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charts/chart2.xml" ContentType="application/vnd.openxmlformats-officedocument.drawingml.chart+xml"/>
  <Override PartName="/ppt/notesSlides/notesSlide6.xml" ContentType="application/vnd.openxmlformats-officedocument.presentationml.notesSlide+xml"/>
  <Override PartName="/ppt/charts/chart3.xml" ContentType="application/vnd.openxmlformats-officedocument.drawingml.chart+xml"/>
  <Override PartName="/ppt/notesSlides/notesSlide7.xml" ContentType="application/vnd.openxmlformats-officedocument.presentationml.notesSlide+xml"/>
  <Override PartName="/ppt/charts/chart4.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1.jpeg" ContentType="image/jpeg"/>
  <Override PartName="/ppt/media/image2.jpe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3.jpeg" ContentType="image/jpeg"/>
  <Override PartName="/ppt/media/image4.jpeg" ContentType="image/jpeg"/>
  <Override PartName="/ppt/media/image5.jpeg" ContentType="image/jpeg"/>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image6.jpeg" ContentType="image/jpeg"/>
  <Override PartName="/ppt/media/image7.jpeg" ContentType="image/jpeg"/>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media/image8.jpeg" ContentType="image/jpeg"/>
  <Override PartName="/ppt/notesSlides/notesSlide49.xml" ContentType="application/vnd.openxmlformats-officedocument.presentationml.notesSlide+xml"/>
  <Override PartName="/ppt/notesSlides/notesSlide50.xml" ContentType="application/vnd.openxmlformats-officedocument.presentationml.notesSlide+xml"/>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All Projects</c:v>
                </c:pt>
              </c:strCache>
            </c:strRef>
          </c:tx>
          <c:spPr>
            <a:solidFill>
              <a:srgbClr val="2E578C"/>
            </a:solidFill>
            <a:ln w="12700" cap="flat">
              <a:noFill/>
              <a:miter lim="400000"/>
            </a:ln>
            <a:effectLst/>
          </c:spPr>
          <c:explosion val="0"/>
          <c:dPt>
            <c:idx val="0"/>
            <c:explosion val="0"/>
            <c:spPr>
              <a:solidFill>
                <a:srgbClr val="2E578C"/>
              </a:solidFill>
              <a:ln w="12700" cap="flat">
                <a:noFill/>
                <a:miter lim="400000"/>
              </a:ln>
              <a:effectLst/>
            </c:spPr>
          </c:dPt>
          <c:dPt>
            <c:idx val="1"/>
            <c:explosion val="0"/>
            <c:spPr>
              <a:solidFill>
                <a:srgbClr val="5D9648"/>
              </a:solidFill>
              <a:ln w="12700" cap="flat">
                <a:noFill/>
                <a:miter lim="400000"/>
              </a:ln>
              <a:effectLst/>
            </c:spPr>
          </c:dPt>
          <c:dPt>
            <c:idx val="2"/>
            <c:explosion val="0"/>
            <c:spPr>
              <a:solidFill>
                <a:srgbClr val="E7A13D"/>
              </a:solidFill>
              <a:ln w="12700" cap="flat">
                <a:noFill/>
                <a:miter lim="400000"/>
              </a:ln>
              <a:effectLst/>
            </c:spPr>
          </c:dPt>
          <c:dLbls>
            <c:dLbl>
              <c:idx val="0"/>
              <c:numFmt formatCode="#,##0%" sourceLinked="0"/>
              <c:txPr>
                <a:bodyPr/>
                <a:lstStyle/>
                <a:p>
                  <a:pPr>
                    <a:defRPr b="0" i="0" strike="noStrike" sz="2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dLbl>
            <c:dLbl>
              <c:idx val="1"/>
              <c:numFmt formatCode="#,##0%" sourceLinked="0"/>
              <c:txPr>
                <a:bodyPr/>
                <a:lstStyle/>
                <a:p>
                  <a:pPr>
                    <a:defRPr b="0" i="0" strike="noStrike" sz="2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dLbl>
            <c:dLbl>
              <c:idx val="2"/>
              <c:numFmt formatCode="#,##0%" sourceLinked="0"/>
              <c:txPr>
                <a:bodyPr/>
                <a:lstStyle/>
                <a:p>
                  <a:pPr>
                    <a:defRPr b="0" i="0" strike="noStrike" sz="2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dLbl>
            <c:numFmt formatCode="#,##0%" sourceLinked="0"/>
            <c:txPr>
              <a:bodyPr/>
              <a:lstStyle/>
              <a:p>
                <a:pPr>
                  <a:defRPr b="0" i="0" strike="noStrike" sz="2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showLeaderLines val="0"/>
          </c:dLbls>
          <c:cat>
            <c:strRef>
              <c:f>Sheet1!$B$1:$D$1</c:f>
              <c:strCache>
                <c:ptCount val="3"/>
                <c:pt idx="0">
                  <c:v>Test</c:v>
                </c:pt>
                <c:pt idx="1">
                  <c:v>Compile</c:v>
                </c:pt>
                <c:pt idx="2">
                  <c:v>Other</c:v>
                </c:pt>
              </c:strCache>
            </c:strRef>
          </c:cat>
          <c:val>
            <c:numRef>
              <c:f>Sheet1!$B$2:$D$2</c:f>
              <c:numCache>
                <c:ptCount val="3"/>
                <c:pt idx="0">
                  <c:v>41.000000</c:v>
                </c:pt>
                <c:pt idx="1">
                  <c:v>38.000000</c:v>
                </c:pt>
                <c:pt idx="2">
                  <c:v>20.000000</c:v>
                </c:pt>
              </c:numCache>
            </c:numRef>
          </c:val>
        </c:ser>
        <c:firstSliceAng val="0"/>
      </c:pie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All Projects</c:v>
                </c:pt>
              </c:strCache>
            </c:strRef>
          </c:tx>
          <c:spPr>
            <a:solidFill>
              <a:srgbClr val="2E578C"/>
            </a:solidFill>
            <a:ln w="12700" cap="flat">
              <a:noFill/>
              <a:miter lim="400000"/>
            </a:ln>
            <a:effectLst/>
          </c:spPr>
          <c:explosion val="0"/>
          <c:dPt>
            <c:idx val="0"/>
            <c:explosion val="0"/>
            <c:spPr>
              <a:solidFill>
                <a:srgbClr val="2E578C"/>
              </a:solidFill>
              <a:ln w="12700" cap="flat">
                <a:noFill/>
                <a:miter lim="400000"/>
              </a:ln>
              <a:effectLst/>
            </c:spPr>
          </c:dPt>
          <c:dPt>
            <c:idx val="1"/>
            <c:explosion val="0"/>
            <c:spPr>
              <a:solidFill>
                <a:srgbClr val="5D9648"/>
              </a:solidFill>
              <a:ln w="12700" cap="flat">
                <a:noFill/>
                <a:miter lim="400000"/>
              </a:ln>
              <a:effectLst/>
            </c:spPr>
          </c:dPt>
          <c:dPt>
            <c:idx val="2"/>
            <c:explosion val="0"/>
            <c:spPr>
              <a:solidFill>
                <a:srgbClr val="E7A13D"/>
              </a:solidFill>
              <a:ln w="12700" cap="flat">
                <a:noFill/>
                <a:miter lim="400000"/>
              </a:ln>
              <a:effectLst/>
            </c:spPr>
          </c:dPt>
          <c:dLbls>
            <c:dLbl>
              <c:idx val="0"/>
              <c:numFmt formatCode="#,##0%" sourceLinked="0"/>
              <c:txPr>
                <a:bodyPr/>
                <a:lstStyle/>
                <a:p>
                  <a:pPr>
                    <a:defRPr b="0" i="0" strike="noStrike" sz="2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dLbl>
            <c:dLbl>
              <c:idx val="1"/>
              <c:numFmt formatCode="#,##0%" sourceLinked="0"/>
              <c:txPr>
                <a:bodyPr/>
                <a:lstStyle/>
                <a:p>
                  <a:pPr>
                    <a:defRPr b="0" i="0" strike="noStrike" sz="2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dLbl>
            <c:dLbl>
              <c:idx val="2"/>
              <c:numFmt formatCode="#,##0%" sourceLinked="0"/>
              <c:txPr>
                <a:bodyPr/>
                <a:lstStyle/>
                <a:p>
                  <a:pPr>
                    <a:defRPr b="0" i="0" strike="noStrike" sz="2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dLbl>
            <c:numFmt formatCode="#,##0%" sourceLinked="0"/>
            <c:txPr>
              <a:bodyPr/>
              <a:lstStyle/>
              <a:p>
                <a:pPr>
                  <a:defRPr b="0" i="0" strike="noStrike" sz="2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showLeaderLines val="0"/>
          </c:dLbls>
          <c:cat>
            <c:strRef>
              <c:f>Sheet1!$B$1:$D$1</c:f>
              <c:strCache>
                <c:ptCount val="3"/>
                <c:pt idx="0">
                  <c:v>Test</c:v>
                </c:pt>
                <c:pt idx="1">
                  <c:v>Compile</c:v>
                </c:pt>
                <c:pt idx="2">
                  <c:v>Other</c:v>
                </c:pt>
              </c:strCache>
            </c:strRef>
          </c:cat>
          <c:val>
            <c:numRef>
              <c:f>Sheet1!$B$2:$D$2</c:f>
              <c:numCache>
                <c:ptCount val="3"/>
                <c:pt idx="0">
                  <c:v>60.000000</c:v>
                </c:pt>
                <c:pt idx="1">
                  <c:v>26.000000</c:v>
                </c:pt>
                <c:pt idx="2">
                  <c:v>14.000000</c:v>
                </c:pt>
              </c:numCache>
            </c:numRef>
          </c:val>
        </c:ser>
        <c:firstSliceAng val="0"/>
      </c:pie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All Projects</c:v>
                </c:pt>
              </c:strCache>
            </c:strRef>
          </c:tx>
          <c:spPr>
            <a:solidFill>
              <a:srgbClr val="2E578C"/>
            </a:solidFill>
            <a:ln w="12700" cap="flat">
              <a:noFill/>
              <a:miter lim="400000"/>
            </a:ln>
            <a:effectLst/>
          </c:spPr>
          <c:explosion val="0"/>
          <c:dPt>
            <c:idx val="0"/>
            <c:explosion val="0"/>
            <c:spPr>
              <a:solidFill>
                <a:srgbClr val="2E578C"/>
              </a:solidFill>
              <a:ln w="12700" cap="flat">
                <a:noFill/>
                <a:miter lim="400000"/>
              </a:ln>
              <a:effectLst/>
            </c:spPr>
          </c:dPt>
          <c:dPt>
            <c:idx val="1"/>
            <c:explosion val="0"/>
            <c:spPr>
              <a:solidFill>
                <a:srgbClr val="5D9648"/>
              </a:solidFill>
              <a:ln w="12700" cap="flat">
                <a:noFill/>
                <a:miter lim="400000"/>
              </a:ln>
              <a:effectLst/>
            </c:spPr>
          </c:dPt>
          <c:dPt>
            <c:idx val="2"/>
            <c:explosion val="0"/>
            <c:spPr>
              <a:solidFill>
                <a:srgbClr val="E7A13D"/>
              </a:solidFill>
              <a:ln w="12700" cap="flat">
                <a:noFill/>
                <a:miter lim="400000"/>
              </a:ln>
              <a:effectLst/>
            </c:spPr>
          </c:dPt>
          <c:dLbls>
            <c:dLbl>
              <c:idx val="0"/>
              <c:numFmt formatCode="#,##0%" sourceLinked="0"/>
              <c:txPr>
                <a:bodyPr/>
                <a:lstStyle/>
                <a:p>
                  <a:pPr>
                    <a:defRPr b="0" i="0" strike="noStrike" sz="2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dLbl>
            <c:dLbl>
              <c:idx val="1"/>
              <c:numFmt formatCode="#,##0%" sourceLinked="0"/>
              <c:txPr>
                <a:bodyPr/>
                <a:lstStyle/>
                <a:p>
                  <a:pPr>
                    <a:defRPr b="0" i="0" strike="noStrike" sz="2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dLbl>
            <c:dLbl>
              <c:idx val="2"/>
              <c:numFmt formatCode="#,##0%" sourceLinked="0"/>
              <c:txPr>
                <a:bodyPr/>
                <a:lstStyle/>
                <a:p>
                  <a:pPr>
                    <a:defRPr b="0" i="0" strike="noStrike" sz="2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dLbl>
            <c:numFmt formatCode="#,##0%" sourceLinked="0"/>
            <c:txPr>
              <a:bodyPr/>
              <a:lstStyle/>
              <a:p>
                <a:pPr>
                  <a:defRPr b="0" i="0" strike="noStrike" sz="2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showLeaderLines val="0"/>
          </c:dLbls>
          <c:cat>
            <c:strRef>
              <c:f>Sheet1!$B$1:$D$1</c:f>
              <c:strCache>
                <c:ptCount val="3"/>
                <c:pt idx="0">
                  <c:v>Test</c:v>
                </c:pt>
                <c:pt idx="1">
                  <c:v>Compile</c:v>
                </c:pt>
                <c:pt idx="2">
                  <c:v>Other</c:v>
                </c:pt>
              </c:strCache>
            </c:strRef>
          </c:cat>
          <c:val>
            <c:numRef>
              <c:f>Sheet1!$B$2:$D$2</c:f>
              <c:numCache>
                <c:ptCount val="3"/>
                <c:pt idx="0">
                  <c:v>90.000000</c:v>
                </c:pt>
                <c:pt idx="1">
                  <c:v>8.000000</c:v>
                </c:pt>
                <c:pt idx="2">
                  <c:v>2.000000</c:v>
                </c:pt>
              </c:numCache>
            </c:numRef>
          </c:val>
        </c:ser>
        <c:firstSliceAng val="0"/>
      </c:pie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All Projects</c:v>
                </c:pt>
              </c:strCache>
            </c:strRef>
          </c:tx>
          <c:spPr>
            <a:solidFill>
              <a:srgbClr val="2E578C"/>
            </a:solidFill>
            <a:ln w="12700" cap="flat">
              <a:noFill/>
              <a:miter lim="400000"/>
            </a:ln>
            <a:effectLst/>
          </c:spPr>
          <c:explosion val="0"/>
          <c:dPt>
            <c:idx val="0"/>
            <c:explosion val="0"/>
            <c:spPr>
              <a:solidFill>
                <a:srgbClr val="2E578C"/>
              </a:solidFill>
              <a:ln w="12700" cap="flat">
                <a:noFill/>
                <a:miter lim="400000"/>
              </a:ln>
              <a:effectLst/>
            </c:spPr>
          </c:dPt>
          <c:dPt>
            <c:idx val="1"/>
            <c:explosion val="0"/>
            <c:spPr>
              <a:solidFill>
                <a:srgbClr val="5D9648"/>
              </a:solidFill>
              <a:ln w="12700" cap="flat">
                <a:noFill/>
                <a:miter lim="400000"/>
              </a:ln>
              <a:effectLst/>
            </c:spPr>
          </c:dPt>
          <c:dPt>
            <c:idx val="2"/>
            <c:explosion val="0"/>
            <c:spPr>
              <a:solidFill>
                <a:srgbClr val="E7A13D"/>
              </a:solidFill>
              <a:ln w="12700" cap="flat">
                <a:noFill/>
                <a:miter lim="400000"/>
              </a:ln>
              <a:effectLst/>
            </c:spPr>
          </c:dPt>
          <c:dPt>
            <c:idx val="3"/>
            <c:explosion val="0"/>
            <c:spPr>
              <a:solidFill>
                <a:srgbClr val="BC2D30"/>
              </a:solidFill>
              <a:ln w="12700" cap="flat">
                <a:noFill/>
                <a:miter lim="400000"/>
              </a:ln>
              <a:effectLst/>
            </c:spPr>
          </c:dPt>
          <c:dLbls>
            <c:dLbl>
              <c:idx val="0"/>
              <c:numFmt formatCode="#,##0%" sourceLinked="0"/>
              <c:txPr>
                <a:bodyPr/>
                <a:lstStyle/>
                <a:p>
                  <a:pPr>
                    <a:defRPr b="0" i="0" strike="noStrike" sz="2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dLbl>
            <c:dLbl>
              <c:idx val="1"/>
              <c:numFmt formatCode="#,##0%" sourceLinked="0"/>
              <c:txPr>
                <a:bodyPr/>
                <a:lstStyle/>
                <a:p>
                  <a:pPr>
                    <a:defRPr b="0" i="0" strike="noStrike" sz="2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dLbl>
            <c:dLbl>
              <c:idx val="2"/>
              <c:numFmt formatCode="#,##0%" sourceLinked="0"/>
              <c:txPr>
                <a:bodyPr/>
                <a:lstStyle/>
                <a:p>
                  <a:pPr>
                    <a:defRPr b="0" i="0" strike="noStrike" sz="2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dLbl>
            <c:dLbl>
              <c:idx val="3"/>
              <c:numFmt formatCode="#,##0%" sourceLinked="0"/>
              <c:txPr>
                <a:bodyPr/>
                <a:lstStyle/>
                <a:p>
                  <a:pPr>
                    <a:defRPr b="0" i="0" strike="noStrike" sz="2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dLbl>
            <c:numFmt formatCode="#,##0%" sourceLinked="0"/>
            <c:txPr>
              <a:bodyPr/>
              <a:lstStyle/>
              <a:p>
                <a:pPr>
                  <a:defRPr b="0" i="0" strike="noStrike" sz="2600" u="none">
                    <a:solidFill>
                      <a:srgbClr val="FFFFFF"/>
                    </a:solidFill>
                    <a:effectLst>
                      <a:outerShdw sx="100000" sy="100000" kx="0" ky="0" algn="tl" rotWithShape="1" blurRad="127000" dist="50800" dir="5400000">
                        <a:srgbClr val="000000">
                          <a:alpha val="60000"/>
                        </a:srgbClr>
                      </a:outerShdw>
                    </a:effectLst>
                    <a:latin typeface="Helvetica Light"/>
                  </a:defRPr>
                </a:pPr>
              </a:p>
            </c:txPr>
            <c:dLblPos val="ctr"/>
            <c:showLegendKey val="0"/>
            <c:showVal val="0"/>
            <c:showCatName val="0"/>
            <c:showSerName val="0"/>
            <c:showPercent val="1"/>
            <c:showBubbleSize val="0"/>
            <c:showLeaderLines val="0"/>
          </c:dLbls>
          <c:cat>
            <c:strRef>
              <c:f>Sheet1!$B$1:$E$1</c:f>
              <c:strCache>
                <c:ptCount val="4"/>
                <c:pt idx="0">
                  <c:v>Failed (Tests)</c:v>
                </c:pt>
                <c:pt idx="1">
                  <c:v>OK</c:v>
                </c:pt>
                <c:pt idx="2">
                  <c:v>Failed (Other)</c:v>
                </c:pt>
                <c:pt idx="3">
                  <c:v>Error</c:v>
                </c:pt>
              </c:strCache>
            </c:strRef>
          </c:cat>
          <c:val>
            <c:numRef>
              <c:f>Sheet1!$B$2:$E$2</c:f>
              <c:numCache>
                <c:ptCount val="4"/>
                <c:pt idx="0">
                  <c:v>9.500000</c:v>
                </c:pt>
                <c:pt idx="1">
                  <c:v>82.400000</c:v>
                </c:pt>
                <c:pt idx="2">
                  <c:v>3.900000</c:v>
                </c:pt>
                <c:pt idx="3">
                  <c:v>4.000000</c:v>
                </c:pt>
              </c:numCache>
            </c:numRef>
          </c:val>
        </c:ser>
        <c:firstSliceAng val="0"/>
      </c:pieChart>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p:nvPr>
            <p:ph type="sldImg"/>
          </p:nvPr>
        </p:nvSpPr>
        <p:spPr>
          <a:xfrm>
            <a:off x="1143000" y="685800"/>
            <a:ext cx="4572000" cy="3429000"/>
          </a:xfrm>
          <a:prstGeom prst="rect">
            <a:avLst/>
          </a:prstGeom>
        </p:spPr>
        <p:txBody>
          <a:bodyPr/>
          <a:lstStyle/>
          <a:p>
            <a:pPr/>
          </a:p>
        </p:txBody>
      </p:sp>
      <p:sp>
        <p:nvSpPr>
          <p:cNvPr id="157" name="Shape 15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39.xml.rels><?xml version="1.0" encoding="UTF-8" standalone="yes"?><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standalone="yes"?><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41.xml.rels><?xml version="1.0" encoding="UTF-8" standalone="yes"?><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42.xml.rels><?xml version="1.0" encoding="UTF-8" standalone="yes"?><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43.xml.rels><?xml version="1.0" encoding="UTF-8" standalone="yes"?><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44.xml.rels><?xml version="1.0" encoding="UTF-8" standalone="yes"?><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45.xml.rels><?xml version="1.0" encoding="UTF-8" standalone="yes"?><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46.xml.rels><?xml version="1.0" encoding="UTF-8" standalone="yes"?><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47.xml.rels><?xml version="1.0" encoding="UTF-8" standalone="yes"?><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48.xml.rels><?xml version="1.0" encoding="UTF-8" standalone="yes"?><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49.xml.rels><?xml version="1.0" encoding="UTF-8" standalone="yes"?><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standalone="yes"?><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51.xml.rels><?xml version="1.0" encoding="UTF-8" standalone="yes"?><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52.xml.rels><?xml version="1.0" encoding="UTF-8" standalone="yes"?><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53.xml.rels><?xml version="1.0" encoding="UTF-8" standalone="yes"?><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54.xml.rels><?xml version="1.0" encoding="UTF-8" standalone="yes"?><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55.xml.rels><?xml version="1.0" encoding="UTF-8" standalone="yes"?><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56.xml.rels><?xml version="1.0" encoding="UTF-8" standalone="yes"?><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Good afternoon. My name is Jonathan Bell, and I am a PhD student at Columbia University advised by Gail Kaiser.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a:p>
        </p:txBody>
      </p:sp>
      <p:sp>
        <p:nvSpPr>
          <p:cNvPr id="353" name="Shape 353"/>
          <p:cNvSpPr/>
          <p:nvPr>
            <p:ph type="body" sz="quarter" idx="1"/>
          </p:nvPr>
        </p:nvSpPr>
        <p:spPr>
          <a:prstGeom prst="rect">
            <a:avLst/>
          </a:prstGeom>
        </p:spPr>
        <p:txBody>
          <a:bodyPr/>
          <a:lstStyle/>
          <a:p>
            <a:pPr/>
            <a:r>
              <a:t>Alternatively, developers may turn to test suite selection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9" name="Shape 379"/>
          <p:cNvSpPr/>
          <p:nvPr>
            <p:ph type="sldImg"/>
          </p:nvPr>
        </p:nvSpPr>
        <p:spPr>
          <a:prstGeom prst="rect">
            <a:avLst/>
          </a:prstGeom>
        </p:spPr>
        <p:txBody>
          <a:bodyPr/>
          <a:lstStyle/>
          <a:p>
            <a:pPr/>
          </a:p>
        </p:txBody>
      </p:sp>
      <p:sp>
        <p:nvSpPr>
          <p:cNvPr id="380" name="Shape 380"/>
          <p:cNvSpPr/>
          <p:nvPr>
            <p:ph type="body" sz="quarter" idx="1"/>
          </p:nvPr>
        </p:nvSpPr>
        <p:spPr>
          <a:prstGeom prst="rect">
            <a:avLst/>
          </a:prstGeom>
        </p:spPr>
        <p:txBody>
          <a:bodyPr/>
          <a:lstStyle/>
          <a:p>
            <a:pPr/>
            <a:r>
              <a:t>Our goal, however, is to accelerate testing overall - independently of techniques that select tests to run. So we took a look at the overall test execution process commonly used in Java builds.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Shape 384"/>
          <p:cNvSpPr/>
          <p:nvPr>
            <p:ph type="sldImg"/>
          </p:nvPr>
        </p:nvSpPr>
        <p:spPr>
          <a:prstGeom prst="rect">
            <a:avLst/>
          </a:prstGeom>
        </p:spPr>
        <p:txBody>
          <a:bodyPr/>
          <a:lstStyle/>
          <a:p>
            <a:pPr/>
          </a:p>
        </p:txBody>
      </p:sp>
      <p:sp>
        <p:nvSpPr>
          <p:cNvPr id="385" name="Shape 385"/>
          <p:cNvSpPr/>
          <p:nvPr>
            <p:ph type="body" sz="quarter" idx="1"/>
          </p:nvPr>
        </p:nvSpPr>
        <p:spPr>
          <a:prstGeom prst="rect">
            <a:avLst/>
          </a:prstGeom>
        </p:spPr>
        <p:txBody>
          <a:bodyPr/>
          <a:lstStyle/>
          <a:p>
            <a:pPr>
              <a:lnSpc>
                <a:spcPct val="125000"/>
              </a:lnSpc>
              <a:defRPr sz="2400">
                <a:latin typeface="Avenir Roman"/>
                <a:ea typeface="Avenir Roman"/>
                <a:cs typeface="Avenir Roman"/>
                <a:sym typeface="Avenir Roman"/>
              </a:defRPr>
            </a:pPr>
            <a:r>
              <a:t>To underscore that this factor contributes to the testing time of real-world applications, we checked out…</a:t>
            </a:r>
          </a:p>
          <a:p>
            <a:pPr>
              <a:lnSpc>
                <a:spcPct val="125000"/>
              </a:lnSpc>
              <a:defRPr sz="2400">
                <a:latin typeface="Avenir Roman"/>
                <a:ea typeface="Avenir Roman"/>
                <a:cs typeface="Avenir Roman"/>
                <a:sym typeface="Avenir Roman"/>
              </a:defRPr>
            </a:pPr>
            <a:r>
              <a:t>… Our approach addresses the same problem that forces these developers to use a new JVM for each test case, but with much lower overhead.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a:p>
        </p:txBody>
      </p:sp>
      <p:sp>
        <p:nvSpPr>
          <p:cNvPr id="390" name="Shape 390"/>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Why do developers pay this high price to isolate their tests? The answer, is test independence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5" name="Shape 405"/>
          <p:cNvSpPr/>
          <p:nvPr>
            <p:ph type="sldImg"/>
          </p:nvPr>
        </p:nvSpPr>
        <p:spPr>
          <a:prstGeom prst="rect">
            <a:avLst/>
          </a:prstGeom>
        </p:spPr>
        <p:txBody>
          <a:bodyPr/>
          <a:lstStyle/>
          <a:p>
            <a:pPr/>
          </a:p>
        </p:txBody>
      </p:sp>
      <p:sp>
        <p:nvSpPr>
          <p:cNvPr id="406" name="Shape 406"/>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So, how can tests become dependent on each other?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5" name="Shape 475"/>
          <p:cNvSpPr/>
          <p:nvPr>
            <p:ph type="sldImg"/>
          </p:nvPr>
        </p:nvSpPr>
        <p:spPr>
          <a:prstGeom prst="rect">
            <a:avLst/>
          </a:prstGeom>
        </p:spPr>
        <p:txBody>
          <a:bodyPr/>
          <a:lstStyle/>
          <a:p>
            <a:pPr/>
          </a:p>
        </p:txBody>
      </p:sp>
      <p:sp>
        <p:nvSpPr>
          <p:cNvPr id="476" name="Shape 476"/>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To explain how we implement unit test virtualization, let’s first discuss briefly how exactly tests can leak data.</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7" name="Shape 507"/>
          <p:cNvSpPr/>
          <p:nvPr>
            <p:ph type="sldImg"/>
          </p:nvPr>
        </p:nvSpPr>
        <p:spPr>
          <a:prstGeom prst="rect">
            <a:avLst/>
          </a:prstGeom>
        </p:spPr>
        <p:txBody>
          <a:bodyPr/>
          <a:lstStyle/>
          <a:p>
            <a:pPr/>
          </a:p>
        </p:txBody>
      </p:sp>
      <p:sp>
        <p:nvSpPr>
          <p:cNvPr id="508" name="Shape 508"/>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The object graph tells us what instances we hold references to, but that is not the complete picture - code can reference to “static fields” by knowing only the name of the class to which the field belongs, no need for a reference to a specific instance of that class. These are our leakage points that must be protected.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6" name="Shape 546"/>
          <p:cNvSpPr/>
          <p:nvPr>
            <p:ph type="sldImg"/>
          </p:nvPr>
        </p:nvSpPr>
        <p:spPr>
          <a:prstGeom prst="rect">
            <a:avLst/>
          </a:prstGeom>
        </p:spPr>
        <p:txBody>
          <a:bodyPr/>
          <a:lstStyle/>
          <a:p>
            <a:pPr/>
          </a:p>
        </p:txBody>
      </p:sp>
      <p:sp>
        <p:nvSpPr>
          <p:cNvPr id="547" name="Shape 547"/>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Let’s look at a simple execution and see how these side effects might occur.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6" name="Shape 596"/>
          <p:cNvSpPr/>
          <p:nvPr>
            <p:ph type="sldImg"/>
          </p:nvPr>
        </p:nvSpPr>
        <p:spPr>
          <a:prstGeom prst="rect">
            <a:avLst/>
          </a:prstGeom>
        </p:spPr>
        <p:txBody>
          <a:bodyPr/>
          <a:lstStyle/>
          <a:p>
            <a:pPr/>
          </a:p>
        </p:txBody>
      </p:sp>
      <p:sp>
        <p:nvSpPr>
          <p:cNvPr id="597" name="Shape 597"/>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We implemented unit test virtualization for java, creating VMVM, named for its mechanism of creating a VM like container within the JVM.</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0" name="Shape 630"/>
          <p:cNvSpPr/>
          <p:nvPr>
            <p:ph type="sldImg"/>
          </p:nvPr>
        </p:nvSpPr>
        <p:spPr>
          <a:prstGeom prst="rect">
            <a:avLst/>
          </a:prstGeom>
        </p:spPr>
        <p:txBody>
          <a:bodyPr/>
          <a:lstStyle/>
          <a:p>
            <a:pPr/>
          </a:p>
        </p:txBody>
      </p:sp>
      <p:sp>
        <p:nvSpPr>
          <p:cNvPr id="631" name="Shape 631"/>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Recall that our goal is to isolate static fields, so each test that reads a field will see it “fresh”, and that static fields are initialized when a class is first initialized, so VMVM reinitializes those fields by reinitializing the classes that they belong to.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Let’s start off by taking a step back and looking at the role of testing in a typical, simplified software development lifecycle.</a:t>
            </a:r>
          </a:p>
          <a:p>
            <a:pPr/>
            <a:r>
              <a:t>We start off with a developer, who creates or changes some code</a:t>
            </a:r>
          </a:p>
          <a:p>
            <a:pPr/>
            <a:r>
              <a:t>Then our developer wants to see if their change was successful - so before doing anything else, they build and test it.</a:t>
            </a:r>
          </a:p>
          <a:p>
            <a:pPr/>
            <a:r>
              <a:t>Then finally, they commit their change to a version repository if it was successful. And then, they do it all over again. Of course this process will have some variations, but we are pretty much always looking at this code-build-test-repeat lifecycle.</a:t>
            </a:r>
          </a:p>
          <a:p>
            <a:pPr/>
            <a:r>
              <a:t>And my question to you is: how long is too long to wait for a build to complete? We have reports from our industry partners of builds taking days, which clearly is too long. Others report builds taking several hours. These long builds would pose a serious problem for any development methodology: even if builds were only completed nightly it would be a challenge to keep up.</a:t>
            </a:r>
          </a:p>
          <a:p>
            <a:pPr/>
            <a:r>
              <a:t>Even in projects with shorter builds, say 10 minutes, this latency is still a bottleneck in a modern continuous integration pipeline. So what exactly are we spending all of this time doing?</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5" name="Shape 635"/>
          <p:cNvSpPr/>
          <p:nvPr>
            <p:ph type="sldImg"/>
          </p:nvPr>
        </p:nvSpPr>
        <p:spPr>
          <a:prstGeom prst="rect">
            <a:avLst/>
          </a:prstGeom>
        </p:spPr>
        <p:txBody>
          <a:bodyPr/>
          <a:lstStyle/>
          <a:p>
            <a:pPr/>
          </a:p>
        </p:txBody>
      </p:sp>
      <p:sp>
        <p:nvSpPr>
          <p:cNvPr id="636" name="Shape 636"/>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Recall however, that I mentioned that we do not require modifications to the JVM, so how do we trigger this internal process?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4" name="Shape 654"/>
          <p:cNvSpPr/>
          <p:nvPr>
            <p:ph type="sldImg"/>
          </p:nvPr>
        </p:nvSpPr>
        <p:spPr>
          <a:prstGeom prst="rect">
            <a:avLst/>
          </a:prstGeom>
        </p:spPr>
        <p:txBody>
          <a:bodyPr/>
          <a:lstStyle/>
          <a:p>
            <a:pPr/>
          </a:p>
        </p:txBody>
      </p:sp>
      <p:sp>
        <p:nvSpPr>
          <p:cNvPr id="655" name="Shape 655"/>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We show here the relative speedup afforded by VMVM in comparison to a “traditionally isolated” test suite execution, with each test running in the same JVM.</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1" name="Shape 701"/>
          <p:cNvSpPr/>
          <p:nvPr>
            <p:ph type="sldImg"/>
          </p:nvPr>
        </p:nvSpPr>
        <p:spPr>
          <a:prstGeom prst="rect">
            <a:avLst/>
          </a:prstGeom>
        </p:spPr>
        <p:txBody>
          <a:bodyPr/>
          <a:lstStyle/>
          <a:p>
            <a:pPr/>
          </a:p>
        </p:txBody>
      </p:sp>
      <p:sp>
        <p:nvSpPr>
          <p:cNvPr id="702" name="Shape 702"/>
          <p:cNvSpPr/>
          <p:nvPr>
            <p:ph type="body" sz="quarter" idx="1"/>
          </p:nvPr>
        </p:nvSpPr>
        <p:spPr>
          <a:prstGeom prst="rect">
            <a:avLst/>
          </a:prstGeom>
        </p:spPr>
        <p:txBody>
          <a:bodyPr/>
          <a:lstStyle/>
          <a:p>
            <a:pPr/>
            <a:r>
              <a:t>Now you might say, Jon, isn’t test acceleration well studied? And it is - there are many available tools and techniques to accelerate testing - but in practice, there can be complications applying them.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4" name="Shape 754"/>
          <p:cNvSpPr/>
          <p:nvPr>
            <p:ph type="sldImg"/>
          </p:nvPr>
        </p:nvSpPr>
        <p:spPr>
          <a:prstGeom prst="rect">
            <a:avLst/>
          </a:prstGeom>
        </p:spPr>
        <p:txBody>
          <a:bodyPr/>
          <a:lstStyle/>
          <a:p>
            <a:pPr/>
          </a:p>
        </p:txBody>
      </p:sp>
      <p:sp>
        <p:nvSpPr>
          <p:cNvPr id="755" name="Shape 755"/>
          <p:cNvSpPr/>
          <p:nvPr>
            <p:ph type="body" sz="quarter" idx="1"/>
          </p:nvPr>
        </p:nvSpPr>
        <p:spPr>
          <a:prstGeom prst="rect">
            <a:avLst/>
          </a:prstGeom>
        </p:spPr>
        <p:txBody>
          <a:bodyPr/>
          <a:lstStyle/>
          <a:p>
            <a:pPr/>
            <a:r>
              <a:t>For instance, one tool that developers might use is regression test selection.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7" name="Shape 937"/>
          <p:cNvSpPr/>
          <p:nvPr>
            <p:ph type="sldImg"/>
          </p:nvPr>
        </p:nvSpPr>
        <p:spPr>
          <a:prstGeom prst="rect">
            <a:avLst/>
          </a:prstGeom>
        </p:spPr>
        <p:txBody>
          <a:bodyPr/>
          <a:lstStyle/>
          <a:p>
            <a:pPr/>
          </a:p>
        </p:txBody>
      </p:sp>
      <p:sp>
        <p:nvSpPr>
          <p:cNvPr id="938" name="Shape 938"/>
          <p:cNvSpPr/>
          <p:nvPr>
            <p:ph type="body" sz="quarter" idx="1"/>
          </p:nvPr>
        </p:nvSpPr>
        <p:spPr>
          <a:prstGeom prst="rect">
            <a:avLst/>
          </a:prstGeom>
        </p:spPr>
        <p:txBody>
          <a:bodyPr/>
          <a:lstStyle/>
          <a:p>
            <a:pPr/>
            <a:r>
              <a:t>Our concern about soundly applying these techniques in practice is their reliance on the Controlled Regression Testing Assumption, which essentially says that the only thing that might cause the outcome of a test to change is a change in the program code. That is, all external influences are kept constant, as we run each test, nothing can impact the outcome of that individual test, other than a change in the code.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0" name="Shape 950"/>
          <p:cNvSpPr/>
          <p:nvPr>
            <p:ph type="sldImg"/>
          </p:nvPr>
        </p:nvSpPr>
        <p:spPr>
          <a:prstGeom prst="rect">
            <a:avLst/>
          </a:prstGeom>
        </p:spPr>
        <p:txBody>
          <a:bodyPr/>
          <a:lstStyle/>
          <a:p>
            <a:pPr/>
          </a:p>
        </p:txBody>
      </p:sp>
      <p:sp>
        <p:nvSpPr>
          <p:cNvPr id="951" name="Shape 951"/>
          <p:cNvSpPr/>
          <p:nvPr>
            <p:ph type="body" sz="quarter" idx="1"/>
          </p:nvPr>
        </p:nvSpPr>
        <p:spPr>
          <a:prstGeom prst="rect">
            <a:avLst/>
          </a:prstGeom>
        </p:spPr>
        <p:txBody>
          <a:bodyPr/>
          <a:lstStyle/>
          <a:p>
            <a:pPr/>
            <a:r>
              <a:t>So, for these popular test acceleration techniques, we and others have observed that they are often not sound in practice, because these environmental assumptions can’t be enforced. Some of these factors might be straightforward, such as dependence on external systems, or nondeterminism in code. But others are not as straightforward: Note that every single one of these approaches involve removing or reordering tests. This makes them all especially prone to influences from test dependencies — instances where the result of one test might depend on a previous test having run.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9" name="Shape 989"/>
          <p:cNvSpPr/>
          <p:nvPr>
            <p:ph type="sldImg"/>
          </p:nvPr>
        </p:nvSpPr>
        <p:spPr>
          <a:prstGeom prst="rect">
            <a:avLst/>
          </a:prstGeom>
        </p:spPr>
        <p:txBody>
          <a:bodyPr/>
          <a:lstStyle/>
          <a:p>
            <a:pPr/>
          </a:p>
        </p:txBody>
      </p:sp>
      <p:sp>
        <p:nvSpPr>
          <p:cNvPr id="990" name="Shape 990"/>
          <p:cNvSpPr/>
          <p:nvPr>
            <p:ph type="body" sz="quarter" idx="1"/>
          </p:nvPr>
        </p:nvSpPr>
        <p:spPr>
          <a:prstGeom prst="rect">
            <a:avLst/>
          </a:prstGeom>
        </p:spPr>
        <p:txBody>
          <a:bodyPr/>
          <a:lstStyle/>
          <a:p>
            <a:pPr/>
            <a:r>
              <a:t>In this work, we address specifically this problem of test dependencies.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1" name="Shape 1031"/>
          <p:cNvSpPr/>
          <p:nvPr>
            <p:ph type="sldImg"/>
          </p:nvPr>
        </p:nvSpPr>
        <p:spPr>
          <a:prstGeom prst="rect">
            <a:avLst/>
          </a:prstGeom>
        </p:spPr>
        <p:txBody>
          <a:bodyPr/>
          <a:lstStyle/>
          <a:p>
            <a:pPr/>
          </a:p>
        </p:txBody>
      </p:sp>
      <p:sp>
        <p:nvSpPr>
          <p:cNvPr id="1032" name="Shape 1032"/>
          <p:cNvSpPr/>
          <p:nvPr>
            <p:ph type="body" sz="quarter" idx="1"/>
          </p:nvPr>
        </p:nvSpPr>
        <p:spPr>
          <a:prstGeom prst="rect">
            <a:avLst/>
          </a:prstGeom>
        </p:spPr>
        <p:txBody>
          <a:bodyPr/>
          <a:lstStyle/>
          <a:p>
            <a:pPr/>
            <a:r>
              <a:t>Because there is a dependency between the tests, we might have a different outcome if we reorder them.</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6" name="Shape 1036"/>
          <p:cNvSpPr/>
          <p:nvPr>
            <p:ph type="sldImg"/>
          </p:nvPr>
        </p:nvSpPr>
        <p:spPr>
          <a:prstGeom prst="rect">
            <a:avLst/>
          </a:prstGeom>
        </p:spPr>
        <p:txBody>
          <a:bodyPr/>
          <a:lstStyle/>
          <a:p>
            <a:pPr/>
          </a:p>
        </p:txBody>
      </p:sp>
      <p:sp>
        <p:nvSpPr>
          <p:cNvPr id="1037" name="Shape 1037"/>
          <p:cNvSpPr/>
          <p:nvPr>
            <p:ph type="body" sz="quarter" idx="1"/>
          </p:nvPr>
        </p:nvSpPr>
        <p:spPr>
          <a:prstGeom prst="rect">
            <a:avLst/>
          </a:prstGeom>
        </p:spPr>
        <p:txBody>
          <a:bodyPr/>
          <a:lstStyle/>
          <a:p>
            <a:pPr/>
            <a:r>
              <a:t>Test dependencies are a clear and present danger to typical test acceleration techniques.</a:t>
            </a:r>
          </a:p>
          <a:p>
            <a:pPr/>
            <a:r>
              <a:t>Recent retrospective surveys that studied issue reports have found over a hundred such dependent tests across a handful of projects. These studies reviewed bugs identified by each project’s developers - some taking a sizable amount of time to be resolved — up to 3 years in one case.</a:t>
            </a:r>
          </a:p>
          <a:p>
            <a:pPr/>
            <a:r>
              <a:t>But these dependencies are very hard to specify and detect - but if we could specify them, it would  indeed be safe to apply our test acceleration techniques to those projects.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4" name="Shape 1064"/>
          <p:cNvSpPr/>
          <p:nvPr>
            <p:ph type="sldImg"/>
          </p:nvPr>
        </p:nvSpPr>
        <p:spPr>
          <a:prstGeom prst="rect">
            <a:avLst/>
          </a:prstGeom>
        </p:spPr>
        <p:txBody>
          <a:bodyPr/>
          <a:lstStyle/>
          <a:p>
            <a:pPr/>
          </a:p>
        </p:txBody>
      </p:sp>
      <p:sp>
        <p:nvSpPr>
          <p:cNvPr id="1065" name="Shape 1065"/>
          <p:cNvSpPr/>
          <p:nvPr>
            <p:ph type="body" sz="quarter" idx="1"/>
          </p:nvPr>
        </p:nvSpPr>
        <p:spPr>
          <a:prstGeom prst="rect">
            <a:avLst/>
          </a:prstGeom>
        </p:spPr>
        <p:txBody>
          <a:bodyPr/>
          <a:lstStyle/>
          <a:p>
            <a:pPr/>
            <a:r>
              <a:t>Let’s talk for a moment about the previous approach for detecting test order dependencies: the “brute force” approach. To find all possible dependencies, it runs every possible permutation of tests.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While exact specifics may vary, in Java projects, this build and test phase typically consists of four main components - compiling sources, generating documentation, running tests, and packaging artifacts. While we had anecdotal evidence that testing was the greatest bottleneck in Java builds, we wanted to empirically validate this assumption.</a:t>
            </a:r>
          </a:p>
          <a:p>
            <a:pPr/>
            <a:r>
              <a:t>We studied the 351 largest Java projects from github - that were easily build able out-of-the-box with maven - to look at the distribution of time spent on each of these phases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0" name="Shape 1170"/>
          <p:cNvSpPr/>
          <p:nvPr>
            <p:ph type="sldImg"/>
          </p:nvPr>
        </p:nvSpPr>
        <p:spPr>
          <a:prstGeom prst="rect">
            <a:avLst/>
          </a:prstGeom>
        </p:spPr>
        <p:txBody>
          <a:bodyPr/>
          <a:lstStyle/>
          <a:p>
            <a:pPr/>
          </a:p>
        </p:txBody>
      </p:sp>
      <p:sp>
        <p:nvSpPr>
          <p:cNvPr id="1171" name="Shape 1171"/>
          <p:cNvSpPr/>
          <p:nvPr>
            <p:ph type="body" sz="quarter" idx="1"/>
          </p:nvPr>
        </p:nvSpPr>
        <p:spPr>
          <a:prstGeom prst="rect">
            <a:avLst/>
          </a:prstGeom>
        </p:spPr>
        <p:txBody>
          <a:bodyPr/>
          <a:lstStyle/>
          <a:p>
            <a:pPr/>
            <a:r>
              <a:t>And so on. But this was only a small number of the combinations that we’d need to run. We considered the feasibility of running this technique on 10 moderately sized open source test suites. Exhaustive approach: &gt; 10^300 years to find all dependencies</a:t>
            </a:r>
          </a:p>
          <a:p>
            <a:pPr/>
            <a:r>
              <a:t>Pairwise approach: Average 31,882 executions of the entire test suite to find (incomplete) dependencies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5" name="Shape 1175"/>
          <p:cNvSpPr/>
          <p:nvPr>
            <p:ph type="sldImg"/>
          </p:nvPr>
        </p:nvSpPr>
        <p:spPr>
          <a:prstGeom prst="rect">
            <a:avLst/>
          </a:prstGeom>
        </p:spPr>
        <p:txBody>
          <a:bodyPr/>
          <a:lstStyle/>
          <a:p>
            <a:pPr/>
          </a:p>
        </p:txBody>
      </p:sp>
      <p:sp>
        <p:nvSpPr>
          <p:cNvPr id="1176" name="Shape 1176"/>
          <p:cNvSpPr/>
          <p:nvPr>
            <p:ph type="body" sz="quarter" idx="1"/>
          </p:nvPr>
        </p:nvSpPr>
        <p:spPr>
          <a:prstGeom prst="rect">
            <a:avLst/>
          </a:prstGeom>
        </p:spPr>
        <p:txBody>
          <a:bodyPr/>
          <a:lstStyle/>
          <a:p>
            <a:pPr/>
            <a:r>
              <a:t>We looked at the feasibility of this approach on 10 large OSS’s test suites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0" name="Shape 1180"/>
          <p:cNvSpPr/>
          <p:nvPr>
            <p:ph type="sldImg"/>
          </p:nvPr>
        </p:nvSpPr>
        <p:spPr>
          <a:prstGeom prst="rect">
            <a:avLst/>
          </a:prstGeom>
        </p:spPr>
        <p:txBody>
          <a:bodyPr/>
          <a:lstStyle/>
          <a:p>
            <a:pPr/>
          </a:p>
        </p:txBody>
      </p:sp>
      <p:sp>
        <p:nvSpPr>
          <p:cNvPr id="1181" name="Shape 1181"/>
          <p:cNvSpPr/>
          <p:nvPr>
            <p:ph type="body" sz="quarter" idx="1"/>
          </p:nvPr>
        </p:nvSpPr>
        <p:spPr>
          <a:prstGeom prst="rect">
            <a:avLst/>
          </a:prstGeom>
        </p:spPr>
        <p:txBody>
          <a:bodyPr/>
          <a:lstStyle/>
          <a:p>
            <a:pPr/>
            <a:r>
              <a:t>Before continuing, let’s clarify some terminology.</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0" name="Shape 1220"/>
          <p:cNvSpPr/>
          <p:nvPr>
            <p:ph type="sldImg"/>
          </p:nvPr>
        </p:nvSpPr>
        <p:spPr>
          <a:prstGeom prst="rect">
            <a:avLst/>
          </a:prstGeom>
        </p:spPr>
        <p:txBody>
          <a:bodyPr/>
          <a:lstStyle/>
          <a:p>
            <a:pPr/>
          </a:p>
        </p:txBody>
      </p:sp>
      <p:sp>
        <p:nvSpPr>
          <p:cNvPr id="1221" name="Shape 1221"/>
          <p:cNvSpPr/>
          <p:nvPr>
            <p:ph type="body" sz="quarter" idx="1"/>
          </p:nvPr>
        </p:nvSpPr>
        <p:spPr>
          <a:prstGeom prst="rect">
            <a:avLst/>
          </a:prstGeom>
        </p:spPr>
        <p:txBody>
          <a:bodyPr/>
          <a:lstStyle/>
          <a:p>
            <a:pPr/>
            <a:r>
              <a:t>So rather than search for manifest test dependencies we could search instead for simple read-over-write and write-over-read data dependencies. Consider again this simple example: if we monitor shared data, we can detect that Test 1 must run before 2 and 3, and 4 must run after 2 and 3. Note that all manifest test dependencies will be caused by a data dependency but not all data dependencies are guaranteed to be manifest test dependencies.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4" name="Shape 1224"/>
          <p:cNvSpPr/>
          <p:nvPr>
            <p:ph type="sldImg"/>
          </p:nvPr>
        </p:nvSpPr>
        <p:spPr>
          <a:prstGeom prst="rect">
            <a:avLst/>
          </a:prstGeom>
        </p:spPr>
        <p:txBody>
          <a:bodyPr/>
          <a:lstStyle/>
          <a:p>
            <a:pPr/>
          </a:p>
        </p:txBody>
      </p:sp>
      <p:sp>
        <p:nvSpPr>
          <p:cNvPr id="1225" name="Shape 1225"/>
          <p:cNvSpPr/>
          <p:nvPr>
            <p:ph type="body" sz="quarter" idx="1"/>
          </p:nvPr>
        </p:nvSpPr>
        <p:spPr>
          <a:prstGeom prst="rect">
            <a:avLst/>
          </a:prstGeom>
        </p:spPr>
        <p:txBody>
          <a:bodyPr/>
          <a:lstStyle/>
          <a:p>
            <a:pPr/>
            <a:r>
              <a:t>Our key insight is that we don’t need to be precise in detecting dependencies: if we can relatively quickly find all of the dependencies between tests, it’s OK if we report some dependencies that are NOT truly manifest dependencies.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1" name="Shape 1341"/>
          <p:cNvSpPr/>
          <p:nvPr>
            <p:ph type="sldImg"/>
          </p:nvPr>
        </p:nvSpPr>
        <p:spPr>
          <a:prstGeom prst="rect">
            <a:avLst/>
          </a:prstGeom>
        </p:spPr>
        <p:txBody>
          <a:bodyPr/>
          <a:lstStyle/>
          <a:p>
            <a:pPr/>
          </a:p>
        </p:txBody>
      </p:sp>
      <p:sp>
        <p:nvSpPr>
          <p:cNvPr id="1342" name="Shape 1342"/>
          <p:cNvSpPr/>
          <p:nvPr>
            <p:ph type="body" sz="quarter" idx="1"/>
          </p:nvPr>
        </p:nvSpPr>
        <p:spPr>
          <a:prstGeom prst="rect">
            <a:avLst/>
          </a:prstGeom>
        </p:spPr>
        <p:txBody>
          <a:bodyPr/>
          <a:lstStyle/>
          <a:p>
            <a:pPr/>
            <a:r>
              <a:t>The intuition behind our insight is simple. Imagine we we have a  lot of tests to run, and we run them in serial order. We might have a lot of extra CPUs idling that could be running tests in parallel, but can’t be used because we don’t know what tests depend on each other.</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8" name="Shape 1458"/>
          <p:cNvSpPr/>
          <p:nvPr>
            <p:ph type="sldImg"/>
          </p:nvPr>
        </p:nvSpPr>
        <p:spPr>
          <a:prstGeom prst="rect">
            <a:avLst/>
          </a:prstGeom>
        </p:spPr>
        <p:txBody>
          <a:bodyPr/>
          <a:lstStyle/>
          <a:p>
            <a:pPr/>
          </a:p>
        </p:txBody>
      </p:sp>
      <p:sp>
        <p:nvSpPr>
          <p:cNvPr id="1459" name="Shape 1459"/>
          <p:cNvSpPr/>
          <p:nvPr>
            <p:ph type="body" sz="quarter" idx="1"/>
          </p:nvPr>
        </p:nvSpPr>
        <p:spPr>
          <a:prstGeom prst="rect">
            <a:avLst/>
          </a:prstGeom>
        </p:spPr>
        <p:txBody>
          <a:bodyPr/>
          <a:lstStyle/>
          <a:p>
            <a:pPr/>
            <a:r>
              <a:t>But if we have some information on dependencies, we can now being to safely accelerate the tests. For instance, in this case, perhaps some of the reported dependencies are not indicative of true manifest dependencies. But there is still a 2x speedup - and the previous approach for detecting dependencies would not have been feasible at all, so we could not have safely achieved ANY parallelism before.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1" name="Shape 1471"/>
          <p:cNvSpPr/>
          <p:nvPr>
            <p:ph type="sldImg"/>
          </p:nvPr>
        </p:nvSpPr>
        <p:spPr>
          <a:prstGeom prst="rect">
            <a:avLst/>
          </a:prstGeom>
        </p:spPr>
        <p:txBody>
          <a:bodyPr/>
          <a:lstStyle/>
          <a:p>
            <a:pPr/>
          </a:p>
        </p:txBody>
      </p:sp>
      <p:sp>
        <p:nvSpPr>
          <p:cNvPr id="1472" name="Shape 1472"/>
          <p:cNvSpPr/>
          <p:nvPr>
            <p:ph type="body" sz="quarter" idx="1"/>
          </p:nvPr>
        </p:nvSpPr>
        <p:spPr>
          <a:prstGeom prst="rect">
            <a:avLst/>
          </a:prstGeom>
        </p:spPr>
        <p:txBody>
          <a:bodyPr/>
          <a:lstStyle/>
          <a:p>
            <a:pPr/>
            <a:r>
              <a:t>So we built ElectricTest, a tool that detects data dependencies between tests running in the JVM.</a:t>
            </a:r>
          </a:p>
          <a:p>
            <a:pPr/>
            <a:r>
              <a:t>It consists of a JVM tooling interface plugin for tracking in-memory dependencies between tests,</a:t>
            </a:r>
          </a:p>
          <a:p>
            <a:pPr/>
            <a:r>
              <a:t>and an IO-Trace based JVM agent for tracking file and network dependencies.</a:t>
            </a:r>
          </a:p>
          <a:p>
            <a:pPr/>
            <a:r>
              <a:t>It is implemented entirely within the JVM, requiring no specialized JVM , drivers, and so on.</a:t>
            </a:r>
          </a:p>
          <a:p>
            <a:pPr/>
            <a:r>
              <a:t>As it detects data dependencies, it captures stack traces to assist debugging</a:t>
            </a:r>
          </a:p>
          <a:p>
            <a:pPr/>
            <a:r>
              <a:t>It also generates dependency trees to enable automatic and sound test acceleration</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3" name="Shape 1523"/>
          <p:cNvSpPr/>
          <p:nvPr>
            <p:ph type="sldImg"/>
          </p:nvPr>
        </p:nvSpPr>
        <p:spPr>
          <a:prstGeom prst="rect">
            <a:avLst/>
          </a:prstGeom>
        </p:spPr>
        <p:txBody>
          <a:bodyPr/>
          <a:lstStyle/>
          <a:p>
            <a:pPr/>
          </a:p>
        </p:txBody>
      </p:sp>
      <p:sp>
        <p:nvSpPr>
          <p:cNvPr id="1524" name="Shape 1524"/>
          <p:cNvSpPr/>
          <p:nvPr>
            <p:ph type="body" sz="quarter" idx="1"/>
          </p:nvPr>
        </p:nvSpPr>
        <p:spPr>
          <a:prstGeom prst="rect">
            <a:avLst/>
          </a:prstGeom>
        </p:spPr>
        <p:txBody>
          <a:bodyPr/>
          <a:lstStyle/>
          <a:p>
            <a:pPr/>
            <a:r>
              <a:t>ElectricTest’s key technical contribution is its technique for detecting in-memory dependencies. ElectricTest tracks the reachability of all variables on the heap from the different heap roots (for our purposes, static fields).</a:t>
            </a:r>
          </a:p>
          <a:p>
            <a:pPr/>
            <a:r>
              <a:t>At the end of each test - in this case, the first test, a garbage collection is forced to ensure that the only objects left are those that will be reachable in the next test, and then ElectricTest traverses the heap to map variables back to the static field that points to them. In this process, ElectricTest annotates each (unannotated) variable with a generational counter to indicate that it was written in the just-finished test.</a:t>
            </a:r>
          </a:p>
          <a:p>
            <a:pPr/>
            <a:r>
              <a:t>By knowing which heap root or roots point to each variable, we can make debugging and analysis of dependencies much simpler.</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7" name="Shape 1567"/>
          <p:cNvSpPr/>
          <p:nvPr>
            <p:ph type="sldImg"/>
          </p:nvPr>
        </p:nvSpPr>
        <p:spPr>
          <a:prstGeom prst="rect">
            <a:avLst/>
          </a:prstGeom>
        </p:spPr>
        <p:txBody>
          <a:bodyPr/>
          <a:lstStyle/>
          <a:p>
            <a:pPr/>
          </a:p>
        </p:txBody>
      </p:sp>
      <p:sp>
        <p:nvSpPr>
          <p:cNvPr id="1568" name="Shape 1568"/>
          <p:cNvSpPr/>
          <p:nvPr>
            <p:ph type="body" sz="quarter" idx="1"/>
          </p:nvPr>
        </p:nvSpPr>
        <p:spPr>
          <a:prstGeom prst="rect">
            <a:avLst/>
          </a:prstGeom>
        </p:spPr>
        <p:txBody>
          <a:bodyPr/>
          <a:lstStyle/>
          <a:p>
            <a:pPr/>
            <a:r>
              <a:t>When the next test is running, ElectricTest monitors all accesses to the existing objects that had been previously tagged. </a:t>
            </a:r>
          </a:p>
          <a:p>
            <a:pPr/>
          </a:p>
          <a:p>
            <a:pPr/>
            <a:r>
              <a:t>This fine grained tracking allows ElectricTest to precisely report dependencies at the object-level, reporting no false positives for data dependencies.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Across all of these projects, testing took on average 41% of the build time - it was by a narrow margin the most dominant phase.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2" name="Shape 1582"/>
          <p:cNvSpPr/>
          <p:nvPr>
            <p:ph type="sldImg"/>
          </p:nvPr>
        </p:nvSpPr>
        <p:spPr>
          <a:prstGeom prst="rect">
            <a:avLst/>
          </a:prstGeom>
        </p:spPr>
        <p:txBody>
          <a:bodyPr/>
          <a:lstStyle/>
          <a:p>
            <a:pPr/>
          </a:p>
        </p:txBody>
      </p:sp>
      <p:sp>
        <p:nvSpPr>
          <p:cNvPr id="1583" name="Shape 1583"/>
          <p:cNvSpPr/>
          <p:nvPr>
            <p:ph type="body" sz="quarter" idx="1"/>
          </p:nvPr>
        </p:nvSpPr>
        <p:spPr>
          <a:prstGeom prst="rect">
            <a:avLst/>
          </a:prstGeom>
        </p:spPr>
        <p:txBody>
          <a:bodyPr/>
          <a:lstStyle/>
          <a:p>
            <a:pPr/>
            <a:r>
              <a:t>To identify external dependencies, say, on the network or filesystem, ElectricTest uses Java’s built-in IOTrace mechanism to intercept all such accesses and log them. Two tests that access the same network host or file are considered data-dependent.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9" name="Shape 1709"/>
          <p:cNvSpPr/>
          <p:nvPr>
            <p:ph type="sldImg"/>
          </p:nvPr>
        </p:nvSpPr>
        <p:spPr>
          <a:prstGeom prst="rect">
            <a:avLst/>
          </a:prstGeom>
        </p:spPr>
        <p:txBody>
          <a:bodyPr/>
          <a:lstStyle/>
          <a:p>
            <a:pPr/>
          </a:p>
        </p:txBody>
      </p:sp>
      <p:sp>
        <p:nvSpPr>
          <p:cNvPr id="1710" name="Shape 1710"/>
          <p:cNvSpPr/>
          <p:nvPr>
            <p:ph type="body" sz="quarter" idx="1"/>
          </p:nvPr>
        </p:nvSpPr>
        <p:spPr>
          <a:prstGeom prst="rect">
            <a:avLst/>
          </a:prstGeom>
        </p:spPr>
        <p:txBody>
          <a:bodyPr/>
          <a:lstStyle/>
          <a:p>
            <a:pPr/>
            <a:r>
              <a:t>The simplest thing that ElectricTest can do with dependency information is enable safe test parallelization, by automatically grouping tests together by dependencies, allowing for sound parallelization.</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1" name="Shape 1821"/>
          <p:cNvSpPr/>
          <p:nvPr>
            <p:ph type="sldImg"/>
          </p:nvPr>
        </p:nvSpPr>
        <p:spPr>
          <a:prstGeom prst="rect">
            <a:avLst/>
          </a:prstGeom>
        </p:spPr>
        <p:txBody>
          <a:bodyPr/>
          <a:lstStyle/>
          <a:p>
            <a:pPr/>
          </a:p>
        </p:txBody>
      </p:sp>
      <p:sp>
        <p:nvSpPr>
          <p:cNvPr id="1822" name="Shape 1822"/>
          <p:cNvSpPr/>
          <p:nvPr>
            <p:ph type="body" sz="quarter" idx="1"/>
          </p:nvPr>
        </p:nvSpPr>
        <p:spPr>
          <a:prstGeom prst="rect">
            <a:avLst/>
          </a:prstGeom>
        </p:spPr>
        <p:txBody>
          <a:bodyPr/>
          <a:lstStyle/>
          <a:p>
            <a:pPr/>
            <a:r>
              <a:t>Hence enabling a sound speedup of the test suite.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1" name="Shape 1831"/>
          <p:cNvSpPr/>
          <p:nvPr>
            <p:ph type="sldImg"/>
          </p:nvPr>
        </p:nvSpPr>
        <p:spPr>
          <a:prstGeom prst="rect">
            <a:avLst/>
          </a:prstGeom>
        </p:spPr>
        <p:txBody>
          <a:bodyPr/>
          <a:lstStyle/>
          <a:p>
            <a:pPr/>
          </a:p>
        </p:txBody>
      </p:sp>
      <p:sp>
        <p:nvSpPr>
          <p:cNvPr id="1832" name="Shape 1832"/>
          <p:cNvSpPr/>
          <p:nvPr>
            <p:ph type="body" sz="quarter" idx="1"/>
          </p:nvPr>
        </p:nvSpPr>
        <p:spPr>
          <a:prstGeom prst="rect">
            <a:avLst/>
          </a:prstGeom>
        </p:spPr>
        <p:txBody>
          <a:bodyPr/>
          <a:lstStyle/>
          <a:p>
            <a:pPr/>
            <a:r>
              <a:t>Similarly, this dependency information could be used to enable sound test selection or prioritization  - for each test that is selected to be executed</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5" name="Shape 1855"/>
          <p:cNvSpPr/>
          <p:nvPr>
            <p:ph type="sldImg"/>
          </p:nvPr>
        </p:nvSpPr>
        <p:spPr>
          <a:prstGeom prst="rect">
            <a:avLst/>
          </a:prstGeom>
        </p:spPr>
        <p:txBody>
          <a:bodyPr/>
          <a:lstStyle/>
          <a:p>
            <a:pPr/>
          </a:p>
        </p:txBody>
      </p:sp>
      <p:sp>
        <p:nvSpPr>
          <p:cNvPr id="1856" name="Shape 1856"/>
          <p:cNvSpPr/>
          <p:nvPr>
            <p:ph type="body" sz="quarter" idx="1"/>
          </p:nvPr>
        </p:nvSpPr>
        <p:spPr>
          <a:prstGeom prst="rect">
            <a:avLst/>
          </a:prstGeom>
        </p:spPr>
        <p:txBody>
          <a:bodyPr/>
          <a:lstStyle/>
          <a:p>
            <a:pPr/>
            <a:r>
              <a:t>ElectricTest would provide the dependencies of that test, ensuring that they were satisfied</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0" name="Shape 1860"/>
          <p:cNvSpPr/>
          <p:nvPr>
            <p:ph type="sldImg"/>
          </p:nvPr>
        </p:nvSpPr>
        <p:spPr>
          <a:prstGeom prst="rect">
            <a:avLst/>
          </a:prstGeom>
        </p:spPr>
        <p:txBody>
          <a:bodyPr/>
          <a:lstStyle/>
          <a:p>
            <a:pPr/>
          </a:p>
        </p:txBody>
      </p:sp>
      <p:sp>
        <p:nvSpPr>
          <p:cNvPr id="1861" name="Shape 1861"/>
          <p:cNvSpPr/>
          <p:nvPr>
            <p:ph type="body" sz="quarter" idx="1"/>
          </p:nvPr>
        </p:nvSpPr>
        <p:spPr>
          <a:prstGeom prst="rect">
            <a:avLst/>
          </a:prstGeom>
        </p:spPr>
        <p:txBody>
          <a:bodyPr/>
          <a:lstStyle/>
          <a:p>
            <a:pPr/>
            <a:r>
              <a:t>We evaluated ElectricTest over 3 dimensions: recall (accuracy), runtime overhead, and impact on acceleration techniques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5" name="Shape 1865"/>
          <p:cNvSpPr/>
          <p:nvPr>
            <p:ph type="sldImg"/>
          </p:nvPr>
        </p:nvSpPr>
        <p:spPr>
          <a:prstGeom prst="rect">
            <a:avLst/>
          </a:prstGeom>
        </p:spPr>
        <p:txBody>
          <a:bodyPr/>
          <a:lstStyle/>
          <a:p>
            <a:pPr/>
          </a:p>
        </p:txBody>
      </p:sp>
      <p:sp>
        <p:nvSpPr>
          <p:cNvPr id="1866" name="Shape 1866"/>
          <p:cNvSpPr/>
          <p:nvPr>
            <p:ph type="body" sz="quarter" idx="1"/>
          </p:nvPr>
        </p:nvSpPr>
        <p:spPr>
          <a:prstGeom prst="rect">
            <a:avLst/>
          </a:prstGeom>
        </p:spPr>
        <p:txBody>
          <a:bodyPr/>
          <a:lstStyle/>
          <a:p>
            <a:pPr/>
            <a:r>
              <a:t>We evaluated the overhead of ElectricTest on 10 projects from our corpus of 351 projects used in our motivating experiments, selecting the longest building projects, with testing times ranging from 2 hours to 17 minutes. We also included the four projects studied by Zhang et al in their evaluation of DTDetector, the previous approach for detecting test dependencies.</a:t>
            </a:r>
          </a:p>
          <a:p>
            <a:pPr/>
            <a:r>
              <a:t>To highlight the results, the previous exhaustive approach imposed a theoretical slowdown of more than 10 to the 308th times.</a:t>
            </a:r>
          </a:p>
          <a:p>
            <a:pPr/>
            <a:r>
              <a:t>The previous heuristic based approach (which is not guaranteed to detect all dependencies) showed a calculated slowdown of over 2,000 times.</a:t>
            </a:r>
          </a:p>
          <a:p>
            <a:pPr/>
            <a:r>
              <a:t>ElectricTest showed a slowdown of only 36 times.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8" name="Shape 1878"/>
          <p:cNvSpPr/>
          <p:nvPr>
            <p:ph type="sldImg"/>
          </p:nvPr>
        </p:nvSpPr>
        <p:spPr>
          <a:prstGeom prst="rect">
            <a:avLst/>
          </a:prstGeom>
        </p:spPr>
        <p:txBody>
          <a:bodyPr/>
          <a:lstStyle/>
          <a:p>
            <a:pPr/>
          </a:p>
        </p:txBody>
      </p:sp>
      <p:sp>
        <p:nvSpPr>
          <p:cNvPr id="1879" name="Shape 1879"/>
          <p:cNvSpPr/>
          <p:nvPr>
            <p:ph type="body" sz="quarter" idx="1"/>
          </p:nvPr>
        </p:nvSpPr>
        <p:spPr>
          <a:prstGeom prst="rect">
            <a:avLst/>
          </a:prstGeom>
        </p:spPr>
        <p:txBody>
          <a:bodyPr/>
          <a:lstStyle/>
          <a:p>
            <a:pPr/>
            <a:r>
              <a:t>So ElectricTest is clearly far more feasible to use than the previous brute force approach for detecting dependencies. But does ElectricTest report so many dependencies that it’s impossible to parallelize tests?</a:t>
            </a:r>
          </a:p>
          <a:p>
            <a:pPr/>
            <a:r>
              <a:t>We simulated the parallelization of our ten test suites across a 32 core machine. In the unsafe configuration (which is purely a strawman, a hypothetical maximum), we ignored all dependencies and simply distributed tests in a round-robin manner. In the safe configuration, we made sure that all dependencies were respected. On average, the safe configuration allowed for a 7x speedup and the unsafe a 19x - so there is still a relatively reasonable amount of acceleration possible, even with the number of dependencies reported by ElectricTest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5" name="Shape 1885"/>
          <p:cNvSpPr/>
          <p:nvPr>
            <p:ph type="sldImg"/>
          </p:nvPr>
        </p:nvSpPr>
        <p:spPr>
          <a:prstGeom prst="rect">
            <a:avLst/>
          </a:prstGeom>
        </p:spPr>
        <p:txBody>
          <a:bodyPr/>
          <a:lstStyle/>
          <a:p>
            <a:pPr/>
          </a:p>
        </p:txBody>
      </p:sp>
      <p:sp>
        <p:nvSpPr>
          <p:cNvPr id="1886" name="Shape 1886"/>
          <p:cNvSpPr/>
          <p:nvPr>
            <p:ph type="body" sz="quarter" idx="1"/>
          </p:nvPr>
        </p:nvSpPr>
        <p:spPr>
          <a:prstGeom prst="rect">
            <a:avLst/>
          </a:prstGeom>
        </p:spPr>
        <p:txBody>
          <a:bodyPr/>
          <a:lstStyle/>
          <a:p>
            <a:pPr/>
            <a:r>
              <a:t>Our key insight is that we don’t need to be precise in detecting dependencies: if we can relatively quickly find all of the dependencies between tests, it’s OK if we report some dependencies that are NOT truly manifest dependencies.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5" name="Shape 1935"/>
          <p:cNvSpPr/>
          <p:nvPr>
            <p:ph type="sldImg"/>
          </p:nvPr>
        </p:nvSpPr>
        <p:spPr>
          <a:prstGeom prst="rect">
            <a:avLst/>
          </a:prstGeom>
        </p:spPr>
        <p:txBody>
          <a:bodyPr/>
          <a:lstStyle/>
          <a:p>
            <a:pPr/>
          </a:p>
        </p:txBody>
      </p:sp>
      <p:sp>
        <p:nvSpPr>
          <p:cNvPr id="1936" name="Shape 1936"/>
          <p:cNvSpPr/>
          <p:nvPr>
            <p:ph type="body" sz="quarter" idx="1"/>
          </p:nvPr>
        </p:nvSpPr>
        <p:spPr>
          <a:prstGeom prst="rect">
            <a:avLst/>
          </a:prstGeom>
        </p:spPr>
        <p:txBody>
          <a:bodyPr/>
          <a:lstStyle/>
          <a:p>
            <a:pPr/>
            <a:r>
              <a:t>So we built ElectricTest, a tool that detects data dependencies between tests running in the JVM.</a:t>
            </a:r>
          </a:p>
          <a:p>
            <a:pPr/>
            <a:r>
              <a:t>It consists of a JVM tooling interface plugin for tracking in-memory dependencies between tests,</a:t>
            </a:r>
          </a:p>
          <a:p>
            <a:pPr/>
            <a:r>
              <a:t>and an IO-Trace based JVM agent for tracking file and network dependencies.</a:t>
            </a:r>
          </a:p>
          <a:p>
            <a:pPr/>
            <a:r>
              <a:t>It is implemented entirely within the JVM, requiring no specialized JVM , drivers, and so on.</a:t>
            </a:r>
          </a:p>
          <a:p>
            <a:pPr/>
            <a:r>
              <a:t>As it detects data dependencies, it captures stack traces to assist debugging</a:t>
            </a:r>
          </a:p>
          <a:p>
            <a:pPr/>
            <a:r>
              <a:t>It also generates dependency trees to enable automatic and sound test acceleration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Excluding the very short building projects, and looking only at those that took 10 minutes or more to build, testing took the majority of the total build time - on average 60%</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0" name="Shape 1940"/>
          <p:cNvSpPr/>
          <p:nvPr>
            <p:ph type="sldImg"/>
          </p:nvPr>
        </p:nvSpPr>
        <p:spPr>
          <a:prstGeom prst="rect">
            <a:avLst/>
          </a:prstGeom>
        </p:spPr>
        <p:txBody>
          <a:bodyPr/>
          <a:lstStyle/>
          <a:p>
            <a:pPr/>
          </a:p>
        </p:txBody>
      </p:sp>
      <p:sp>
        <p:nvSpPr>
          <p:cNvPr id="1941" name="Shape 1941"/>
          <p:cNvSpPr/>
          <p:nvPr>
            <p:ph type="body" sz="quarter" idx="1"/>
          </p:nvPr>
        </p:nvSpPr>
        <p:spPr>
          <a:prstGeom prst="rect">
            <a:avLst/>
          </a:prstGeom>
        </p:spPr>
        <p:txBody>
          <a:bodyPr/>
          <a:lstStyle/>
          <a:p>
            <a:pPr/>
            <a:r>
              <a:t>So we built ElectricTest, a tool that detects data dependencies between tests running in the JVM.</a:t>
            </a:r>
          </a:p>
          <a:p>
            <a:pPr/>
            <a:r>
              <a:t>It consists of a JVM tooling interface plugin for tracking in-memory dependencies between tests,</a:t>
            </a:r>
          </a:p>
          <a:p>
            <a:pPr/>
            <a:r>
              <a:t>and an IO-Trace based JVM agent for tracking file and network dependencies.</a:t>
            </a:r>
          </a:p>
          <a:p>
            <a:pPr/>
            <a:r>
              <a:t>It is implemented entirely within the JVM, requiring no specialized JVM , drivers, and so on.</a:t>
            </a:r>
          </a:p>
          <a:p>
            <a:pPr/>
            <a:r>
              <a:t>As it detects data dependencies, it captures stack traces to assist debugging</a:t>
            </a:r>
          </a:p>
          <a:p>
            <a:pPr/>
            <a:r>
              <a:t>It also generates dependency trees to enable automatic and sound test acceleration</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1" name="Shape 2001"/>
          <p:cNvSpPr/>
          <p:nvPr>
            <p:ph type="sldImg"/>
          </p:nvPr>
        </p:nvSpPr>
        <p:spPr>
          <a:prstGeom prst="rect">
            <a:avLst/>
          </a:prstGeom>
        </p:spPr>
        <p:txBody>
          <a:bodyPr/>
          <a:lstStyle/>
          <a:p>
            <a:pPr/>
          </a:p>
        </p:txBody>
      </p:sp>
      <p:sp>
        <p:nvSpPr>
          <p:cNvPr id="2002" name="Shape 2002"/>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We show here the relative speedup afforded by VMVM in comparison to a “traditionally isolated” test suite execution, with each test running in the same JVM.</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2" name="Shape 2022"/>
          <p:cNvSpPr/>
          <p:nvPr>
            <p:ph type="sldImg"/>
          </p:nvPr>
        </p:nvSpPr>
        <p:spPr>
          <a:prstGeom prst="rect">
            <a:avLst/>
          </a:prstGeom>
        </p:spPr>
        <p:txBody>
          <a:bodyPr/>
          <a:lstStyle/>
          <a:p>
            <a:pPr/>
          </a:p>
        </p:txBody>
      </p:sp>
      <p:sp>
        <p:nvSpPr>
          <p:cNvPr id="2023" name="Shape 2023"/>
          <p:cNvSpPr/>
          <p:nvPr>
            <p:ph type="body" sz="quarter" idx="1"/>
          </p:nvPr>
        </p:nvSpPr>
        <p:spPr>
          <a:prstGeom prst="rect">
            <a:avLst/>
          </a:prstGeom>
        </p:spPr>
        <p:txBody>
          <a:bodyPr/>
          <a:lstStyle/>
          <a:p>
            <a:pPr/>
            <a:r>
              <a:t>We show here the comparison between ElectricTest and DTDetector’s pairwise brute-force test dependency detection. On average, ElectricTest is 215 times faster, and is guaranteed to find all dependencies, unlike the pairwise approach.</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2" name="Shape 2032"/>
          <p:cNvSpPr/>
          <p:nvPr>
            <p:ph type="sldImg"/>
          </p:nvPr>
        </p:nvSpPr>
        <p:spPr>
          <a:prstGeom prst="rect">
            <a:avLst/>
          </a:prstGeom>
        </p:spPr>
        <p:txBody>
          <a:bodyPr/>
          <a:lstStyle/>
          <a:p>
            <a:pPr/>
          </a:p>
        </p:txBody>
      </p:sp>
      <p:sp>
        <p:nvSpPr>
          <p:cNvPr id="2033" name="Shape 2033"/>
          <p:cNvSpPr/>
          <p:nvPr>
            <p:ph type="body" sz="quarter" idx="1"/>
          </p:nvPr>
        </p:nvSpPr>
        <p:spPr>
          <a:prstGeom prst="rect">
            <a:avLst/>
          </a:prstGeom>
        </p:spPr>
        <p:txBody>
          <a:bodyPr/>
          <a:lstStyle/>
          <a:p>
            <a:pPr/>
            <a:r>
              <a:t>To zoom in and look specifically at the performance of ElectricTest on these projects, we found that in the cases where ElectricTest was slower, the slowdown was almost always directly related to the speed and number of tests: suites that had a lot of very fast running tests like joda-time were penalized by the time cost of performing a garbage collection and heap walk at the end of each test run. However, we have some compelling preliminary evidence that shows that dependent tests always start their life as such - it is sufficient to perform this analysis only when tests are added - and not when tests or code are changed.</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7" name="Shape 2037"/>
          <p:cNvSpPr/>
          <p:nvPr>
            <p:ph type="sldImg"/>
          </p:nvPr>
        </p:nvSpPr>
        <p:spPr>
          <a:prstGeom prst="rect">
            <a:avLst/>
          </a:prstGeom>
        </p:spPr>
        <p:txBody>
          <a:bodyPr/>
          <a:lstStyle/>
          <a:p>
            <a:pPr/>
          </a:p>
        </p:txBody>
      </p:sp>
      <p:sp>
        <p:nvSpPr>
          <p:cNvPr id="2038" name="Shape 2038"/>
          <p:cNvSpPr/>
          <p:nvPr>
            <p:ph type="body" sz="quarter" idx="1"/>
          </p:nvPr>
        </p:nvSpPr>
        <p:spPr>
          <a:prstGeom prst="rect">
            <a:avLst/>
          </a:prstGeom>
        </p:spPr>
        <p:txBody>
          <a:bodyPr/>
          <a:lstStyle/>
          <a:p>
            <a:pPr/>
            <a:r>
              <a:t>ElectricTest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2" name="Shape 2042"/>
          <p:cNvSpPr/>
          <p:nvPr>
            <p:ph type="sldImg"/>
          </p:nvPr>
        </p:nvSpPr>
        <p:spPr>
          <a:prstGeom prst="rect">
            <a:avLst/>
          </a:prstGeom>
        </p:spPr>
        <p:txBody>
          <a:bodyPr/>
          <a:lstStyle/>
          <a:p>
            <a:pPr/>
          </a:p>
        </p:txBody>
      </p:sp>
      <p:sp>
        <p:nvSpPr>
          <p:cNvPr id="2043" name="Shape 2043"/>
          <p:cNvSpPr/>
          <p:nvPr>
            <p:ph type="body" sz="quarter" idx="1"/>
          </p:nvPr>
        </p:nvSpPr>
        <p:spPr>
          <a:prstGeom prst="rect">
            <a:avLst/>
          </a:prstGeom>
        </p:spPr>
        <p:txBody>
          <a:bodyPr/>
          <a:lstStyle/>
          <a:p>
            <a:pPr/>
            <a:r>
              <a:t>While ElectricTest can be used to automatically enable sound test acceleration, we also envision it can be used to help developers understand the dependencies between their tests, some of which might be indicative of bugs. For instance, some dependencies…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8" name="Shape 2078"/>
          <p:cNvSpPr/>
          <p:nvPr>
            <p:ph type="sldImg"/>
          </p:nvPr>
        </p:nvSpPr>
        <p:spPr>
          <a:prstGeom prst="rect">
            <a:avLst/>
          </a:prstGeom>
        </p:spPr>
        <p:txBody>
          <a:bodyPr/>
          <a:lstStyle/>
          <a:p>
            <a:pPr/>
          </a:p>
        </p:txBody>
      </p:sp>
      <p:sp>
        <p:nvSpPr>
          <p:cNvPr id="2079" name="Shape 2079"/>
          <p:cNvSpPr/>
          <p:nvPr>
            <p:ph type="body" sz="quarter" idx="1"/>
          </p:nvPr>
        </p:nvSpPr>
        <p:spPr>
          <a:prstGeom prst="rect">
            <a:avLst/>
          </a:prstGeom>
        </p:spPr>
        <p:txBody>
          <a:bodyPr/>
          <a:lstStyle/>
          <a:p>
            <a:pPr/>
            <a:r>
              <a:t>ElectricTest can also help developers understand the dependencies that exist between their tests. An exception can be thrown at the point of each data dependency (or simply logged) that shows exactly how the dependency occurred, noting the value read, and a complete stack trace at that site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Finally, looking at those projects that were the very slowest, which might benefit the most from some form of build acceleration - those that took an hour or more to build - we found that testing took on average 90% of build time.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a:r>
              <a:t>With testing taking so much time in the build process, it may come as no surprise that failing tests can break an entire build. In Beller et al’s recent study of builds on the open source continuous integration site, Travis CI, they found that half of all non-passing builds were failed by tests (rather than other components of the build). Moreover, they found that 34% of all Java projects had at least one build where tests behaved inconsistently - showing different results when re-executed, without changing any code.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a:r>
              <a:t>So with testing taking so long in the Java build process, it’s clear that accelerating testing and making it more reliable will lead directly to faster, more reliable builds. We want to cut our day long builds to several hours, our hour long builds to minutes, and our ten minute builds to just several minutes, and greatly reduce the latency that developers suffer to get that feedback about whether their change was successful.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a:p>
        </p:txBody>
      </p:sp>
      <p:sp>
        <p:nvSpPr>
          <p:cNvPr id="300" name="Shape 300"/>
          <p:cNvSpPr/>
          <p:nvPr>
            <p:ph type="body" sz="quarter" idx="1"/>
          </p:nvPr>
        </p:nvSpPr>
        <p:spPr>
          <a:prstGeom prst="rect">
            <a:avLst/>
          </a:prstGeom>
        </p:spPr>
        <p:txBody>
          <a:bodyPr/>
          <a:lstStyle/>
          <a:p>
            <a:pPr/>
            <a:r>
              <a:t>There are several previous, well-studied approaches to accelerating testing, for instance, Test suite minimization</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93" name="Shape 93"/>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94" name="Shape 9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01" name="Shape 10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108" name="Shape 108"/>
          <p:cNvSpPr/>
          <p:nvPr>
            <p:ph type="title"/>
          </p:nvPr>
        </p:nvSpPr>
        <p:spPr>
          <a:prstGeom prst="rect">
            <a:avLst/>
          </a:prstGeom>
        </p:spPr>
        <p:txBody>
          <a:bodyPr/>
          <a:lstStyle/>
          <a:p>
            <a:pPr/>
            <a:r>
              <a:t>Title Text</a:t>
            </a:r>
          </a:p>
        </p:txBody>
      </p:sp>
      <p:sp>
        <p:nvSpPr>
          <p:cNvPr id="109" name="Shape 109"/>
          <p:cNvSpPr/>
          <p:nvPr/>
        </p:nvSpPr>
        <p:spPr>
          <a:xfrm>
            <a:off x="11132312" y="9245599"/>
            <a:ext cx="1712977"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@_jon_bell_</a:t>
            </a:r>
          </a:p>
        </p:txBody>
      </p:sp>
      <p:sp>
        <p:nvSpPr>
          <p:cNvPr id="110" name="Shape 110"/>
          <p:cNvSpPr/>
          <p:nvPr/>
        </p:nvSpPr>
        <p:spPr>
          <a:xfrm>
            <a:off x="52222" y="9245599"/>
            <a:ext cx="3908756"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Faster, More Reliable Builds</a:t>
            </a:r>
          </a:p>
        </p:txBody>
      </p:sp>
      <p:sp>
        <p:nvSpPr>
          <p:cNvPr id="111" name="Shape 11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18" name="Shape 118"/>
          <p:cNvSpPr/>
          <p:nvPr>
            <p:ph type="title"/>
          </p:nvPr>
        </p:nvSpPr>
        <p:spPr>
          <a:prstGeom prst="rect">
            <a:avLst/>
          </a:prstGeom>
        </p:spPr>
        <p:txBody>
          <a:bodyPr/>
          <a:lstStyle/>
          <a:p>
            <a:pPr/>
            <a:r>
              <a:t>Title Text</a:t>
            </a:r>
          </a:p>
        </p:txBody>
      </p:sp>
      <p:sp>
        <p:nvSpPr>
          <p:cNvPr id="119" name="Shape 119"/>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0" name="Shape 120"/>
          <p:cNvSpPr/>
          <p:nvPr/>
        </p:nvSpPr>
        <p:spPr>
          <a:xfrm>
            <a:off x="11132312" y="9245599"/>
            <a:ext cx="1712977"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@_jon_bell_</a:t>
            </a:r>
          </a:p>
        </p:txBody>
      </p:sp>
      <p:sp>
        <p:nvSpPr>
          <p:cNvPr id="121" name="Shape 121"/>
          <p:cNvSpPr/>
          <p:nvPr/>
        </p:nvSpPr>
        <p:spPr>
          <a:xfrm>
            <a:off x="52222" y="9245599"/>
            <a:ext cx="3908756"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Faster, More Reliable Builds</a:t>
            </a:r>
          </a:p>
        </p:txBody>
      </p:sp>
      <p:sp>
        <p:nvSpPr>
          <p:cNvPr id="122" name="Shape 12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129" name="Shape 129"/>
          <p:cNvSpPr/>
          <p:nvPr>
            <p:ph type="title"/>
          </p:nvPr>
        </p:nvSpPr>
        <p:spPr>
          <a:xfrm>
            <a:off x="1270000" y="3225800"/>
            <a:ext cx="10464800" cy="3302000"/>
          </a:xfrm>
          <a:prstGeom prst="rect">
            <a:avLst/>
          </a:prstGeom>
        </p:spPr>
        <p:txBody>
          <a:bodyPr/>
          <a:lstStyle/>
          <a:p>
            <a:pPr/>
            <a:r>
              <a:t>Title Text</a:t>
            </a:r>
          </a:p>
        </p:txBody>
      </p:sp>
      <p:sp>
        <p:nvSpPr>
          <p:cNvPr id="130" name="Shape 130"/>
          <p:cNvSpPr/>
          <p:nvPr/>
        </p:nvSpPr>
        <p:spPr>
          <a:xfrm>
            <a:off x="5645912" y="9245599"/>
            <a:ext cx="1712977"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@_jon_bell_</a:t>
            </a:r>
          </a:p>
        </p:txBody>
      </p:sp>
      <p:sp>
        <p:nvSpPr>
          <p:cNvPr id="131" name="Shape 1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38" name="Shape 138"/>
          <p:cNvSpPr/>
          <p:nvPr>
            <p:ph type="title"/>
          </p:nvPr>
        </p:nvSpPr>
        <p:spPr>
          <a:prstGeom prst="rect">
            <a:avLst/>
          </a:prstGeom>
        </p:spPr>
        <p:txBody>
          <a:bodyPr/>
          <a:lstStyle/>
          <a:p>
            <a:pPr/>
            <a:r>
              <a:t>Title Text</a:t>
            </a:r>
          </a:p>
        </p:txBody>
      </p:sp>
      <p:sp>
        <p:nvSpPr>
          <p:cNvPr id="139" name="Shape 139"/>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40" name="Shape 140"/>
          <p:cNvSpPr/>
          <p:nvPr/>
        </p:nvSpPr>
        <p:spPr>
          <a:xfrm>
            <a:off x="5645912" y="9245599"/>
            <a:ext cx="1712977"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@_jon_bell_</a:t>
            </a:r>
          </a:p>
        </p:txBody>
      </p:sp>
      <p:sp>
        <p:nvSpPr>
          <p:cNvPr id="141" name="Shape 1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sp>
        <p:nvSpPr>
          <p:cNvPr id="148" name="Shape 148"/>
          <p:cNvSpPr/>
          <p:nvPr>
            <p:ph type="title"/>
          </p:nvPr>
        </p:nvSpPr>
        <p:spPr>
          <a:xfrm>
            <a:off x="1270000" y="1638300"/>
            <a:ext cx="10464800" cy="3302000"/>
          </a:xfrm>
          <a:prstGeom prst="rect">
            <a:avLst/>
          </a:prstGeom>
        </p:spPr>
        <p:txBody>
          <a:bodyPr anchor="b"/>
          <a:lstStyle/>
          <a:p>
            <a:pPr/>
            <a:r>
              <a:t>Title Text</a:t>
            </a:r>
          </a:p>
        </p:txBody>
      </p:sp>
      <p:sp>
        <p:nvSpPr>
          <p:cNvPr id="149" name="Shape 149"/>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50" name="Shape 15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56" name="Shape 56"/>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57" name="Shape 57"/>
          <p:cNvSpPr/>
          <p:nvPr>
            <p:ph type="title"/>
          </p:nvPr>
        </p:nvSpPr>
        <p:spPr>
          <a:prstGeom prst="rect">
            <a:avLst/>
          </a:prstGeom>
        </p:spPr>
        <p:txBody>
          <a:bodyPr/>
          <a:lstStyle/>
          <a:p>
            <a:pPr/>
            <a:r>
              <a:t>Title Text</a:t>
            </a:r>
          </a:p>
        </p:txBody>
      </p:sp>
      <p:sp>
        <p:nvSpPr>
          <p:cNvPr id="58" name="Shape 58"/>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59" name="Shape 5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66" name="Shape 66"/>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7" name="Shape 6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74" name="Shape 74"/>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75" name="Shape 75"/>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76" name="Shape 76"/>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77" name="Shape 7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84" name="Shape 84"/>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85" name="Shape 85"/>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1.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5.png"/><Relationship Id="rId3" Type="http://schemas.openxmlformats.org/officeDocument/2006/relationships/image" Target="../media/image1.jpeg"/><Relationship Id="rId4" Type="http://schemas.openxmlformats.org/officeDocument/2006/relationships/image" Target="../media/image2.jpe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7.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 Id="rId3" Type="http://schemas.openxmlformats.org/officeDocument/2006/relationships/image" Target="../media/image18.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0.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0.png"/><Relationship Id="rId3" Type="http://schemas.openxmlformats.org/officeDocument/2006/relationships/image" Target="../media/image21.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1.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10.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0.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0.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1.png"/><Relationship Id="rId5" Type="http://schemas.openxmlformats.org/officeDocument/2006/relationships/image" Target="../media/image23.png"/><Relationship Id="rId6" Type="http://schemas.openxmlformats.org/officeDocument/2006/relationships/image" Target="../media/image24.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jpeg"/><Relationship Id="rId4" Type="http://schemas.openxmlformats.org/officeDocument/2006/relationships/image" Target="../media/image25.png"/><Relationship Id="rId5" Type="http://schemas.openxmlformats.org/officeDocument/2006/relationships/image" Target="../media/image4.jpeg"/><Relationship Id="rId6" Type="http://schemas.openxmlformats.org/officeDocument/2006/relationships/image" Target="../media/image5.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chart" Target="../charts/chart1.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image" Target="../media/image24.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image" Target="../media/image24.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7.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3.png"/><Relationship Id="rId4" Type="http://schemas.openxmlformats.org/officeDocument/2006/relationships/image" Target="../media/image24.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7.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image" Target="../media/image24.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chart" Target="../charts/chart2.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9.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0.png"/><Relationship Id="rId4" Type="http://schemas.openxmlformats.org/officeDocument/2006/relationships/image" Target="../media/image1.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0.png"/><Relationship Id="rId4" Type="http://schemas.openxmlformats.org/officeDocument/2006/relationships/image" Target="../media/image1.png"/><Relationship Id="rId5" Type="http://schemas.openxmlformats.org/officeDocument/2006/relationships/image" Target="../media/image30.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png"/><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32.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4.png"/><Relationship Id="rId4" Type="http://schemas.openxmlformats.org/officeDocument/2006/relationships/image" Target="../media/image35.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eg"/><Relationship Id="rId3" Type="http://schemas.openxmlformats.org/officeDocument/2006/relationships/image" Target="../media/image25.png"/><Relationship Id="rId4" Type="http://schemas.openxmlformats.org/officeDocument/2006/relationships/image" Target="../media/image4.jpeg"/><Relationship Id="rId5" Type="http://schemas.openxmlformats.org/officeDocument/2006/relationships/image" Target="../media/image5.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chart" Target="../charts/chart3.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0.png"/><Relationship Id="rId4" Type="http://schemas.openxmlformats.org/officeDocument/2006/relationships/image" Target="../media/image1.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20.png"/><Relationship Id="rId4" Type="http://schemas.openxmlformats.org/officeDocument/2006/relationships/image" Target="../media/image1.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36.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37.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38.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9.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2.tif"/></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chart" Target="../charts/chart4.xm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3.pn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4.png"/><Relationship Id="rId3" Type="http://schemas.openxmlformats.org/officeDocument/2006/relationships/image" Target="../media/image1.png"/></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8.jpeg"/><Relationship Id="rId3" Type="http://schemas.openxmlformats.org/officeDocument/2006/relationships/image" Target="../media/image15.pn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jpeg"/><Relationship Id="rId3" Type="http://schemas.openxmlformats.org/officeDocument/2006/relationships/image" Target="../media/image45.png"/><Relationship Id="rId4" Type="http://schemas.openxmlformats.org/officeDocument/2006/relationships/image" Target="../media/image10.jpeg"/><Relationship Id="rId5" Type="http://schemas.openxmlformats.org/officeDocument/2006/relationships/image" Target="../media/image11.jpeg"/><Relationship Id="rId6" Type="http://schemas.openxmlformats.org/officeDocument/2006/relationships/image" Target="../media/image12.jpeg"/><Relationship Id="rId7" Type="http://schemas.openxmlformats.org/officeDocument/2006/relationships/image" Target="../media/image13.jpeg"/><Relationship Id="rId8" Type="http://schemas.openxmlformats.org/officeDocument/2006/relationships/image" Target="../media/image14.jpeg"/></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6.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19.png"/></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jonbell.net/" TargetMode="External"/></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47.png"/><Relationship Id="rId4" Type="http://schemas.openxmlformats.org/officeDocument/2006/relationships/image" Target="../media/image48.png"/></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49.png"/></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0.png"/><Relationship Id="rId3" Type="http://schemas.openxmlformats.org/officeDocument/2006/relationships/image" Target="../media/image1.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0.png"/></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59" name="Shape 159"/>
          <p:cNvSpPr/>
          <p:nvPr>
            <p:ph type="ctrTitle"/>
          </p:nvPr>
        </p:nvSpPr>
        <p:spPr>
          <a:xfrm>
            <a:off x="-36199" y="1196024"/>
            <a:ext cx="13077198" cy="2772206"/>
          </a:xfrm>
          <a:prstGeom prst="rect">
            <a:avLst/>
          </a:prstGeom>
          <a:solidFill>
            <a:srgbClr val="FCFF4F">
              <a:alpha val="66000"/>
            </a:srgbClr>
          </a:solidFill>
        </p:spPr>
        <p:txBody>
          <a:bodyPr/>
          <a:lstStyle/>
          <a:p>
            <a:pPr lvl="4" indent="713231" algn="l" defTabSz="455675">
              <a:defRPr sz="8736"/>
            </a:pPr>
            <a:r>
              <a:t>Faster, More Reliable Builds</a:t>
            </a:r>
          </a:p>
        </p:txBody>
      </p:sp>
      <p:sp>
        <p:nvSpPr>
          <p:cNvPr id="160" name="Shape 160"/>
          <p:cNvSpPr/>
          <p:nvPr>
            <p:ph type="subTitle" sz="quarter" idx="1"/>
          </p:nvPr>
        </p:nvSpPr>
        <p:spPr>
          <a:xfrm>
            <a:off x="-36199" y="5035550"/>
            <a:ext cx="13077198" cy="1130300"/>
          </a:xfrm>
          <a:prstGeom prst="rect">
            <a:avLst/>
          </a:prstGeom>
          <a:solidFill>
            <a:srgbClr val="FCFF4F">
              <a:alpha val="66000"/>
            </a:srgbClr>
          </a:solidFill>
        </p:spPr>
        <p:txBody>
          <a:bodyPr/>
          <a:lstStyle/>
          <a:p>
            <a:pPr lvl="5" marL="0" indent="1143000">
              <a:spcBef>
                <a:spcPts val="0"/>
              </a:spcBef>
              <a:buSzTx/>
              <a:buNone/>
              <a:defRPr b="1" sz="3200">
                <a:latin typeface="Helvetica"/>
                <a:ea typeface="Helvetica"/>
                <a:cs typeface="Helvetica"/>
                <a:sym typeface="Helvetica"/>
              </a:defRPr>
            </a:pPr>
            <a:r>
              <a:t>Jonathan Bell (@_jon_bell_)</a:t>
            </a:r>
          </a:p>
          <a:p>
            <a:pPr lvl="5" marL="0" indent="1143000">
              <a:spcBef>
                <a:spcPts val="0"/>
              </a:spcBef>
              <a:buSzTx/>
              <a:buNone/>
              <a:defRPr sz="3200"/>
            </a:pPr>
            <a:r>
              <a:t>Columbia University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Shape 302"/>
          <p:cNvSpPr/>
          <p:nvPr>
            <p:ph type="title"/>
          </p:nvPr>
        </p:nvSpPr>
        <p:spPr>
          <a:prstGeom prst="rect">
            <a:avLst/>
          </a:prstGeom>
        </p:spPr>
        <p:txBody>
          <a:bodyPr/>
          <a:lstStyle>
            <a:lvl1pPr defTabSz="549148">
              <a:defRPr sz="7519"/>
            </a:lvl1pPr>
          </a:lstStyle>
          <a:p>
            <a:pPr/>
            <a:r>
              <a:t>Regression Test Selection</a:t>
            </a:r>
          </a:p>
        </p:txBody>
      </p:sp>
      <p:grpSp>
        <p:nvGrpSpPr>
          <p:cNvPr id="305" name="Group 305"/>
          <p:cNvGrpSpPr/>
          <p:nvPr/>
        </p:nvGrpSpPr>
        <p:grpSpPr>
          <a:xfrm>
            <a:off x="4064094" y="3364045"/>
            <a:ext cx="1004200" cy="1305768"/>
            <a:chOff x="0" y="0"/>
            <a:chExt cx="1004198" cy="1305767"/>
          </a:xfrm>
        </p:grpSpPr>
        <p:sp>
          <p:nvSpPr>
            <p:cNvPr id="303" name="Shape 303"/>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a:t>
              </a:r>
            </a:p>
          </p:txBody>
        </p:sp>
        <p:sp>
          <p:nvSpPr>
            <p:cNvPr id="304" name="Shape 304"/>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308" name="Group 308"/>
          <p:cNvGrpSpPr/>
          <p:nvPr/>
        </p:nvGrpSpPr>
        <p:grpSpPr>
          <a:xfrm>
            <a:off x="5276038" y="3364045"/>
            <a:ext cx="1004199" cy="1305768"/>
            <a:chOff x="0" y="0"/>
            <a:chExt cx="1004198" cy="1305767"/>
          </a:xfrm>
        </p:grpSpPr>
        <p:sp>
          <p:nvSpPr>
            <p:cNvPr id="306" name="Shape 306"/>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2</a:t>
              </a:r>
            </a:p>
          </p:txBody>
        </p:sp>
        <p:sp>
          <p:nvSpPr>
            <p:cNvPr id="307" name="Shape 307"/>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311" name="Group 311"/>
          <p:cNvGrpSpPr/>
          <p:nvPr/>
        </p:nvGrpSpPr>
        <p:grpSpPr>
          <a:xfrm>
            <a:off x="6487980" y="3364045"/>
            <a:ext cx="1004199" cy="1305768"/>
            <a:chOff x="0" y="0"/>
            <a:chExt cx="1004198" cy="1305767"/>
          </a:xfrm>
        </p:grpSpPr>
        <p:sp>
          <p:nvSpPr>
            <p:cNvPr id="309" name="Shape 309"/>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3</a:t>
              </a:r>
            </a:p>
          </p:txBody>
        </p:sp>
        <p:sp>
          <p:nvSpPr>
            <p:cNvPr id="310" name="Shape 310"/>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314" name="Group 314"/>
          <p:cNvGrpSpPr/>
          <p:nvPr/>
        </p:nvGrpSpPr>
        <p:grpSpPr>
          <a:xfrm>
            <a:off x="4039904" y="5083788"/>
            <a:ext cx="1004199" cy="1305768"/>
            <a:chOff x="0" y="0"/>
            <a:chExt cx="1004198" cy="1305767"/>
          </a:xfrm>
        </p:grpSpPr>
        <p:sp>
          <p:nvSpPr>
            <p:cNvPr id="312" name="Shape 312"/>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8</a:t>
              </a:r>
            </a:p>
          </p:txBody>
        </p:sp>
        <p:sp>
          <p:nvSpPr>
            <p:cNvPr id="313" name="Shape 313"/>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317" name="Group 317"/>
          <p:cNvGrpSpPr/>
          <p:nvPr/>
        </p:nvGrpSpPr>
        <p:grpSpPr>
          <a:xfrm>
            <a:off x="5251847" y="5083788"/>
            <a:ext cx="1004199" cy="1305768"/>
            <a:chOff x="0" y="0"/>
            <a:chExt cx="1004198" cy="1305767"/>
          </a:xfrm>
        </p:grpSpPr>
        <p:sp>
          <p:nvSpPr>
            <p:cNvPr id="315" name="Shape 315"/>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9</a:t>
              </a:r>
            </a:p>
          </p:txBody>
        </p:sp>
        <p:sp>
          <p:nvSpPr>
            <p:cNvPr id="316" name="Shape 316"/>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320" name="Group 320"/>
          <p:cNvGrpSpPr/>
          <p:nvPr/>
        </p:nvGrpSpPr>
        <p:grpSpPr>
          <a:xfrm>
            <a:off x="6463790" y="5083788"/>
            <a:ext cx="1004199" cy="1305768"/>
            <a:chOff x="0" y="0"/>
            <a:chExt cx="1004198" cy="1305767"/>
          </a:xfrm>
        </p:grpSpPr>
        <p:sp>
          <p:nvSpPr>
            <p:cNvPr id="318" name="Shape 318"/>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10</a:t>
              </a:r>
            </a:p>
          </p:txBody>
        </p:sp>
        <p:sp>
          <p:nvSpPr>
            <p:cNvPr id="319" name="Shape 319"/>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323" name="Group 323"/>
          <p:cNvGrpSpPr/>
          <p:nvPr/>
        </p:nvGrpSpPr>
        <p:grpSpPr>
          <a:xfrm>
            <a:off x="7699923" y="3364045"/>
            <a:ext cx="1004200" cy="1305768"/>
            <a:chOff x="0" y="0"/>
            <a:chExt cx="1004198" cy="1305767"/>
          </a:xfrm>
        </p:grpSpPr>
        <p:sp>
          <p:nvSpPr>
            <p:cNvPr id="321" name="Shape 321"/>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4</a:t>
              </a:r>
            </a:p>
          </p:txBody>
        </p:sp>
        <p:sp>
          <p:nvSpPr>
            <p:cNvPr id="322" name="Shape 322"/>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326" name="Group 326"/>
          <p:cNvGrpSpPr/>
          <p:nvPr/>
        </p:nvGrpSpPr>
        <p:grpSpPr>
          <a:xfrm>
            <a:off x="8911866" y="3364045"/>
            <a:ext cx="1004200" cy="1305768"/>
            <a:chOff x="0" y="0"/>
            <a:chExt cx="1004198" cy="1305767"/>
          </a:xfrm>
        </p:grpSpPr>
        <p:sp>
          <p:nvSpPr>
            <p:cNvPr id="324" name="Shape 324"/>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5</a:t>
              </a:r>
            </a:p>
          </p:txBody>
        </p:sp>
        <p:sp>
          <p:nvSpPr>
            <p:cNvPr id="325" name="Shape 325"/>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329" name="Group 329"/>
          <p:cNvGrpSpPr/>
          <p:nvPr/>
        </p:nvGrpSpPr>
        <p:grpSpPr>
          <a:xfrm>
            <a:off x="10123809" y="3364045"/>
            <a:ext cx="1004200" cy="1305768"/>
            <a:chOff x="0" y="0"/>
            <a:chExt cx="1004198" cy="1305767"/>
          </a:xfrm>
        </p:grpSpPr>
        <p:sp>
          <p:nvSpPr>
            <p:cNvPr id="327" name="Shape 327"/>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6</a:t>
              </a:r>
            </a:p>
          </p:txBody>
        </p:sp>
        <p:sp>
          <p:nvSpPr>
            <p:cNvPr id="328" name="Shape 328"/>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332" name="Group 332"/>
          <p:cNvGrpSpPr/>
          <p:nvPr/>
        </p:nvGrpSpPr>
        <p:grpSpPr>
          <a:xfrm>
            <a:off x="11335753" y="3364045"/>
            <a:ext cx="1004199" cy="1305768"/>
            <a:chOff x="0" y="0"/>
            <a:chExt cx="1004198" cy="1305767"/>
          </a:xfrm>
        </p:grpSpPr>
        <p:sp>
          <p:nvSpPr>
            <p:cNvPr id="330" name="Shape 330"/>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7</a:t>
              </a:r>
            </a:p>
          </p:txBody>
        </p:sp>
        <p:sp>
          <p:nvSpPr>
            <p:cNvPr id="331" name="Shape 331"/>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335" name="Group 335"/>
          <p:cNvGrpSpPr/>
          <p:nvPr/>
        </p:nvGrpSpPr>
        <p:grpSpPr>
          <a:xfrm>
            <a:off x="7675733" y="5083788"/>
            <a:ext cx="1004199" cy="1305768"/>
            <a:chOff x="0" y="0"/>
            <a:chExt cx="1004198" cy="1305767"/>
          </a:xfrm>
        </p:grpSpPr>
        <p:sp>
          <p:nvSpPr>
            <p:cNvPr id="333" name="Shape 333"/>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11</a:t>
              </a:r>
            </a:p>
          </p:txBody>
        </p:sp>
        <p:sp>
          <p:nvSpPr>
            <p:cNvPr id="334" name="Shape 334"/>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338" name="Group 338"/>
          <p:cNvGrpSpPr/>
          <p:nvPr/>
        </p:nvGrpSpPr>
        <p:grpSpPr>
          <a:xfrm>
            <a:off x="8911866" y="5083788"/>
            <a:ext cx="1004200" cy="1305768"/>
            <a:chOff x="0" y="0"/>
            <a:chExt cx="1004198" cy="1305767"/>
          </a:xfrm>
        </p:grpSpPr>
        <p:sp>
          <p:nvSpPr>
            <p:cNvPr id="336" name="Shape 336"/>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12</a:t>
              </a:r>
            </a:p>
          </p:txBody>
        </p:sp>
        <p:sp>
          <p:nvSpPr>
            <p:cNvPr id="337" name="Shape 337"/>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341" name="Group 341"/>
          <p:cNvGrpSpPr/>
          <p:nvPr/>
        </p:nvGrpSpPr>
        <p:grpSpPr>
          <a:xfrm>
            <a:off x="10099619" y="5083788"/>
            <a:ext cx="1004199" cy="1305768"/>
            <a:chOff x="0" y="0"/>
            <a:chExt cx="1004198" cy="1305767"/>
          </a:xfrm>
        </p:grpSpPr>
        <p:sp>
          <p:nvSpPr>
            <p:cNvPr id="339" name="Shape 339"/>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13</a:t>
              </a:r>
            </a:p>
          </p:txBody>
        </p:sp>
        <p:sp>
          <p:nvSpPr>
            <p:cNvPr id="340" name="Shape 340"/>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344" name="Group 344"/>
          <p:cNvGrpSpPr/>
          <p:nvPr/>
        </p:nvGrpSpPr>
        <p:grpSpPr>
          <a:xfrm>
            <a:off x="11335753" y="5083788"/>
            <a:ext cx="1004199" cy="1305768"/>
            <a:chOff x="0" y="0"/>
            <a:chExt cx="1004198" cy="1305767"/>
          </a:xfrm>
        </p:grpSpPr>
        <p:sp>
          <p:nvSpPr>
            <p:cNvPr id="342" name="Shape 342"/>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14</a:t>
              </a:r>
            </a:p>
          </p:txBody>
        </p:sp>
        <p:sp>
          <p:nvSpPr>
            <p:cNvPr id="343" name="Shape 343"/>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345" name="Shape 345"/>
          <p:cNvSpPr/>
          <p:nvPr/>
        </p:nvSpPr>
        <p:spPr>
          <a:xfrm>
            <a:off x="147988" y="8125621"/>
            <a:ext cx="12684634"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spcBef>
                <a:spcPts val="4200"/>
              </a:spcBef>
              <a:defRPr sz="2900"/>
            </a:pPr>
            <a:r>
              <a:t>Gligoric et al. [ISSTA ’15], Orso et al. [FSE ’04], Harrold et al. [OOPSLA ’01]</a:t>
            </a:r>
          </a:p>
        </p:txBody>
      </p:sp>
      <p:grpSp>
        <p:nvGrpSpPr>
          <p:cNvPr id="348" name="Group 348"/>
          <p:cNvGrpSpPr/>
          <p:nvPr/>
        </p:nvGrpSpPr>
        <p:grpSpPr>
          <a:xfrm>
            <a:off x="1372580" y="3757622"/>
            <a:ext cx="1721405" cy="2238356"/>
            <a:chOff x="0" y="0"/>
            <a:chExt cx="1721403" cy="2238355"/>
          </a:xfrm>
        </p:grpSpPr>
        <p:sp>
          <p:nvSpPr>
            <p:cNvPr id="346" name="Shape 346"/>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gradFill flip="none" rotWithShape="1">
              <a:gsLst>
                <a:gs pos="0">
                  <a:srgbClr val="FBFBFB"/>
                </a:gs>
                <a:gs pos="100000">
                  <a:srgbClr val="BEBEBE"/>
                </a:gs>
              </a:gsLst>
              <a:lin ang="5400000" scaled="0"/>
            </a:gra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600"/>
              </a:lvl1pPr>
            </a:lstStyle>
            <a:p>
              <a:pPr/>
              <a:r>
                <a:t>Changeset</a:t>
              </a:r>
            </a:p>
          </p:txBody>
        </p:sp>
        <p:sp>
          <p:nvSpPr>
            <p:cNvPr id="347" name="Shape 347"/>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gradFill flip="none" rotWithShape="1">
              <a:gsLst>
                <a:gs pos="0">
                  <a:srgbClr val="FBFBFB"/>
                </a:gs>
                <a:gs pos="100000">
                  <a:srgbClr val="BEBEBE"/>
                </a:gs>
              </a:gsLst>
              <a:lin ang="5400000" scaled="0"/>
            </a:gra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2400"/>
              </a:pPr>
            </a:p>
          </p:txBody>
        </p:sp>
      </p:grpSp>
      <p:grpSp>
        <p:nvGrpSpPr>
          <p:cNvPr id="351" name="Group 351"/>
          <p:cNvGrpSpPr/>
          <p:nvPr/>
        </p:nvGrpSpPr>
        <p:grpSpPr>
          <a:xfrm>
            <a:off x="3766766" y="6481456"/>
            <a:ext cx="8822133" cy="1231901"/>
            <a:chOff x="0" y="0"/>
            <a:chExt cx="8822131" cy="1231900"/>
          </a:xfrm>
        </p:grpSpPr>
        <p:sp>
          <p:nvSpPr>
            <p:cNvPr id="350" name="Shape 350"/>
            <p:cNvSpPr/>
            <p:nvPr/>
          </p:nvSpPr>
          <p:spPr>
            <a:xfrm>
              <a:off x="215899" y="139700"/>
              <a:ext cx="8390333" cy="6731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Tests not relevant to changeset: skipped</a:t>
              </a:r>
            </a:p>
          </p:txBody>
        </p:sp>
        <p:pic>
          <p:nvPicPr>
            <p:cNvPr id="349" name=""/>
            <p:cNvPicPr>
              <a:picLocks noChangeAspect="0"/>
            </p:cNvPicPr>
            <p:nvPr/>
          </p:nvPicPr>
          <p:blipFill>
            <a:blip r:embed="rId4">
              <a:extLst/>
            </a:blip>
            <a:stretch>
              <a:fillRect/>
            </a:stretch>
          </p:blipFill>
          <p:spPr>
            <a:xfrm>
              <a:off x="0" y="-1"/>
              <a:ext cx="8822132" cy="1231901"/>
            </a:xfrm>
            <a:prstGeom prst="rect">
              <a:avLst/>
            </a:prstGeom>
            <a:effectLst/>
          </p:spPr>
        </p:pic>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308"/>
                                        </p:tgtEl>
                                        <p:attrNameLst>
                                          <p:attrName>style.visibility</p:attrName>
                                        </p:attrNameLst>
                                      </p:cBhvr>
                                      <p:to>
                                        <p:strVal val="hidden"/>
                                      </p:to>
                                    </p:set>
                                  </p:childTnLst>
                                </p:cTn>
                              </p:par>
                            </p:childTnLst>
                          </p:cTn>
                        </p:par>
                        <p:par>
                          <p:cTn id="7" fill="hold">
                            <p:stCondLst>
                              <p:cond delay="0"/>
                            </p:stCondLst>
                            <p:childTnLst>
                              <p:par>
                                <p:cTn id="8" presetClass="exit" nodeType="afterEffect" presetSubtype="0" presetID="1" grpId="2" fill="hold">
                                  <p:stCondLst>
                                    <p:cond delay="0"/>
                                  </p:stCondLst>
                                  <p:iterate type="el" backwards="0">
                                    <p:tmAbs val="0"/>
                                  </p:iterate>
                                  <p:childTnLst>
                                    <p:set>
                                      <p:cBhvr>
                                        <p:cTn id="9" fill="hold">
                                          <p:stCondLst>
                                            <p:cond delay="0"/>
                                          </p:stCondLst>
                                        </p:cTn>
                                        <p:tgtEl>
                                          <p:spTgt spid="332"/>
                                        </p:tgtEl>
                                        <p:attrNameLst>
                                          <p:attrName>style.visibility</p:attrName>
                                        </p:attrNameLst>
                                      </p:cBhvr>
                                      <p:to>
                                        <p:strVal val="hidden"/>
                                      </p:to>
                                    </p:set>
                                  </p:childTnLst>
                                </p:cTn>
                              </p:par>
                            </p:childTnLst>
                          </p:cTn>
                        </p:par>
                        <p:par>
                          <p:cTn id="10" fill="hold">
                            <p:stCondLst>
                              <p:cond delay="0"/>
                            </p:stCondLst>
                            <p:childTnLst>
                              <p:par>
                                <p:cTn id="11" presetClass="exit" nodeType="afterEffect" presetSubtype="0" presetID="1" grpId="3" fill="hold">
                                  <p:stCondLst>
                                    <p:cond delay="0"/>
                                  </p:stCondLst>
                                  <p:iterate type="el" backwards="0">
                                    <p:tmAbs val="0"/>
                                  </p:iterate>
                                  <p:childTnLst>
                                    <p:set>
                                      <p:cBhvr>
                                        <p:cTn id="12" fill="hold">
                                          <p:stCondLst>
                                            <p:cond delay="0"/>
                                          </p:stCondLst>
                                        </p:cTn>
                                        <p:tgtEl>
                                          <p:spTgt spid="329"/>
                                        </p:tgtEl>
                                        <p:attrNameLst>
                                          <p:attrName>style.visibility</p:attrName>
                                        </p:attrNameLst>
                                      </p:cBhvr>
                                      <p:to>
                                        <p:strVal val="hidden"/>
                                      </p:to>
                                    </p:set>
                                  </p:childTnLst>
                                </p:cTn>
                              </p:par>
                            </p:childTnLst>
                          </p:cTn>
                        </p:par>
                        <p:par>
                          <p:cTn id="13" fill="hold">
                            <p:stCondLst>
                              <p:cond delay="0"/>
                            </p:stCondLst>
                            <p:childTnLst>
                              <p:par>
                                <p:cTn id="14" presetClass="exit" nodeType="afterEffect" presetSubtype="0" presetID="1" grpId="4" fill="hold">
                                  <p:stCondLst>
                                    <p:cond delay="0"/>
                                  </p:stCondLst>
                                  <p:iterate type="el" backwards="0">
                                    <p:tmAbs val="0"/>
                                  </p:iterate>
                                  <p:childTnLst>
                                    <p:set>
                                      <p:cBhvr>
                                        <p:cTn id="15" fill="hold">
                                          <p:stCondLst>
                                            <p:cond delay="0"/>
                                          </p:stCondLst>
                                        </p:cTn>
                                        <p:tgtEl>
                                          <p:spTgt spid="335"/>
                                        </p:tgtEl>
                                        <p:attrNameLst>
                                          <p:attrName>style.visibility</p:attrName>
                                        </p:attrNameLst>
                                      </p:cBhvr>
                                      <p:to>
                                        <p:strVal val="hidden"/>
                                      </p:to>
                                    </p:set>
                                  </p:childTnLst>
                                </p:cTn>
                              </p:par>
                            </p:childTnLst>
                          </p:cTn>
                        </p:par>
                        <p:par>
                          <p:cTn id="16" fill="hold">
                            <p:stCondLst>
                              <p:cond delay="0"/>
                            </p:stCondLst>
                            <p:childTnLst>
                              <p:par>
                                <p:cTn id="17" presetClass="exit" nodeType="afterEffect" presetSubtype="0" presetID="1" grpId="5" fill="hold">
                                  <p:stCondLst>
                                    <p:cond delay="0"/>
                                  </p:stCondLst>
                                  <p:iterate type="el" backwards="0">
                                    <p:tmAbs val="0"/>
                                  </p:iterate>
                                  <p:childTnLst>
                                    <p:set>
                                      <p:cBhvr>
                                        <p:cTn id="18" fill="hold">
                                          <p:stCondLst>
                                            <p:cond delay="0"/>
                                          </p:stCondLst>
                                        </p:cTn>
                                        <p:tgtEl>
                                          <p:spTgt spid="326"/>
                                        </p:tgtEl>
                                        <p:attrNameLst>
                                          <p:attrName>style.visibility</p:attrName>
                                        </p:attrNameLst>
                                      </p:cBhvr>
                                      <p:to>
                                        <p:strVal val="hidden"/>
                                      </p:to>
                                    </p:set>
                                  </p:childTnLst>
                                </p:cTn>
                              </p:par>
                            </p:childTnLst>
                          </p:cTn>
                        </p:par>
                        <p:par>
                          <p:cTn id="19" fill="hold">
                            <p:stCondLst>
                              <p:cond delay="0"/>
                            </p:stCondLst>
                            <p:childTnLst>
                              <p:par>
                                <p:cTn id="20" presetClass="exit" nodeType="afterEffect" presetSubtype="0" presetID="1" grpId="6" fill="hold">
                                  <p:stCondLst>
                                    <p:cond delay="0"/>
                                  </p:stCondLst>
                                  <p:iterate type="el" backwards="0">
                                    <p:tmAbs val="0"/>
                                  </p:iterate>
                                  <p:childTnLst>
                                    <p:set>
                                      <p:cBhvr>
                                        <p:cTn id="21" fill="hold">
                                          <p:stCondLst>
                                            <p:cond delay="0"/>
                                          </p:stCondLst>
                                        </p:cTn>
                                        <p:tgtEl>
                                          <p:spTgt spid="344"/>
                                        </p:tgtEl>
                                        <p:attrNameLst>
                                          <p:attrName>style.visibility</p:attrName>
                                        </p:attrNameLst>
                                      </p:cBhvr>
                                      <p:to>
                                        <p:strVal val="hidden"/>
                                      </p:to>
                                    </p:set>
                                  </p:childTnLst>
                                </p:cTn>
                              </p:par>
                            </p:childTnLst>
                          </p:cTn>
                        </p:par>
                        <p:par>
                          <p:cTn id="22" fill="hold">
                            <p:stCondLst>
                              <p:cond delay="0"/>
                            </p:stCondLst>
                            <p:childTnLst>
                              <p:par>
                                <p:cTn id="23" presetClass="exit" nodeType="afterEffect" presetSubtype="0" presetID="1" grpId="7" fill="hold">
                                  <p:stCondLst>
                                    <p:cond delay="0"/>
                                  </p:stCondLst>
                                  <p:iterate type="el" backwards="0">
                                    <p:tmAbs val="0"/>
                                  </p:iterate>
                                  <p:childTnLst>
                                    <p:set>
                                      <p:cBhvr>
                                        <p:cTn id="24" fill="hold">
                                          <p:stCondLst>
                                            <p:cond delay="0"/>
                                          </p:stCondLst>
                                        </p:cTn>
                                        <p:tgtEl>
                                          <p:spTgt spid="317"/>
                                        </p:tgtEl>
                                        <p:attrNameLst>
                                          <p:attrName>style.visibility</p:attrName>
                                        </p:attrNameLst>
                                      </p:cBhvr>
                                      <p:to>
                                        <p:strVal val="hidden"/>
                                      </p:to>
                                    </p:set>
                                  </p:childTnLst>
                                </p:cTn>
                              </p:par>
                            </p:childTnLst>
                          </p:cTn>
                        </p:par>
                        <p:par>
                          <p:cTn id="25" fill="hold">
                            <p:stCondLst>
                              <p:cond delay="0"/>
                            </p:stCondLst>
                            <p:childTnLst>
                              <p:par>
                                <p:cTn id="26" presetClass="exit" nodeType="afterEffect" presetSubtype="0" presetID="1" grpId="8" fill="hold">
                                  <p:stCondLst>
                                    <p:cond delay="0"/>
                                  </p:stCondLst>
                                  <p:iterate type="el" backwards="0">
                                    <p:tmAbs val="0"/>
                                  </p:iterate>
                                  <p:childTnLst>
                                    <p:set>
                                      <p:cBhvr>
                                        <p:cTn id="27" fill="hold">
                                          <p:stCondLst>
                                            <p:cond delay="0"/>
                                          </p:stCondLst>
                                        </p:cTn>
                                        <p:tgtEl>
                                          <p:spTgt spid="341"/>
                                        </p:tgtEl>
                                        <p:attrNameLst>
                                          <p:attrName>style.visibility</p:attrName>
                                        </p:attrNameLst>
                                      </p:cBhvr>
                                      <p:to>
                                        <p:strVal val="hidden"/>
                                      </p:to>
                                    </p:set>
                                  </p:childTnLst>
                                </p:cTn>
                              </p:par>
                            </p:childTnLst>
                          </p:cTn>
                        </p:par>
                        <p:par>
                          <p:cTn id="28" fill="hold">
                            <p:stCondLst>
                              <p:cond delay="0"/>
                            </p:stCondLst>
                            <p:childTnLst>
                              <p:par>
                                <p:cTn id="29" presetClass="exit" nodeType="afterEffect" presetSubtype="0" presetID="1" grpId="9" fill="hold">
                                  <p:stCondLst>
                                    <p:cond delay="0"/>
                                  </p:stCondLst>
                                  <p:iterate type="el" backwards="0">
                                    <p:tmAbs val="0"/>
                                  </p:iterate>
                                  <p:childTnLst>
                                    <p:set>
                                      <p:cBhvr>
                                        <p:cTn id="30" fill="hold">
                                          <p:stCondLst>
                                            <p:cond delay="0"/>
                                          </p:stCondLst>
                                        </p:cTn>
                                        <p:tgtEl>
                                          <p:spTgt spid="338"/>
                                        </p:tgtEl>
                                        <p:attrNameLst>
                                          <p:attrName>style.visibility</p:attrName>
                                        </p:attrNameLst>
                                      </p:cBhvr>
                                      <p:to>
                                        <p:strVal val="hidden"/>
                                      </p:to>
                                    </p:set>
                                  </p:childTnLst>
                                </p:cTn>
                              </p:par>
                            </p:childTnLst>
                          </p:cTn>
                        </p:par>
                        <p:par>
                          <p:cTn id="31" fill="hold">
                            <p:stCondLst>
                              <p:cond delay="0"/>
                            </p:stCondLst>
                            <p:childTnLst>
                              <p:par>
                                <p:cTn id="32" presetClass="exit" nodeType="afterEffect" presetSubtype="0" presetID="1" grpId="10" fill="hold">
                                  <p:stCondLst>
                                    <p:cond delay="0"/>
                                  </p:stCondLst>
                                  <p:iterate type="el" backwards="0">
                                    <p:tmAbs val="0"/>
                                  </p:iterate>
                                  <p:childTnLst>
                                    <p:set>
                                      <p:cBhvr>
                                        <p:cTn id="33" fill="hold">
                                          <p:stCondLst>
                                            <p:cond delay="0"/>
                                          </p:stCondLst>
                                        </p:cTn>
                                        <p:tgtEl>
                                          <p:spTgt spid="320"/>
                                        </p:tgtEl>
                                        <p:attrNameLst>
                                          <p:attrName>style.visibility</p:attrName>
                                        </p:attrNameLst>
                                      </p:cBhvr>
                                      <p:to>
                                        <p:strVal val="hidden"/>
                                      </p:to>
                                    </p:set>
                                  </p:childTnLst>
                                </p:cTn>
                              </p:par>
                            </p:childTnLst>
                          </p:cTn>
                        </p:par>
                        <p:par>
                          <p:cTn id="34" fill="hold">
                            <p:stCondLst>
                              <p:cond delay="0"/>
                            </p:stCondLst>
                            <p:childTnLst>
                              <p:par>
                                <p:cTn id="35" presetClass="entr" nodeType="afterEffect" presetSubtype="0" presetID="1" grpId="11" fill="hold">
                                  <p:stCondLst>
                                    <p:cond delay="0"/>
                                  </p:stCondLst>
                                  <p:iterate type="el" backwards="0">
                                    <p:tmAbs val="0"/>
                                  </p:iterate>
                                  <p:childTnLst>
                                    <p:set>
                                      <p:cBhvr>
                                        <p:cTn id="36" fill="hold"/>
                                        <p:tgtEl>
                                          <p:spTgt spid="3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5" grpId="4"/>
      <p:bldP build="whole" bldLvl="1" animBg="1" rev="0" advAuto="0" spid="329" grpId="3"/>
      <p:bldP build="whole" bldLvl="1" animBg="1" rev="0" advAuto="0" spid="332" grpId="2"/>
      <p:bldP build="whole" bldLvl="1" animBg="1" rev="0" advAuto="0" spid="320" grpId="10"/>
      <p:bldP build="whole" bldLvl="1" animBg="1" rev="0" advAuto="0" spid="344" grpId="6"/>
      <p:bldP build="whole" bldLvl="1" animBg="1" rev="0" advAuto="0" spid="326" grpId="5"/>
      <p:bldP build="whole" bldLvl="1" animBg="1" rev="0" advAuto="0" spid="317" grpId="7"/>
      <p:bldP build="whole" bldLvl="1" animBg="1" rev="0" advAuto="0" spid="308" grpId="1"/>
      <p:bldP build="whole" bldLvl="1" animBg="1" rev="0" advAuto="0" spid="341" grpId="8"/>
      <p:bldP build="whole" bldLvl="1" animBg="1" rev="0" advAuto="0" spid="338" grpId="9"/>
      <p:bldP build="whole" bldLvl="1" animBg="1" rev="0" advAuto="0" spid="351" grpId="11"/>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5" name="Shape 355"/>
          <p:cNvSpPr/>
          <p:nvPr>
            <p:ph type="title"/>
          </p:nvPr>
        </p:nvSpPr>
        <p:spPr>
          <a:prstGeom prst="rect">
            <a:avLst/>
          </a:prstGeom>
        </p:spPr>
        <p:txBody>
          <a:bodyPr/>
          <a:lstStyle/>
          <a:p>
            <a:pPr/>
            <a:r>
              <a:t>JUnit Test Execution</a:t>
            </a:r>
          </a:p>
        </p:txBody>
      </p:sp>
      <p:sp>
        <p:nvSpPr>
          <p:cNvPr id="356" name="Shape 356"/>
          <p:cNvSpPr/>
          <p:nvPr/>
        </p:nvSpPr>
        <p:spPr>
          <a:xfrm>
            <a:off x="5977668" y="4259197"/>
            <a:ext cx="1666529" cy="645667"/>
          </a:xfrm>
          <a:prstGeom prst="rect">
            <a:avLst/>
          </a:prstGeom>
          <a:solidFill>
            <a:srgbClr val="FEEBAB"/>
          </a:solidFill>
          <a:ln w="38100">
            <a:solidFill>
              <a:srgbClr val="000000"/>
            </a:solidFill>
            <a:miter lim="400000"/>
          </a:ln>
        </p:spPr>
        <p:txBody>
          <a:bodyPr lIns="38100" tIns="38100" rIns="38100" bIns="38100" anchor="ctr"/>
          <a:lstStyle/>
          <a:p>
            <a:pPr>
              <a:defRPr sz="2200"/>
            </a:pPr>
          </a:p>
        </p:txBody>
      </p:sp>
      <p:sp>
        <p:nvSpPr>
          <p:cNvPr id="357" name="Shape 357"/>
          <p:cNvSpPr/>
          <p:nvPr/>
        </p:nvSpPr>
        <p:spPr>
          <a:xfrm>
            <a:off x="7642559" y="4258338"/>
            <a:ext cx="2706738" cy="645667"/>
          </a:xfrm>
          <a:prstGeom prst="rect">
            <a:avLst/>
          </a:prstGeom>
          <a:solidFill>
            <a:srgbClr val="96CBB9"/>
          </a:solidFill>
          <a:ln w="38100">
            <a:solidFill>
              <a:srgbClr val="000000"/>
            </a:solidFill>
            <a:miter lim="400000"/>
          </a:ln>
        </p:spPr>
        <p:txBody>
          <a:bodyPr lIns="38100" tIns="38100" rIns="38100" bIns="38100" anchor="ctr"/>
          <a:lstStyle/>
          <a:p>
            <a:pPr>
              <a:defRPr sz="2200"/>
            </a:pPr>
          </a:p>
        </p:txBody>
      </p:sp>
      <p:sp>
        <p:nvSpPr>
          <p:cNvPr id="358" name="Shape 358"/>
          <p:cNvSpPr/>
          <p:nvPr/>
        </p:nvSpPr>
        <p:spPr>
          <a:xfrm>
            <a:off x="10339473" y="4259197"/>
            <a:ext cx="1483024" cy="645667"/>
          </a:xfrm>
          <a:prstGeom prst="rect">
            <a:avLst/>
          </a:prstGeom>
          <a:solidFill>
            <a:srgbClr val="FEEBAB"/>
          </a:solidFill>
          <a:ln w="38100">
            <a:solidFill>
              <a:srgbClr val="000000"/>
            </a:solidFill>
            <a:miter lim="400000"/>
          </a:ln>
        </p:spPr>
        <p:txBody>
          <a:bodyPr lIns="38100" tIns="38100" rIns="38100" bIns="38100" anchor="ctr"/>
          <a:lstStyle/>
          <a:p>
            <a:pPr>
              <a:defRPr sz="2200"/>
            </a:pPr>
          </a:p>
        </p:txBody>
      </p:sp>
      <p:sp>
        <p:nvSpPr>
          <p:cNvPr id="359" name="Shape 359"/>
          <p:cNvSpPr/>
          <p:nvPr/>
        </p:nvSpPr>
        <p:spPr>
          <a:xfrm>
            <a:off x="5838975" y="3567046"/>
            <a:ext cx="1943914" cy="5969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3400"/>
            </a:lvl1pPr>
          </a:lstStyle>
          <a:p>
            <a:pPr/>
            <a:r>
              <a:t>Start JVM</a:t>
            </a:r>
          </a:p>
        </p:txBody>
      </p:sp>
      <p:sp>
        <p:nvSpPr>
          <p:cNvPr id="360" name="Shape 360"/>
          <p:cNvSpPr/>
          <p:nvPr/>
        </p:nvSpPr>
        <p:spPr>
          <a:xfrm>
            <a:off x="7740024" y="5000113"/>
            <a:ext cx="2537207" cy="5969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3400"/>
            </a:lvl1pPr>
          </a:lstStyle>
          <a:p>
            <a:pPr/>
            <a:r>
              <a:t>Execute Test</a:t>
            </a:r>
          </a:p>
        </p:txBody>
      </p:sp>
      <p:sp>
        <p:nvSpPr>
          <p:cNvPr id="361" name="Shape 361"/>
          <p:cNvSpPr/>
          <p:nvPr/>
        </p:nvSpPr>
        <p:spPr>
          <a:xfrm>
            <a:off x="9744555" y="3567046"/>
            <a:ext cx="2904237" cy="5969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3400"/>
            </a:lvl1pPr>
          </a:lstStyle>
          <a:p>
            <a:pPr/>
            <a:r>
              <a:t>Terminate App</a:t>
            </a:r>
          </a:p>
        </p:txBody>
      </p:sp>
      <p:sp>
        <p:nvSpPr>
          <p:cNvPr id="362" name="Shape 362"/>
          <p:cNvSpPr/>
          <p:nvPr/>
        </p:nvSpPr>
        <p:spPr>
          <a:xfrm>
            <a:off x="4343193" y="4923054"/>
            <a:ext cx="6674432" cy="12254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lnTo>
                  <a:pt x="11" y="3273"/>
                </a:lnTo>
              </a:path>
            </a:pathLst>
          </a:custGeom>
          <a:ln w="76200">
            <a:solidFill>
              <a:srgbClr val="000000"/>
            </a:solidFill>
            <a:miter lim="400000"/>
          </a:ln>
          <a:effectLst>
            <a:outerShdw sx="100000" sy="100000" kx="0" ky="0" algn="b" rotWithShape="0" blurRad="12700" dist="0" dir="5400000">
              <a:srgbClr val="DCDEE0">
                <a:alpha val="50000"/>
              </a:srgbClr>
            </a:outerShdw>
          </a:effectLst>
        </p:spPr>
        <p:txBody>
          <a:bodyPr lIns="38100" tIns="38100" rIns="38100" bIns="38100" anchor="ctr"/>
          <a:lstStyle/>
          <a:p>
            <a:pPr>
              <a:defRPr sz="2200"/>
            </a:pPr>
          </a:p>
        </p:txBody>
      </p:sp>
      <p:sp>
        <p:nvSpPr>
          <p:cNvPr id="363" name="Shape 363"/>
          <p:cNvSpPr/>
          <p:nvPr/>
        </p:nvSpPr>
        <p:spPr>
          <a:xfrm flipV="1">
            <a:off x="4352044" y="4773620"/>
            <a:ext cx="1" cy="1049886"/>
          </a:xfrm>
          <a:prstGeom prst="line">
            <a:avLst/>
          </a:prstGeom>
          <a:ln w="76200">
            <a:solidFill>
              <a:srgbClr val="000000"/>
            </a:solidFill>
            <a:miter lim="400000"/>
            <a:tailEnd type="triangle"/>
          </a:ln>
        </p:spPr>
        <p:txBody>
          <a:bodyPr lIns="38100" tIns="38100" rIns="38100" bIns="38100" anchor="ctr"/>
          <a:lstStyle/>
          <a:p>
            <a:pPr>
              <a:defRPr sz="2200"/>
            </a:pPr>
          </a:p>
        </p:txBody>
      </p:sp>
      <p:sp>
        <p:nvSpPr>
          <p:cNvPr id="364" name="Shape 364"/>
          <p:cNvSpPr/>
          <p:nvPr/>
        </p:nvSpPr>
        <p:spPr>
          <a:xfrm>
            <a:off x="3721844" y="4207379"/>
            <a:ext cx="2104975" cy="5969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3400"/>
            </a:lvl1pPr>
          </a:lstStyle>
          <a:p>
            <a:pPr/>
            <a:r>
              <a:t>Begin Test</a:t>
            </a:r>
          </a:p>
        </p:txBody>
      </p:sp>
      <p:sp>
        <p:nvSpPr>
          <p:cNvPr id="365" name="Shape 365"/>
          <p:cNvSpPr/>
          <p:nvPr/>
        </p:nvSpPr>
        <p:spPr>
          <a:xfrm>
            <a:off x="1865702" y="4582029"/>
            <a:ext cx="1724343" cy="1"/>
          </a:xfrm>
          <a:prstGeom prst="line">
            <a:avLst/>
          </a:prstGeom>
          <a:ln w="76200">
            <a:solidFill>
              <a:srgbClr val="000000"/>
            </a:solidFill>
            <a:miter lim="400000"/>
            <a:tailEnd type="triangle"/>
          </a:ln>
        </p:spPr>
        <p:txBody>
          <a:bodyPr lIns="38100" tIns="38100" rIns="38100" bIns="38100" anchor="ctr"/>
          <a:lstStyle/>
          <a:p>
            <a:pPr>
              <a:defRPr sz="2200"/>
            </a:pPr>
          </a:p>
        </p:txBody>
      </p:sp>
      <p:sp>
        <p:nvSpPr>
          <p:cNvPr id="366" name="Shape 366"/>
          <p:cNvSpPr/>
          <p:nvPr/>
        </p:nvSpPr>
        <p:spPr>
          <a:xfrm>
            <a:off x="411840" y="3877180"/>
            <a:ext cx="2952599" cy="5969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sz="3400"/>
            </a:lvl1pPr>
          </a:lstStyle>
          <a:p>
            <a:pPr/>
            <a:r>
              <a:t>Start Test Suite</a:t>
            </a:r>
          </a:p>
        </p:txBody>
      </p:sp>
      <p:grpSp>
        <p:nvGrpSpPr>
          <p:cNvPr id="370" name="Group 370"/>
          <p:cNvGrpSpPr/>
          <p:nvPr/>
        </p:nvGrpSpPr>
        <p:grpSpPr>
          <a:xfrm>
            <a:off x="6895294" y="5000112"/>
            <a:ext cx="4357465" cy="2844372"/>
            <a:chOff x="0" y="0"/>
            <a:chExt cx="4357464" cy="2844370"/>
          </a:xfrm>
        </p:grpSpPr>
        <p:sp>
          <p:nvSpPr>
            <p:cNvPr id="367" name="Shape 367"/>
            <p:cNvSpPr/>
            <p:nvPr/>
          </p:nvSpPr>
          <p:spPr>
            <a:xfrm>
              <a:off x="0" y="1650570"/>
              <a:ext cx="4357465"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1">
                  <a:solidFill>
                    <a:schemeClr val="accent5"/>
                  </a:solidFill>
                  <a:latin typeface="Helvetica"/>
                  <a:ea typeface="Helvetica"/>
                  <a:cs typeface="Helvetica"/>
                  <a:sym typeface="Helvetica"/>
                </a:defRPr>
              </a:pPr>
              <a:r>
                <a:t>1.4 sec (combined)</a:t>
              </a:r>
            </a:p>
            <a:p>
              <a:pPr>
                <a:defRPr b="1">
                  <a:solidFill>
                    <a:schemeClr val="accent5"/>
                  </a:solidFill>
                  <a:latin typeface="Helvetica"/>
                  <a:ea typeface="Helvetica"/>
                  <a:cs typeface="Helvetica"/>
                  <a:sym typeface="Helvetica"/>
                </a:defRPr>
              </a:pPr>
              <a:r>
                <a:t>For EVERY test! </a:t>
              </a:r>
            </a:p>
          </p:txBody>
        </p:sp>
        <p:sp>
          <p:nvSpPr>
            <p:cNvPr id="368" name="Shape 368"/>
            <p:cNvSpPr/>
            <p:nvPr/>
          </p:nvSpPr>
          <p:spPr>
            <a:xfrm>
              <a:off x="15139" y="1454"/>
              <a:ext cx="2145703" cy="1805621"/>
            </a:xfrm>
            <a:prstGeom prst="line">
              <a:avLst/>
            </a:prstGeom>
            <a:noFill/>
            <a:ln w="63500" cap="flat">
              <a:solidFill>
                <a:srgbClr val="516D7C"/>
              </a:solidFill>
              <a:prstDash val="solid"/>
              <a:miter lim="400000"/>
              <a:headEnd type="triangle" w="med" len="med"/>
            </a:ln>
            <a:effectLst/>
          </p:spPr>
          <p:txBody>
            <a:bodyPr wrap="square" lIns="50800" tIns="50800" rIns="50800" bIns="50800" numCol="1" anchor="ctr">
              <a:noAutofit/>
            </a:bodyPr>
            <a:lstStyle/>
            <a:p>
              <a:pPr>
                <a:defRPr sz="2400"/>
              </a:pPr>
            </a:p>
          </p:txBody>
        </p:sp>
        <p:sp>
          <p:nvSpPr>
            <p:cNvPr id="369" name="Shape 369"/>
            <p:cNvSpPr/>
            <p:nvPr/>
          </p:nvSpPr>
          <p:spPr>
            <a:xfrm flipH="1">
              <a:off x="2455915" y="-1"/>
              <a:ext cx="1854204" cy="1854204"/>
            </a:xfrm>
            <a:prstGeom prst="line">
              <a:avLst/>
            </a:prstGeom>
            <a:noFill/>
            <a:ln w="63500" cap="flat">
              <a:solidFill>
                <a:srgbClr val="516D7C"/>
              </a:solidFill>
              <a:prstDash val="solid"/>
              <a:miter lim="400000"/>
              <a:headEnd type="triangle" w="med" len="med"/>
            </a:ln>
            <a:effectLst/>
          </p:spPr>
          <p:txBody>
            <a:bodyPr wrap="square" lIns="50800" tIns="50800" rIns="50800" bIns="50800" numCol="1" anchor="ctr">
              <a:noAutofit/>
            </a:bodyPr>
            <a:lstStyle/>
            <a:p>
              <a:pPr>
                <a:defRPr sz="2400"/>
              </a:pPr>
            </a:p>
          </p:txBody>
        </p:sp>
      </p:grpSp>
      <p:pic>
        <p:nvPicPr>
          <p:cNvPr id="371" name=""/>
          <p:cNvPicPr>
            <a:picLocks noChangeAspect="0"/>
          </p:cNvPicPr>
          <p:nvPr/>
        </p:nvPicPr>
        <p:blipFill>
          <a:blip r:embed="rId3">
            <a:extLst/>
          </a:blip>
          <a:stretch>
            <a:fillRect/>
          </a:stretch>
        </p:blipFill>
        <p:spPr>
          <a:xfrm>
            <a:off x="5573827" y="3217176"/>
            <a:ext cx="2537207" cy="2159001"/>
          </a:xfrm>
          <a:prstGeom prst="rect">
            <a:avLst/>
          </a:prstGeom>
        </p:spPr>
      </p:pic>
      <p:sp>
        <p:nvSpPr>
          <p:cNvPr id="373" name="Shape 373"/>
          <p:cNvSpPr/>
          <p:nvPr/>
        </p:nvSpPr>
        <p:spPr>
          <a:xfrm>
            <a:off x="254000" y="2151823"/>
            <a:ext cx="12496800" cy="6026044"/>
          </a:xfrm>
          <a:prstGeom prst="rect">
            <a:avLst/>
          </a:prstGeom>
          <a:solidFill>
            <a:srgbClr val="FFFFFF">
              <a:alpha val="78723"/>
            </a:srgbClr>
          </a:solidFill>
          <a:ln w="12700">
            <a:miter lim="400000"/>
          </a:ln>
        </p:spPr>
        <p:txBody>
          <a:bodyPr lIns="50800" tIns="50800" rIns="50800" bIns="50800" anchor="ctr"/>
          <a:lstStyle/>
          <a:p>
            <a:pPr>
              <a:defRPr sz="2400"/>
            </a:pPr>
          </a:p>
        </p:txBody>
      </p:sp>
      <p:sp>
        <p:nvSpPr>
          <p:cNvPr id="374" name="Shape 374"/>
          <p:cNvSpPr/>
          <p:nvPr/>
        </p:nvSpPr>
        <p:spPr>
          <a:xfrm>
            <a:off x="1045346" y="6560559"/>
            <a:ext cx="10914107"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7500">
                <a:solidFill>
                  <a:schemeClr val="accent5"/>
                </a:solidFill>
                <a:latin typeface="Helvetica"/>
                <a:ea typeface="Helvetica"/>
                <a:cs typeface="Helvetica"/>
                <a:sym typeface="Helvetica"/>
              </a:defRPr>
            </a:lvl1pPr>
          </a:lstStyle>
          <a:p>
            <a:pPr/>
            <a:r>
              <a:t>Up to 4,153%, avg 618%</a:t>
            </a:r>
          </a:p>
        </p:txBody>
      </p:sp>
      <p:sp>
        <p:nvSpPr>
          <p:cNvPr id="375" name="Shape 375"/>
          <p:cNvSpPr/>
          <p:nvPr/>
        </p:nvSpPr>
        <p:spPr>
          <a:xfrm>
            <a:off x="559655" y="3357496"/>
            <a:ext cx="11885490"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000">
                <a:latin typeface="Helvetica"/>
                <a:ea typeface="Helvetica"/>
                <a:cs typeface="Helvetica"/>
                <a:sym typeface="Helvetica"/>
              </a:defRPr>
            </a:lvl1pPr>
          </a:lstStyle>
          <a:p>
            <a:pPr/>
            <a:r>
              <a:t>Overhead of restarting the JVM?</a:t>
            </a:r>
          </a:p>
        </p:txBody>
      </p:sp>
      <p:sp>
        <p:nvSpPr>
          <p:cNvPr id="376" name="Shape 376"/>
          <p:cNvSpPr/>
          <p:nvPr/>
        </p:nvSpPr>
        <p:spPr>
          <a:xfrm>
            <a:off x="2776543" y="4651547"/>
            <a:ext cx="7451714"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500">
                <a:solidFill>
                  <a:schemeClr val="accent5"/>
                </a:solidFill>
                <a:latin typeface="Helvetica"/>
                <a:ea typeface="Helvetica"/>
                <a:cs typeface="Helvetica"/>
                <a:sym typeface="Helvetica"/>
              </a:defRPr>
            </a:lvl1pPr>
          </a:lstStyle>
          <a:p>
            <a:pPr/>
            <a:r>
              <a:t>Unit tests as fast as 3-5 ms</a:t>
            </a:r>
          </a:p>
        </p:txBody>
      </p:sp>
      <p:sp>
        <p:nvSpPr>
          <p:cNvPr id="377" name="Shape 377"/>
          <p:cNvSpPr/>
          <p:nvPr/>
        </p:nvSpPr>
        <p:spPr>
          <a:xfrm>
            <a:off x="569655" y="5530849"/>
            <a:ext cx="11865490"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500">
                <a:solidFill>
                  <a:schemeClr val="accent5"/>
                </a:solidFill>
                <a:latin typeface="Helvetica"/>
                <a:ea typeface="Helvetica"/>
                <a:cs typeface="Helvetica"/>
                <a:sym typeface="Helvetica"/>
              </a:defRPr>
            </a:lvl1pPr>
          </a:lstStyle>
          <a:p>
            <a:pPr/>
            <a:r>
              <a:t>JVM startup time is fairly constant (1.4 sec)</a:t>
            </a:r>
          </a:p>
        </p:txBody>
      </p:sp>
      <p:sp>
        <p:nvSpPr>
          <p:cNvPr id="378" name="Shape 378"/>
          <p:cNvSpPr/>
          <p:nvPr/>
        </p:nvSpPr>
        <p:spPr>
          <a:xfrm>
            <a:off x="3034918" y="8680649"/>
            <a:ext cx="6934964"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700">
                <a:solidFill>
                  <a:schemeClr val="accent5"/>
                </a:solidFill>
                <a:latin typeface="Helvetica"/>
                <a:ea typeface="Helvetica"/>
                <a:cs typeface="Helvetica"/>
                <a:sym typeface="Helvetica"/>
              </a:defRPr>
            </a:lvl1pPr>
          </a:lstStyle>
          <a:p>
            <a:pPr/>
            <a:r>
              <a:t>*From our study of 20 popular FOSS apps</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2" presetID="18" grpId="1" fill="hold">
                                  <p:stCondLst>
                                    <p:cond delay="0"/>
                                  </p:stCondLst>
                                  <p:iterate type="el" backwards="0">
                                    <p:tmAbs val="0"/>
                                  </p:iterate>
                                  <p:childTnLst>
                                    <p:set>
                                      <p:cBhvr>
                                        <p:cTn id="6" fill="hold"/>
                                        <p:tgtEl>
                                          <p:spTgt spid="371"/>
                                        </p:tgtEl>
                                        <p:attrNameLst>
                                          <p:attrName>style.visibility</p:attrName>
                                        </p:attrNameLst>
                                      </p:cBhvr>
                                      <p:to>
                                        <p:strVal val="visible"/>
                                      </p:to>
                                    </p:set>
                                    <p:animEffect filter="strips(downLeft)" transition="in">
                                      <p:cBhvr>
                                        <p:cTn id="7" dur="1000"/>
                                        <p:tgtEl>
                                          <p:spTgt spid="37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el" backwards="0">
                                    <p:tmAbs val="0"/>
                                  </p:iterate>
                                  <p:childTnLst>
                                    <p:set>
                                      <p:cBhvr>
                                        <p:cTn id="11" fill="hold"/>
                                        <p:tgtEl>
                                          <p:spTgt spid="37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3" fill="hold">
                                  <p:stCondLst>
                                    <p:cond delay="0"/>
                                  </p:stCondLst>
                                  <p:iterate type="el" backwards="0">
                                    <p:tmAbs val="0"/>
                                  </p:iterate>
                                  <p:childTnLst>
                                    <p:set>
                                      <p:cBhvr>
                                        <p:cTn id="15" fill="hold"/>
                                        <p:tgtEl>
                                          <p:spTgt spid="373"/>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4" fill="hold">
                                  <p:stCondLst>
                                    <p:cond delay="0"/>
                                  </p:stCondLst>
                                  <p:iterate type="el" backwards="0">
                                    <p:tmAbs val="0"/>
                                  </p:iterate>
                                  <p:childTnLst>
                                    <p:set>
                                      <p:cBhvr>
                                        <p:cTn id="18" fill="hold"/>
                                        <p:tgtEl>
                                          <p:spTgt spid="3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3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3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374"/>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8" fill="hold">
                                  <p:stCondLst>
                                    <p:cond delay="0"/>
                                  </p:stCondLst>
                                  <p:iterate type="el" backwards="0">
                                    <p:tmAbs val="0"/>
                                  </p:iterate>
                                  <p:childTnLst>
                                    <p:set>
                                      <p:cBhvr>
                                        <p:cTn id="33" fill="hold"/>
                                        <p:tgtEl>
                                          <p:spTgt spid="3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5" grpId="4"/>
      <p:bldP build="whole" bldLvl="1" animBg="1" rev="0" advAuto="0" spid="370" grpId="2"/>
      <p:bldP build="whole" bldLvl="1" animBg="1" rev="0" advAuto="0" spid="376" grpId="5"/>
      <p:bldP build="whole" bldLvl="1" animBg="1" rev="0" advAuto="0" spid="377" grpId="6"/>
      <p:bldP build="whole" bldLvl="1" animBg="1" rev="0" advAuto="0" spid="374" grpId="7"/>
      <p:bldP build="whole" bldLvl="1" animBg="1" rev="0" advAuto="0" spid="373" grpId="3"/>
      <p:bldP build="whole" bldLvl="1" animBg="1" rev="0" advAuto="0" spid="371" grpId="1"/>
      <p:bldP build="whole" bldLvl="1" animBg="1" rev="0" advAuto="0" spid="378" grpId="8"/>
    </p:bldLst>
  </p:timing>
</p:sld>
</file>

<file path=ppt/slides/slide1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82" name="Shape 382"/>
          <p:cNvSpPr/>
          <p:nvPr>
            <p:ph type="title"/>
          </p:nvPr>
        </p:nvSpPr>
        <p:spPr>
          <a:prstGeom prst="rect">
            <a:avLst/>
          </a:prstGeom>
        </p:spPr>
        <p:txBody>
          <a:bodyPr/>
          <a:lstStyle>
            <a:lvl1pPr defTabSz="490727">
              <a:defRPr sz="6719"/>
            </a:lvl1pPr>
          </a:lstStyle>
          <a:p>
            <a:pPr/>
            <a:r>
              <a:t>Do applications really use a new JVM for each test?</a:t>
            </a:r>
          </a:p>
        </p:txBody>
      </p:sp>
      <p:sp>
        <p:nvSpPr>
          <p:cNvPr id="383" name="Shape 383"/>
          <p:cNvSpPr/>
          <p:nvPr>
            <p:ph type="body" idx="1"/>
          </p:nvPr>
        </p:nvSpPr>
        <p:spPr>
          <a:prstGeom prst="rect">
            <a:avLst/>
          </a:prstGeom>
        </p:spPr>
        <p:txBody>
          <a:bodyPr/>
          <a:lstStyle/>
          <a:p>
            <a:pPr/>
            <a:r>
              <a:t>Checked out the 1,000 largest Java projects from Ohloh</a:t>
            </a:r>
          </a:p>
          <a:p>
            <a:pPr/>
            <a:r>
              <a:t>81% of projects with more than 1,000 tests do it</a:t>
            </a:r>
          </a:p>
          <a:p>
            <a:pPr/>
            <a:r>
              <a:t>71% of projects with more than 1 million LOC do it</a:t>
            </a:r>
          </a:p>
          <a:p>
            <a:pPr/>
            <a:r>
              <a:t>Overall: 41% of all of the projects do</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3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383">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83" grpId="1"/>
    </p:bld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7" name="Shape 387"/>
          <p:cNvSpPr/>
          <p:nvPr>
            <p:ph type="title"/>
          </p:nvPr>
        </p:nvSpPr>
        <p:spPr>
          <a:prstGeom prst="rect">
            <a:avLst/>
          </a:prstGeom>
        </p:spPr>
        <p:txBody>
          <a:bodyPr/>
          <a:lstStyle/>
          <a:p>
            <a:pPr/>
            <a:r>
              <a:t>Test Independence</a:t>
            </a:r>
          </a:p>
        </p:txBody>
      </p:sp>
      <p:sp>
        <p:nvSpPr>
          <p:cNvPr id="388" name="Shape 388"/>
          <p:cNvSpPr/>
          <p:nvPr>
            <p:ph type="body" idx="1"/>
          </p:nvPr>
        </p:nvSpPr>
        <p:spPr>
          <a:prstGeom prst="rect">
            <a:avLst/>
          </a:prstGeom>
        </p:spPr>
        <p:txBody>
          <a:bodyPr/>
          <a:lstStyle/>
          <a:p>
            <a:pPr/>
            <a:r>
              <a:t>We typically assume that tests are </a:t>
            </a:r>
            <a:r>
              <a:rPr i="1"/>
              <a:t>order-independent</a:t>
            </a:r>
            <a:endParaRPr i="1"/>
          </a:p>
          <a:p>
            <a:pPr/>
            <a:r>
              <a:t>Might rely on developers to completely reset the system under test between tests</a:t>
            </a:r>
            <a:endParaRPr i="1"/>
          </a:p>
          <a:p>
            <a:pPr lvl="1"/>
            <a:r>
              <a:t>Who tests the tests?</a:t>
            </a:r>
            <a:endParaRPr i="1"/>
          </a:p>
          <a:p>
            <a:pPr/>
            <a:r>
              <a:t>Dangerous: If wrong, can have false positives or false negatives (Muşlu [FSE ’11], Zhang [ISSTA ’14])</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8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8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8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88">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88" grpId="1"/>
    </p:bld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2" name="Shape 392"/>
          <p:cNvSpPr/>
          <p:nvPr>
            <p:ph type="title"/>
          </p:nvPr>
        </p:nvSpPr>
        <p:spPr>
          <a:prstGeom prst="rect">
            <a:avLst/>
          </a:prstGeom>
        </p:spPr>
        <p:txBody>
          <a:bodyPr/>
          <a:lstStyle/>
          <a:p>
            <a:pPr/>
            <a:r>
              <a:t>Test Independence</a:t>
            </a:r>
          </a:p>
        </p:txBody>
      </p:sp>
      <p:grpSp>
        <p:nvGrpSpPr>
          <p:cNvPr id="395" name="Group 395"/>
          <p:cNvGrpSpPr/>
          <p:nvPr/>
        </p:nvGrpSpPr>
        <p:grpSpPr>
          <a:xfrm>
            <a:off x="435049" y="4183285"/>
            <a:ext cx="12134702" cy="3139630"/>
            <a:chOff x="0" y="0"/>
            <a:chExt cx="12134701" cy="3139628"/>
          </a:xfrm>
        </p:grpSpPr>
        <p:sp>
          <p:nvSpPr>
            <p:cNvPr id="394" name="Shape 394"/>
            <p:cNvSpPr/>
            <p:nvPr/>
          </p:nvSpPr>
          <p:spPr>
            <a:xfrm>
              <a:off x="215900" y="139700"/>
              <a:ext cx="11702902" cy="2580829"/>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defTabSz="457200">
                <a:defRPr sz="2800">
                  <a:solidFill>
                    <a:srgbClr val="4F76CB"/>
                  </a:solidFill>
                  <a:latin typeface="Consolas"/>
                  <a:ea typeface="Consolas"/>
                  <a:cs typeface="Consolas"/>
                  <a:sym typeface="Consolas"/>
                </a:defRPr>
              </a:pPr>
              <a:r>
                <a:t>/**</a:t>
              </a:r>
              <a:r>
                <a:rPr>
                  <a:solidFill>
                    <a:srgbClr val="000000"/>
                  </a:solidFill>
                </a:rPr>
                <a:t> </a:t>
              </a:r>
              <a:r>
                <a:t>If true, cookie values are allowed to contain an equals character</a:t>
              </a:r>
              <a:r>
                <a:rPr>
                  <a:solidFill>
                    <a:srgbClr val="000000"/>
                  </a:solidFill>
                </a:rPr>
                <a:t> </a:t>
              </a:r>
              <a:r>
                <a:t>without being quoted.</a:t>
              </a:r>
              <a:r>
                <a:rPr>
                  <a:solidFill>
                    <a:srgbClr val="000000"/>
                  </a:solidFill>
                </a:rPr>
                <a:t> </a:t>
              </a:r>
              <a:r>
                <a:t>*/</a:t>
              </a:r>
              <a:endParaRPr>
                <a:solidFill>
                  <a:srgbClr val="000000"/>
                </a:solidFill>
              </a:endParaRPr>
            </a:p>
            <a:p>
              <a:pPr algn="l" defTabSz="457200">
                <a:defRPr sz="2800">
                  <a:solidFill>
                    <a:srgbClr val="0326CC"/>
                  </a:solidFill>
                  <a:latin typeface="Consolas"/>
                  <a:ea typeface="Consolas"/>
                  <a:cs typeface="Consolas"/>
                  <a:sym typeface="Consolas"/>
                </a:defRPr>
              </a:pPr>
              <a:r>
                <a:rPr>
                  <a:solidFill>
                    <a:srgbClr val="931A68"/>
                  </a:solidFill>
                </a:rPr>
                <a:t>public</a:t>
              </a:r>
              <a:r>
                <a:rPr>
                  <a:solidFill>
                    <a:srgbClr val="000000"/>
                  </a:solidFill>
                </a:rPr>
                <a:t> </a:t>
              </a:r>
              <a:r>
                <a:rPr>
                  <a:solidFill>
                    <a:srgbClr val="931A68"/>
                  </a:solidFill>
                </a:rPr>
                <a:t>static</a:t>
              </a:r>
              <a:r>
                <a:rPr>
                  <a:solidFill>
                    <a:srgbClr val="000000"/>
                  </a:solidFill>
                </a:rPr>
                <a:t> </a:t>
              </a:r>
              <a:r>
                <a:rPr>
                  <a:solidFill>
                    <a:srgbClr val="931A68"/>
                  </a:solidFill>
                </a:rPr>
                <a:t>boolean</a:t>
              </a:r>
              <a:r>
                <a:rPr>
                  <a:solidFill>
                    <a:srgbClr val="000000"/>
                  </a:solidFill>
                </a:rPr>
                <a:t> </a:t>
              </a:r>
              <a:r>
                <a:t>ALLOW_EQUALS_IN_VALUE</a:t>
              </a:r>
              <a:r>
                <a:rPr>
                  <a:solidFill>
                    <a:srgbClr val="000000"/>
                  </a:solidFill>
                </a:rPr>
                <a:t> =</a:t>
              </a:r>
              <a:endParaRPr>
                <a:solidFill>
                  <a:srgbClr val="000000"/>
                </a:solidFill>
              </a:endParaRPr>
            </a:p>
            <a:p>
              <a:pPr algn="l" defTabSz="457200">
                <a:defRPr sz="2800">
                  <a:latin typeface="Consolas"/>
                  <a:ea typeface="Consolas"/>
                  <a:cs typeface="Consolas"/>
                  <a:sym typeface="Consolas"/>
                </a:defRPr>
              </a:pPr>
              <a:r>
                <a:t>    Boolean.valueOf(System.getProperty(</a:t>
              </a:r>
              <a:r>
                <a:rPr>
                  <a:solidFill>
                    <a:srgbClr val="3933FF"/>
                  </a:solidFill>
                </a:rPr>
                <a:t>"org.apache.tomcat.</a:t>
              </a:r>
              <a:endParaRPr>
                <a:solidFill>
                  <a:srgbClr val="3933FF"/>
                </a:solidFill>
              </a:endParaRPr>
            </a:p>
            <a:p>
              <a:pPr algn="l" defTabSz="457200">
                <a:defRPr sz="2800">
                  <a:solidFill>
                    <a:srgbClr val="3933FF"/>
                  </a:solidFill>
                  <a:latin typeface="Consolas"/>
                  <a:ea typeface="Consolas"/>
                  <a:cs typeface="Consolas"/>
                  <a:sym typeface="Consolas"/>
                </a:defRPr>
              </a:pPr>
              <a:r>
                <a:t>    util.http.ServerCookie.ALLOW_EQUALS_IN_VALUE"</a:t>
              </a:r>
              <a:r>
                <a:rPr>
                  <a:solidFill>
                    <a:srgbClr val="000000"/>
                  </a:solidFill>
                </a:rPr>
                <a:t>,</a:t>
              </a:r>
              <a:r>
                <a:t>"false"</a:t>
              </a:r>
              <a:r>
                <a:rPr>
                  <a:solidFill>
                    <a:srgbClr val="000000"/>
                  </a:solidFill>
                </a:rPr>
                <a:t>))</a:t>
              </a:r>
              <a:endParaRPr>
                <a:solidFill>
                  <a:srgbClr val="000000"/>
                </a:solidFill>
              </a:endParaRPr>
            </a:p>
            <a:p>
              <a:pPr algn="l" defTabSz="457200">
                <a:defRPr sz="2800">
                  <a:latin typeface="Consolas"/>
                  <a:ea typeface="Consolas"/>
                  <a:cs typeface="Consolas"/>
                  <a:sym typeface="Consolas"/>
                </a:defRPr>
              </a:pPr>
              <a:r>
                <a:t>        .booleanValue();</a:t>
              </a:r>
            </a:p>
          </p:txBody>
        </p:sp>
        <p:pic>
          <p:nvPicPr>
            <p:cNvPr id="393" name=""/>
            <p:cNvPicPr>
              <a:picLocks noChangeAspect="0"/>
            </p:cNvPicPr>
            <p:nvPr/>
          </p:nvPicPr>
          <p:blipFill>
            <a:blip r:embed="rId3">
              <a:extLst/>
            </a:blip>
            <a:stretch>
              <a:fillRect/>
            </a:stretch>
          </p:blipFill>
          <p:spPr>
            <a:xfrm>
              <a:off x="0" y="-1"/>
              <a:ext cx="12134702" cy="3139630"/>
            </a:xfrm>
            <a:prstGeom prst="rect">
              <a:avLst/>
            </a:prstGeom>
            <a:effectLst/>
          </p:spPr>
        </p:pic>
      </p:grpSp>
      <p:grpSp>
        <p:nvGrpSpPr>
          <p:cNvPr id="400" name="Group 400"/>
          <p:cNvGrpSpPr/>
          <p:nvPr/>
        </p:nvGrpSpPr>
        <p:grpSpPr>
          <a:xfrm>
            <a:off x="245160" y="3727450"/>
            <a:ext cx="12514480" cy="1849495"/>
            <a:chOff x="0" y="0"/>
            <a:chExt cx="12514478" cy="1849494"/>
          </a:xfrm>
        </p:grpSpPr>
        <p:sp>
          <p:nvSpPr>
            <p:cNvPr id="396" name="Shape 396"/>
            <p:cNvSpPr/>
            <p:nvPr/>
          </p:nvSpPr>
          <p:spPr>
            <a:xfrm>
              <a:off x="-1" y="0"/>
              <a:ext cx="12514480" cy="647701"/>
            </a:xfrm>
            <a:prstGeom prst="rect">
              <a:avLst/>
            </a:prstGeom>
            <a:solidFill>
              <a:srgbClr val="FFFFFF">
                <a:alpha val="52999"/>
              </a:srgbClr>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This field is set once, when the class that owns it is initialized</a:t>
              </a:r>
            </a:p>
          </p:txBody>
        </p:sp>
        <p:grpSp>
          <p:nvGrpSpPr>
            <p:cNvPr id="399" name="Group 399"/>
            <p:cNvGrpSpPr/>
            <p:nvPr/>
          </p:nvGrpSpPr>
          <p:grpSpPr>
            <a:xfrm>
              <a:off x="288239" y="578950"/>
              <a:ext cx="4407945" cy="1270545"/>
              <a:chOff x="0" y="0"/>
              <a:chExt cx="4407944" cy="1270544"/>
            </a:xfrm>
          </p:grpSpPr>
          <p:sp>
            <p:nvSpPr>
              <p:cNvPr id="397" name="Shape 397"/>
              <p:cNvSpPr/>
              <p:nvPr/>
            </p:nvSpPr>
            <p:spPr>
              <a:xfrm>
                <a:off x="0" y="837099"/>
                <a:ext cx="4407945" cy="433446"/>
              </a:xfrm>
              <a:prstGeom prst="rect">
                <a:avLst/>
              </a:prstGeom>
              <a:noFill/>
              <a:ln w="76200" cap="flat">
                <a:solidFill>
                  <a:srgbClr val="FEEBAB"/>
                </a:solidFill>
                <a:prstDash val="solid"/>
                <a:miter lim="400000"/>
              </a:ln>
              <a:effectLst/>
            </p:spPr>
            <p:txBody>
              <a:bodyPr wrap="square" lIns="50800" tIns="50800" rIns="50800" bIns="50800" numCol="1" anchor="ctr">
                <a:noAutofit/>
              </a:bodyPr>
              <a:lstStyle/>
              <a:p>
                <a:pPr>
                  <a:defRPr sz="2400"/>
                </a:pPr>
              </a:p>
            </p:txBody>
          </p:sp>
          <p:sp>
            <p:nvSpPr>
              <p:cNvPr id="398" name="Shape 398"/>
              <p:cNvSpPr/>
              <p:nvPr/>
            </p:nvSpPr>
            <p:spPr>
              <a:xfrm flipV="1">
                <a:off x="270222" y="-1"/>
                <a:ext cx="1" cy="838201"/>
              </a:xfrm>
              <a:prstGeom prst="line">
                <a:avLst/>
              </a:prstGeom>
              <a:noFill/>
              <a:ln w="63500" cap="flat">
                <a:solidFill>
                  <a:srgbClr val="FEEBAB"/>
                </a:solidFill>
                <a:prstDash val="solid"/>
                <a:miter lim="400000"/>
              </a:ln>
              <a:effectLst/>
            </p:spPr>
            <p:txBody>
              <a:bodyPr wrap="square" lIns="50800" tIns="50800" rIns="50800" bIns="50800" numCol="1" anchor="ctr">
                <a:noAutofit/>
              </a:bodyPr>
              <a:lstStyle/>
              <a:p>
                <a:pPr>
                  <a:defRPr b="1" sz="2400">
                    <a:latin typeface="Helvetica"/>
                    <a:ea typeface="Helvetica"/>
                    <a:cs typeface="Helvetica"/>
                    <a:sym typeface="Helvetica"/>
                  </a:defRPr>
                </a:pPr>
              </a:p>
            </p:txBody>
          </p:sp>
        </p:grpSp>
      </p:grpSp>
      <p:grpSp>
        <p:nvGrpSpPr>
          <p:cNvPr id="404" name="Group 404"/>
          <p:cNvGrpSpPr/>
          <p:nvPr/>
        </p:nvGrpSpPr>
        <p:grpSpPr>
          <a:xfrm>
            <a:off x="918845" y="5568950"/>
            <a:ext cx="11167110" cy="2311401"/>
            <a:chOff x="0" y="0"/>
            <a:chExt cx="11167109" cy="2311400"/>
          </a:xfrm>
        </p:grpSpPr>
        <p:sp>
          <p:nvSpPr>
            <p:cNvPr id="401" name="Shape 401"/>
            <p:cNvSpPr/>
            <p:nvPr/>
          </p:nvSpPr>
          <p:spPr>
            <a:xfrm>
              <a:off x="3599676" y="0"/>
              <a:ext cx="3967759" cy="469900"/>
            </a:xfrm>
            <a:prstGeom prst="rect">
              <a:avLst/>
            </a:prstGeom>
            <a:noFill/>
            <a:ln w="76200" cap="flat">
              <a:solidFill>
                <a:srgbClr val="FEEBAB"/>
              </a:solidFill>
              <a:prstDash val="solid"/>
              <a:miter lim="400000"/>
            </a:ln>
            <a:effectLst/>
          </p:spPr>
          <p:txBody>
            <a:bodyPr wrap="square" lIns="50800" tIns="50800" rIns="50800" bIns="50800" numCol="1" anchor="ctr">
              <a:noAutofit/>
            </a:bodyPr>
            <a:lstStyle/>
            <a:p>
              <a:pPr>
                <a:defRPr sz="2400"/>
              </a:pPr>
            </a:p>
          </p:txBody>
        </p:sp>
        <p:sp>
          <p:nvSpPr>
            <p:cNvPr id="402" name="Shape 402"/>
            <p:cNvSpPr/>
            <p:nvPr/>
          </p:nvSpPr>
          <p:spPr>
            <a:xfrm flipV="1">
              <a:off x="4037677" y="425449"/>
              <a:ext cx="1" cy="1417242"/>
            </a:xfrm>
            <a:prstGeom prst="line">
              <a:avLst/>
            </a:prstGeom>
            <a:noFill/>
            <a:ln w="63500" cap="flat">
              <a:solidFill>
                <a:srgbClr val="FEEBAB"/>
              </a:solidFill>
              <a:prstDash val="solid"/>
              <a:miter lim="400000"/>
            </a:ln>
            <a:effectLst/>
          </p:spPr>
          <p:txBody>
            <a:bodyPr wrap="square" lIns="50800" tIns="50800" rIns="50800" bIns="50800" numCol="1" anchor="ctr">
              <a:noAutofit/>
            </a:bodyPr>
            <a:lstStyle/>
            <a:p>
              <a:pPr>
                <a:defRPr b="1" sz="2400">
                  <a:latin typeface="Helvetica"/>
                  <a:ea typeface="Helvetica"/>
                  <a:cs typeface="Helvetica"/>
                  <a:sym typeface="Helvetica"/>
                </a:defRPr>
              </a:pPr>
            </a:p>
          </p:txBody>
        </p:sp>
        <p:sp>
          <p:nvSpPr>
            <p:cNvPr id="403" name="Shape 403"/>
            <p:cNvSpPr/>
            <p:nvPr/>
          </p:nvSpPr>
          <p:spPr>
            <a:xfrm>
              <a:off x="0" y="1663700"/>
              <a:ext cx="11167111" cy="647701"/>
            </a:xfrm>
            <a:prstGeom prst="rect">
              <a:avLst/>
            </a:prstGeom>
            <a:solidFill>
              <a:srgbClr val="FFFFFF">
                <a:alpha val="52999"/>
              </a:srgbClr>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This field’s value is dependent on an external property</a:t>
              </a:r>
            </a:p>
          </p:txBody>
        </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4" grpId="2"/>
      <p:bldP build="whole" bldLvl="1" animBg="1" rev="0" advAuto="0" spid="400" grpId="1"/>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8" name="Shape 408"/>
          <p:cNvSpPr/>
          <p:nvPr>
            <p:ph type="title"/>
          </p:nvPr>
        </p:nvSpPr>
        <p:spPr>
          <a:prstGeom prst="rect">
            <a:avLst/>
          </a:prstGeom>
        </p:spPr>
        <p:txBody>
          <a:bodyPr/>
          <a:lstStyle/>
          <a:p>
            <a:pPr/>
            <a:r>
              <a:t>A Tale of Two Tests</a:t>
            </a:r>
          </a:p>
        </p:txBody>
      </p:sp>
      <p:sp>
        <p:nvSpPr>
          <p:cNvPr id="409" name="Shape 409"/>
          <p:cNvSpPr/>
          <p:nvPr/>
        </p:nvSpPr>
        <p:spPr>
          <a:xfrm>
            <a:off x="975196" y="4082244"/>
            <a:ext cx="3977631" cy="660195"/>
          </a:xfrm>
          <a:prstGeom prst="rect">
            <a:avLst/>
          </a:prstGeom>
          <a:solidFill>
            <a:srgbClr val="96CBB9"/>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400">
                <a:latin typeface="Helvetica"/>
                <a:ea typeface="Helvetica"/>
                <a:cs typeface="Helvetica"/>
                <a:sym typeface="Helvetica"/>
              </a:defRPr>
            </a:lvl1pPr>
          </a:lstStyle>
          <a:p>
            <a:pPr/>
            <a:r>
              <a:t>TestAllowEqualsInValue</a:t>
            </a:r>
          </a:p>
        </p:txBody>
      </p:sp>
      <p:sp>
        <p:nvSpPr>
          <p:cNvPr id="410" name="Shape 410"/>
          <p:cNvSpPr/>
          <p:nvPr/>
        </p:nvSpPr>
        <p:spPr>
          <a:xfrm>
            <a:off x="7899400" y="4082244"/>
            <a:ext cx="4302423" cy="660195"/>
          </a:xfrm>
          <a:prstGeom prst="rect">
            <a:avLst/>
          </a:prstGeom>
          <a:solidFill>
            <a:srgbClr val="96CBB9"/>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400">
                <a:latin typeface="Helvetica"/>
                <a:ea typeface="Helvetica"/>
                <a:cs typeface="Helvetica"/>
                <a:sym typeface="Helvetica"/>
              </a:defRPr>
            </a:lvl1pPr>
          </a:lstStyle>
          <a:p>
            <a:pPr/>
            <a:r>
              <a:t>TestDontAllowEqualsInValue</a:t>
            </a:r>
          </a:p>
        </p:txBody>
      </p:sp>
      <p:sp>
        <p:nvSpPr>
          <p:cNvPr id="411" name="Shape 411"/>
          <p:cNvSpPr/>
          <p:nvPr/>
        </p:nvSpPr>
        <p:spPr>
          <a:xfrm>
            <a:off x="320459" y="4764861"/>
            <a:ext cx="5759882" cy="98237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700"/>
            </a:pPr>
            <a:r>
              <a:t>Sets environmental variable to </a:t>
            </a:r>
            <a:r>
              <a:rPr>
                <a:latin typeface="Consolas"/>
                <a:ea typeface="Consolas"/>
                <a:cs typeface="Consolas"/>
                <a:sym typeface="Consolas"/>
              </a:rPr>
              <a:t>true</a:t>
            </a:r>
            <a:r>
              <a:t> </a:t>
            </a:r>
          </a:p>
          <a:p>
            <a:pPr algn="l">
              <a:defRPr sz="2700"/>
            </a:pPr>
            <a:r>
              <a:t>Start Tomcat, run test</a:t>
            </a:r>
          </a:p>
        </p:txBody>
      </p:sp>
      <p:grpSp>
        <p:nvGrpSpPr>
          <p:cNvPr id="414" name="Group 414"/>
          <p:cNvGrpSpPr/>
          <p:nvPr/>
        </p:nvGrpSpPr>
        <p:grpSpPr>
          <a:xfrm>
            <a:off x="435049" y="2359311"/>
            <a:ext cx="12134702" cy="1700511"/>
            <a:chOff x="0" y="0"/>
            <a:chExt cx="12134701" cy="1700510"/>
          </a:xfrm>
        </p:grpSpPr>
        <p:sp>
          <p:nvSpPr>
            <p:cNvPr id="413" name="Shape 413"/>
            <p:cNvSpPr/>
            <p:nvPr/>
          </p:nvSpPr>
          <p:spPr>
            <a:xfrm>
              <a:off x="215900" y="139700"/>
              <a:ext cx="11702902" cy="1141711"/>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defTabSz="457200">
                <a:defRPr sz="2400">
                  <a:solidFill>
                    <a:srgbClr val="0326CC"/>
                  </a:solidFill>
                  <a:latin typeface="Consolas"/>
                  <a:ea typeface="Consolas"/>
                  <a:cs typeface="Consolas"/>
                  <a:sym typeface="Consolas"/>
                </a:defRPr>
              </a:pPr>
              <a:r>
                <a:rPr>
                  <a:solidFill>
                    <a:srgbClr val="931A68"/>
                  </a:solidFill>
                </a:rPr>
                <a:t>public</a:t>
              </a:r>
              <a:r>
                <a:rPr>
                  <a:solidFill>
                    <a:srgbClr val="000000"/>
                  </a:solidFill>
                </a:rPr>
                <a:t> </a:t>
              </a:r>
              <a:r>
                <a:rPr>
                  <a:solidFill>
                    <a:srgbClr val="931A68"/>
                  </a:solidFill>
                </a:rPr>
                <a:t>static</a:t>
              </a:r>
              <a:r>
                <a:rPr>
                  <a:solidFill>
                    <a:srgbClr val="000000"/>
                  </a:solidFill>
                </a:rPr>
                <a:t> </a:t>
              </a:r>
              <a:r>
                <a:rPr>
                  <a:solidFill>
                    <a:srgbClr val="931A68"/>
                  </a:solidFill>
                </a:rPr>
                <a:t>boolean</a:t>
              </a:r>
              <a:r>
                <a:rPr>
                  <a:solidFill>
                    <a:srgbClr val="000000"/>
                  </a:solidFill>
                </a:rPr>
                <a:t> </a:t>
              </a:r>
              <a:r>
                <a:t>ALLOW_EQUALS_IN_VALUE</a:t>
              </a:r>
              <a:r>
                <a:rPr>
                  <a:solidFill>
                    <a:srgbClr val="000000"/>
                  </a:solidFill>
                </a:rPr>
                <a:t> = </a:t>
              </a:r>
              <a:r>
                <a:t>Boolean.valueOf(</a:t>
              </a:r>
            </a:p>
            <a:p>
              <a:pPr algn="l" defTabSz="457200">
                <a:defRPr sz="2400">
                  <a:solidFill>
                    <a:srgbClr val="0326CC"/>
                  </a:solidFill>
                  <a:latin typeface="Consolas"/>
                  <a:ea typeface="Consolas"/>
                  <a:cs typeface="Consolas"/>
                  <a:sym typeface="Consolas"/>
                </a:defRPr>
              </a:pPr>
              <a:r>
                <a:t>	System.getProperty(</a:t>
              </a:r>
              <a:r>
                <a:rPr>
                  <a:solidFill>
                    <a:srgbClr val="3933FF"/>
                  </a:solidFill>
                </a:rPr>
                <a:t>“org.apache.tomcat.</a:t>
              </a:r>
              <a:r>
                <a:t>util.http.ServerCookie.</a:t>
              </a:r>
            </a:p>
            <a:p>
              <a:pPr algn="l" defTabSz="457200">
                <a:defRPr sz="2400">
                  <a:solidFill>
                    <a:srgbClr val="0326CC"/>
                  </a:solidFill>
                  <a:latin typeface="Consolas"/>
                  <a:ea typeface="Consolas"/>
                  <a:cs typeface="Consolas"/>
                  <a:sym typeface="Consolas"/>
                </a:defRPr>
              </a:pPr>
              <a:r>
                <a:t>	ALLOW_EQUALS_IN_VALUE"</a:t>
              </a:r>
              <a:r>
                <a:rPr>
                  <a:solidFill>
                    <a:srgbClr val="000000"/>
                  </a:solidFill>
                </a:rPr>
                <a:t>,</a:t>
              </a:r>
              <a:r>
                <a:t>"false"</a:t>
              </a:r>
              <a:r>
                <a:rPr>
                  <a:solidFill>
                    <a:srgbClr val="000000"/>
                  </a:solidFill>
                </a:rPr>
                <a:t>))</a:t>
              </a:r>
              <a:r>
                <a:t>.booleanValue();</a:t>
              </a:r>
            </a:p>
          </p:txBody>
        </p:sp>
        <p:pic>
          <p:nvPicPr>
            <p:cNvPr id="412" name=""/>
            <p:cNvPicPr>
              <a:picLocks noChangeAspect="0"/>
            </p:cNvPicPr>
            <p:nvPr/>
          </p:nvPicPr>
          <p:blipFill>
            <a:blip r:embed="rId2">
              <a:extLst/>
            </a:blip>
            <a:stretch>
              <a:fillRect/>
            </a:stretch>
          </p:blipFill>
          <p:spPr>
            <a:xfrm>
              <a:off x="0" y="-1"/>
              <a:ext cx="12134702" cy="1700512"/>
            </a:xfrm>
            <a:prstGeom prst="rect">
              <a:avLst/>
            </a:prstGeom>
            <a:effectLst/>
          </p:spPr>
        </p:pic>
      </p:grpSp>
      <p:sp>
        <p:nvSpPr>
          <p:cNvPr id="415" name="Shape 415"/>
          <p:cNvSpPr/>
          <p:nvPr/>
        </p:nvSpPr>
        <p:spPr>
          <a:xfrm>
            <a:off x="6886359" y="4764861"/>
            <a:ext cx="5948410" cy="98237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700"/>
            </a:pPr>
            <a:r>
              <a:t>Sets environmental variable to </a:t>
            </a:r>
            <a:r>
              <a:rPr>
                <a:latin typeface="Consolas"/>
                <a:ea typeface="Consolas"/>
                <a:cs typeface="Consolas"/>
                <a:sym typeface="Consolas"/>
              </a:rPr>
              <a:t>false</a:t>
            </a:r>
            <a:r>
              <a:t> </a:t>
            </a:r>
          </a:p>
          <a:p>
            <a:pPr algn="l">
              <a:defRPr sz="2700"/>
            </a:pPr>
            <a:r>
              <a:t>Start Tomcat, run test</a:t>
            </a:r>
          </a:p>
        </p:txBody>
      </p:sp>
      <p:grpSp>
        <p:nvGrpSpPr>
          <p:cNvPr id="418" name="Group 418"/>
          <p:cNvGrpSpPr/>
          <p:nvPr/>
        </p:nvGrpSpPr>
        <p:grpSpPr>
          <a:xfrm>
            <a:off x="6216153" y="5745184"/>
            <a:ext cx="6109694" cy="1542077"/>
            <a:chOff x="0" y="-272975"/>
            <a:chExt cx="6109692" cy="1542075"/>
          </a:xfrm>
        </p:grpSpPr>
        <p:sp>
          <p:nvSpPr>
            <p:cNvPr id="416" name="Shape 416"/>
            <p:cNvSpPr/>
            <p:nvPr/>
          </p:nvSpPr>
          <p:spPr>
            <a:xfrm>
              <a:off x="0" y="621399"/>
              <a:ext cx="6109693"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pPr/>
              <a:r>
                <a:t>But our static field is stuck!</a:t>
              </a:r>
            </a:p>
          </p:txBody>
        </p:sp>
        <p:sp>
          <p:nvSpPr>
            <p:cNvPr id="417" name="Shape 417"/>
            <p:cNvSpPr/>
            <p:nvPr/>
          </p:nvSpPr>
          <p:spPr>
            <a:xfrm flipV="1">
              <a:off x="3067546" y="-272976"/>
              <a:ext cx="1" cy="930896"/>
            </a:xfrm>
            <a:prstGeom prst="line">
              <a:avLst/>
            </a:prstGeom>
            <a:noFill/>
            <a:ln w="1016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grpSp>
      <p:sp>
        <p:nvSpPr>
          <p:cNvPr id="419" name="Shape 419"/>
          <p:cNvSpPr/>
          <p:nvPr/>
        </p:nvSpPr>
        <p:spPr>
          <a:xfrm>
            <a:off x="975196" y="4082244"/>
            <a:ext cx="3977631" cy="660195"/>
          </a:xfrm>
          <a:prstGeom prst="rect">
            <a:avLst/>
          </a:prstGeom>
          <a:solidFill>
            <a:srgbClr val="EE7D69"/>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400">
                <a:latin typeface="Helvetica"/>
                <a:ea typeface="Helvetica"/>
                <a:cs typeface="Helvetica"/>
                <a:sym typeface="Helvetica"/>
              </a:defRPr>
            </a:lvl1pPr>
          </a:lstStyle>
          <a:p>
            <a:pPr/>
            <a:r>
              <a:t>TestAllowEqualsInValue</a:t>
            </a:r>
          </a:p>
        </p:txBody>
      </p:sp>
      <p:sp>
        <p:nvSpPr>
          <p:cNvPr id="420" name="Shape 420"/>
          <p:cNvSpPr/>
          <p:nvPr/>
        </p:nvSpPr>
        <p:spPr>
          <a:xfrm>
            <a:off x="7899400" y="4082244"/>
            <a:ext cx="4302423" cy="660195"/>
          </a:xfrm>
          <a:prstGeom prst="rect">
            <a:avLst/>
          </a:prstGeom>
          <a:solidFill>
            <a:srgbClr val="EE7D69"/>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400">
                <a:latin typeface="Helvetica"/>
                <a:ea typeface="Helvetica"/>
                <a:cs typeface="Helvetica"/>
                <a:sym typeface="Helvetica"/>
              </a:defRPr>
            </a:lvl1pPr>
          </a:lstStyle>
          <a:p>
            <a:pPr/>
            <a:r>
              <a:t>TestDontAllowEqualsInValue</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18"/>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0" presetID="1" grpId="4" fill="hold">
                                  <p:stCondLst>
                                    <p:cond delay="0"/>
                                  </p:stCondLst>
                                  <p:iterate type="el" backwards="0">
                                    <p:tmAbs val="0"/>
                                  </p:iterate>
                                  <p:childTnLst>
                                    <p:set>
                                      <p:cBhvr>
                                        <p:cTn id="17" fill="hold"/>
                                        <p:tgtEl>
                                          <p:spTgt spid="42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xit" nodeType="clickEffect" presetSubtype="0" presetID="1" grpId="5" fill="hold">
                                  <p:stCondLst>
                                    <p:cond delay="0"/>
                                  </p:stCondLst>
                                  <p:iterate type="el" backwards="0">
                                    <p:tmAbs val="0"/>
                                  </p:iterate>
                                  <p:childTnLst>
                                    <p:set>
                                      <p:cBhvr>
                                        <p:cTn id="21" fill="hold">
                                          <p:stCondLst>
                                            <p:cond delay="0"/>
                                          </p:stCondLst>
                                        </p:cTn>
                                        <p:tgtEl>
                                          <p:spTgt spid="418"/>
                                        </p:tgtEl>
                                        <p:attrNameLst>
                                          <p:attrName>style.visibility</p:attrName>
                                        </p:attrNameLst>
                                      </p:cBhvr>
                                      <p:to>
                                        <p:strVal val="hidden"/>
                                      </p:to>
                                    </p:set>
                                  </p:childTnLst>
                                </p:cTn>
                              </p:par>
                            </p:childTnLst>
                          </p:cTn>
                        </p:par>
                        <p:par>
                          <p:cTn id="22" fill="hold">
                            <p:stCondLst>
                              <p:cond delay="0"/>
                            </p:stCondLst>
                            <p:childTnLst>
                              <p:par>
                                <p:cTn id="23" presetClass="entr" nodeType="afterEffect" presetSubtype="0" presetID="1" grpId="6" fill="hold">
                                  <p:stCondLst>
                                    <p:cond delay="0"/>
                                  </p:stCondLst>
                                  <p:iterate type="el" backwards="0">
                                    <p:tmAbs val="0"/>
                                  </p:iterate>
                                  <p:childTnLst>
                                    <p:set>
                                      <p:cBhvr>
                                        <p:cTn id="24" fill="hold"/>
                                        <p:tgtEl>
                                          <p:spTgt spid="419"/>
                                        </p:tgtEl>
                                        <p:attrNameLst>
                                          <p:attrName>style.visibility</p:attrName>
                                        </p:attrNameLst>
                                      </p:cBhvr>
                                      <p:to>
                                        <p:strVal val="visible"/>
                                      </p:to>
                                    </p:set>
                                  </p:childTnLst>
                                </p:cTn>
                              </p:par>
                            </p:childTnLst>
                          </p:cTn>
                        </p:par>
                        <p:par>
                          <p:cTn id="25" fill="hold">
                            <p:stCondLst>
                              <p:cond delay="0"/>
                            </p:stCondLst>
                            <p:childTnLst>
                              <p:par>
                                <p:cTn id="26" presetClass="exit" nodeType="afterEffect" presetSubtype="0" presetID="1" grpId="7" fill="hold">
                                  <p:stCondLst>
                                    <p:cond delay="0"/>
                                  </p:stCondLst>
                                  <p:iterate type="el" backwards="0">
                                    <p:tmAbs val="0"/>
                                  </p:iterate>
                                  <p:childTnLst>
                                    <p:set>
                                      <p:cBhvr>
                                        <p:cTn id="27" fill="hold">
                                          <p:stCondLst>
                                            <p:cond delay="0"/>
                                          </p:stCondLst>
                                        </p:cTn>
                                        <p:tgtEl>
                                          <p:spTgt spid="42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8" grpId="5"/>
      <p:bldP build="whole" bldLvl="1" animBg="1" rev="0" advAuto="0" spid="419" grpId="6"/>
      <p:bldP build="whole" bldLvl="1" animBg="1" rev="0" advAuto="0" spid="420" grpId="4"/>
      <p:bldP build="whole" bldLvl="1" animBg="1" rev="0" advAuto="0" spid="411" grpId="1"/>
      <p:bldP build="whole" bldLvl="1" animBg="1" rev="0" advAuto="0" spid="415" grpId="2"/>
      <p:bldP build="whole" bldLvl="1" animBg="1" rev="0" advAuto="0" spid="420" grpId="7"/>
      <p:bldP build="whole" bldLvl="1" animBg="1" rev="0" advAuto="0" spid="418" grpId="3"/>
    </p:bld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2" name="Shape 422"/>
          <p:cNvSpPr/>
          <p:nvPr>
            <p:ph type="title"/>
          </p:nvPr>
        </p:nvSpPr>
        <p:spPr>
          <a:xfrm>
            <a:off x="353442" y="2936594"/>
            <a:ext cx="12297917" cy="3880412"/>
          </a:xfrm>
          <a:prstGeom prst="rect">
            <a:avLst/>
          </a:prstGeom>
        </p:spPr>
        <p:txBody>
          <a:bodyPr/>
          <a:lstStyle/>
          <a:p>
            <a:pPr defTabSz="362204">
              <a:defRPr b="1" sz="4960">
                <a:latin typeface="Helvetica"/>
                <a:ea typeface="Helvetica"/>
                <a:cs typeface="Helvetica"/>
                <a:sym typeface="Helvetica"/>
              </a:defRPr>
            </a:pPr>
            <a:r>
              <a:t>Hypothesis:</a:t>
            </a:r>
          </a:p>
          <a:p>
            <a:pPr defTabSz="362204">
              <a:defRPr sz="4960"/>
            </a:pPr>
            <a:r>
              <a:t>The testing process will be made faster and more stable my modifying testing tools to detect otherwise hidden state dependencies.</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4" name="Shape 424"/>
          <p:cNvSpPr/>
          <p:nvPr>
            <p:ph type="title"/>
          </p:nvPr>
        </p:nvSpPr>
        <p:spPr>
          <a:xfrm>
            <a:off x="1270000" y="2159000"/>
            <a:ext cx="10464800" cy="3302000"/>
          </a:xfrm>
          <a:prstGeom prst="rect">
            <a:avLst/>
          </a:prstGeom>
        </p:spPr>
        <p:txBody>
          <a:bodyPr/>
          <a:lstStyle/>
          <a:p>
            <a:pPr/>
            <a:r>
              <a:t>Smarter Test Isolation for Faster Testing</a:t>
            </a:r>
          </a:p>
        </p:txBody>
      </p:sp>
      <p:sp>
        <p:nvSpPr>
          <p:cNvPr id="425" name="Shape 425"/>
          <p:cNvSpPr/>
          <p:nvPr/>
        </p:nvSpPr>
        <p:spPr>
          <a:xfrm>
            <a:off x="151472" y="5410200"/>
            <a:ext cx="12701856" cy="1295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900"/>
            </a:pPr>
            <a:r>
              <a:t>“Unit Test Virtualization with VMVM”</a:t>
            </a:r>
          </a:p>
          <a:p>
            <a:pPr>
              <a:defRPr sz="3900"/>
            </a:pPr>
            <a:r>
              <a:t>[Bell and Kaiser at ICSE ’14; Distinguished Paper Award]</a:t>
            </a:r>
          </a:p>
        </p:txBody>
      </p:sp>
      <p:pic>
        <p:nvPicPr>
          <p:cNvPr id="426" name="fork on github.pdf"/>
          <p:cNvPicPr>
            <a:picLocks noChangeAspect="1"/>
          </p:cNvPicPr>
          <p:nvPr/>
        </p:nvPicPr>
        <p:blipFill>
          <a:blip r:embed="rId2">
            <a:extLst/>
          </a:blip>
          <a:stretch>
            <a:fillRect/>
          </a:stretch>
        </p:blipFill>
        <p:spPr>
          <a:xfrm>
            <a:off x="9445854" y="-1111"/>
            <a:ext cx="3569209" cy="3164639"/>
          </a:xfrm>
          <a:prstGeom prst="rect">
            <a:avLst/>
          </a:prstGeom>
          <a:ln w="12700">
            <a:miter lim="400000"/>
          </a:ln>
        </p:spPr>
      </p:pic>
      <p:pic>
        <p:nvPicPr>
          <p:cNvPr id="427" name="image002.jpg"/>
          <p:cNvPicPr>
            <a:picLocks noChangeAspect="1"/>
          </p:cNvPicPr>
          <p:nvPr/>
        </p:nvPicPr>
        <p:blipFill>
          <a:blip r:embed="rId3">
            <a:extLst/>
          </a:blip>
          <a:stretch>
            <a:fillRect/>
          </a:stretch>
        </p:blipFill>
        <p:spPr>
          <a:xfrm>
            <a:off x="7998437" y="6903723"/>
            <a:ext cx="2143754" cy="2143754"/>
          </a:xfrm>
          <a:prstGeom prst="rect">
            <a:avLst/>
          </a:prstGeom>
          <a:ln w="12700">
            <a:miter lim="400000"/>
          </a:ln>
        </p:spPr>
      </p:pic>
      <p:pic>
        <p:nvPicPr>
          <p:cNvPr id="428" name="Jon-189-square.jpg"/>
          <p:cNvPicPr>
            <a:picLocks noChangeAspect="1"/>
          </p:cNvPicPr>
          <p:nvPr/>
        </p:nvPicPr>
        <p:blipFill>
          <a:blip r:embed="rId4">
            <a:extLst/>
          </a:blip>
          <a:stretch>
            <a:fillRect/>
          </a:stretch>
        </p:blipFill>
        <p:spPr>
          <a:xfrm>
            <a:off x="2862608" y="6903723"/>
            <a:ext cx="2143755" cy="2143754"/>
          </a:xfrm>
          <a:prstGeom prst="rect">
            <a:avLst/>
          </a:prstGeom>
          <a:ln w="12700">
            <a:miter lim="400000"/>
          </a:ln>
        </p:spPr>
      </p:pic>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0" name="Shape 430"/>
          <p:cNvSpPr/>
          <p:nvPr>
            <p:ph type="title"/>
          </p:nvPr>
        </p:nvSpPr>
        <p:spPr>
          <a:xfrm>
            <a:off x="952500" y="-16934"/>
            <a:ext cx="11099800" cy="2159001"/>
          </a:xfrm>
          <a:prstGeom prst="rect">
            <a:avLst/>
          </a:prstGeom>
        </p:spPr>
        <p:txBody>
          <a:bodyPr/>
          <a:lstStyle>
            <a:lvl1pPr defTabSz="554990">
              <a:defRPr sz="7600"/>
            </a:lvl1pPr>
          </a:lstStyle>
          <a:p>
            <a:pPr/>
            <a:r>
              <a:t>How do Tests Leak Data?</a:t>
            </a:r>
          </a:p>
        </p:txBody>
      </p:sp>
      <p:sp>
        <p:nvSpPr>
          <p:cNvPr id="431" name="Shape 431"/>
          <p:cNvSpPr/>
          <p:nvPr/>
        </p:nvSpPr>
        <p:spPr>
          <a:xfrm>
            <a:off x="1478172" y="1731129"/>
            <a:ext cx="10048456" cy="6477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Java is </a:t>
            </a:r>
            <a:r>
              <a:rPr b="1">
                <a:latin typeface="Helvetica"/>
                <a:ea typeface="Helvetica"/>
                <a:cs typeface="Helvetica"/>
                <a:sym typeface="Helvetica"/>
              </a:rPr>
              <a:t>memory-managed</a:t>
            </a:r>
            <a:r>
              <a:t>, and </a:t>
            </a:r>
            <a:r>
              <a:rPr b="1">
                <a:latin typeface="Helvetica"/>
                <a:ea typeface="Helvetica"/>
                <a:cs typeface="Helvetica"/>
                <a:sym typeface="Helvetica"/>
              </a:rPr>
              <a:t>object oriented</a:t>
            </a:r>
          </a:p>
        </p:txBody>
      </p:sp>
      <p:sp>
        <p:nvSpPr>
          <p:cNvPr id="432" name="Shape 432"/>
          <p:cNvSpPr/>
          <p:nvPr/>
        </p:nvSpPr>
        <p:spPr>
          <a:xfrm>
            <a:off x="5247349" y="3138239"/>
            <a:ext cx="2347165" cy="948878"/>
          </a:xfrm>
          <a:prstGeom prst="rect">
            <a:avLst/>
          </a:prstGeom>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700">
                <a:latin typeface="Helvetica"/>
                <a:ea typeface="Helvetica"/>
                <a:cs typeface="Helvetica"/>
                <a:sym typeface="Helvetica"/>
              </a:defRPr>
            </a:lvl1pPr>
          </a:lstStyle>
          <a:p>
            <a:pPr/>
            <a:r>
              <a:t>Test Runner Instance</a:t>
            </a:r>
          </a:p>
        </p:txBody>
      </p:sp>
      <p:grpSp>
        <p:nvGrpSpPr>
          <p:cNvPr id="437" name="Group 437"/>
          <p:cNvGrpSpPr/>
          <p:nvPr/>
        </p:nvGrpSpPr>
        <p:grpSpPr>
          <a:xfrm>
            <a:off x="1059767" y="4109164"/>
            <a:ext cx="5374416" cy="2100891"/>
            <a:chOff x="0" y="0"/>
            <a:chExt cx="5374414" cy="2100890"/>
          </a:xfrm>
        </p:grpSpPr>
        <p:sp>
          <p:nvSpPr>
            <p:cNvPr id="433" name="Shape 433"/>
            <p:cNvSpPr/>
            <p:nvPr/>
          </p:nvSpPr>
          <p:spPr>
            <a:xfrm>
              <a:off x="0" y="1152013"/>
              <a:ext cx="2347165" cy="948877"/>
            </a:xfrm>
            <a:prstGeom prst="rect">
              <a:avLst/>
            </a:prstGeom>
            <a:noFill/>
            <a:ln w="254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700">
                  <a:latin typeface="Helvetica"/>
                  <a:ea typeface="Helvetica"/>
                  <a:cs typeface="Helvetica"/>
                  <a:sym typeface="Helvetica"/>
                </a:defRPr>
              </a:lvl1pPr>
            </a:lstStyle>
            <a:p>
              <a:pPr/>
              <a:r>
                <a:t>Test Case 1</a:t>
              </a:r>
            </a:p>
          </p:txBody>
        </p:sp>
        <p:grpSp>
          <p:nvGrpSpPr>
            <p:cNvPr id="436" name="Group 436"/>
            <p:cNvGrpSpPr/>
            <p:nvPr/>
          </p:nvGrpSpPr>
          <p:grpSpPr>
            <a:xfrm>
              <a:off x="1111354" y="-1"/>
              <a:ext cx="4263061" cy="1053988"/>
              <a:chOff x="0" y="0"/>
              <a:chExt cx="4263059" cy="1053986"/>
            </a:xfrm>
          </p:grpSpPr>
          <p:sp>
            <p:nvSpPr>
              <p:cNvPr id="434" name="Shape 434"/>
              <p:cNvSpPr/>
              <p:nvPr/>
            </p:nvSpPr>
            <p:spPr>
              <a:xfrm flipH="1">
                <a:off x="-1" y="3986"/>
                <a:ext cx="4263061" cy="1050001"/>
              </a:xfrm>
              <a:prstGeom prst="line">
                <a:avLst/>
              </a:prstGeom>
              <a:noFill/>
              <a:ln w="381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435" name="Shape 435"/>
              <p:cNvSpPr/>
              <p:nvPr/>
            </p:nvSpPr>
            <p:spPr>
              <a:xfrm rot="20736832">
                <a:off x="1310782" y="172089"/>
                <a:ext cx="1439775" cy="431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i="1" sz="2200"/>
                </a:lvl1pPr>
              </a:lstStyle>
              <a:p>
                <a:pPr/>
                <a:r>
                  <a:t>references</a:t>
                </a:r>
              </a:p>
            </p:txBody>
          </p:sp>
        </p:grpSp>
      </p:grpSp>
      <p:grpSp>
        <p:nvGrpSpPr>
          <p:cNvPr id="442" name="Group 442"/>
          <p:cNvGrpSpPr/>
          <p:nvPr/>
        </p:nvGrpSpPr>
        <p:grpSpPr>
          <a:xfrm>
            <a:off x="4977232" y="4103398"/>
            <a:ext cx="2617282" cy="2106657"/>
            <a:chOff x="0" y="0"/>
            <a:chExt cx="2617280" cy="2106655"/>
          </a:xfrm>
        </p:grpSpPr>
        <p:sp>
          <p:nvSpPr>
            <p:cNvPr id="438" name="Shape 438"/>
            <p:cNvSpPr/>
            <p:nvPr/>
          </p:nvSpPr>
          <p:spPr>
            <a:xfrm>
              <a:off x="270116" y="1157779"/>
              <a:ext cx="2347165" cy="948877"/>
            </a:xfrm>
            <a:prstGeom prst="rect">
              <a:avLst/>
            </a:prstGeom>
            <a:noFill/>
            <a:ln w="254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700">
                  <a:latin typeface="Helvetica"/>
                  <a:ea typeface="Helvetica"/>
                  <a:cs typeface="Helvetica"/>
                  <a:sym typeface="Helvetica"/>
                </a:defRPr>
              </a:lvl1pPr>
            </a:lstStyle>
            <a:p>
              <a:pPr/>
              <a:r>
                <a:t>Test Case 2</a:t>
              </a:r>
            </a:p>
          </p:txBody>
        </p:sp>
        <p:grpSp>
          <p:nvGrpSpPr>
            <p:cNvPr id="441" name="Group 441"/>
            <p:cNvGrpSpPr/>
            <p:nvPr/>
          </p:nvGrpSpPr>
          <p:grpSpPr>
            <a:xfrm>
              <a:off x="0" y="0"/>
              <a:ext cx="1497120" cy="1129287"/>
              <a:chOff x="0" y="0"/>
              <a:chExt cx="1497119" cy="1129286"/>
            </a:xfrm>
          </p:grpSpPr>
          <p:sp>
            <p:nvSpPr>
              <p:cNvPr id="439" name="Shape 439"/>
              <p:cNvSpPr/>
              <p:nvPr/>
            </p:nvSpPr>
            <p:spPr>
              <a:xfrm flipH="1">
                <a:off x="1443698" y="0"/>
                <a:ext cx="1" cy="1092313"/>
              </a:xfrm>
              <a:prstGeom prst="line">
                <a:avLst/>
              </a:prstGeom>
              <a:noFill/>
              <a:ln w="381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440" name="Shape 440"/>
              <p:cNvSpPr/>
              <p:nvPr/>
            </p:nvSpPr>
            <p:spPr>
              <a:xfrm rot="20905862">
                <a:off x="28672" y="557501"/>
                <a:ext cx="1439775" cy="431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i="1" sz="2200"/>
                </a:lvl1pPr>
              </a:lstStyle>
              <a:p>
                <a:pPr/>
                <a:r>
                  <a:t>references</a:t>
                </a:r>
              </a:p>
            </p:txBody>
          </p:sp>
        </p:grpSp>
      </p:grpSp>
      <p:grpSp>
        <p:nvGrpSpPr>
          <p:cNvPr id="449" name="Group 449"/>
          <p:cNvGrpSpPr/>
          <p:nvPr/>
        </p:nvGrpSpPr>
        <p:grpSpPr>
          <a:xfrm>
            <a:off x="911728" y="6226757"/>
            <a:ext cx="2679725" cy="2690788"/>
            <a:chOff x="0" y="0"/>
            <a:chExt cx="2679723" cy="2690787"/>
          </a:xfrm>
        </p:grpSpPr>
        <p:grpSp>
          <p:nvGrpSpPr>
            <p:cNvPr id="445" name="Group 445"/>
            <p:cNvGrpSpPr/>
            <p:nvPr/>
          </p:nvGrpSpPr>
          <p:grpSpPr>
            <a:xfrm>
              <a:off x="0" y="1003349"/>
              <a:ext cx="2553016" cy="1687439"/>
              <a:chOff x="0" y="0"/>
              <a:chExt cx="2553015" cy="1687438"/>
            </a:xfrm>
          </p:grpSpPr>
          <p:pic>
            <p:nvPicPr>
              <p:cNvPr id="443" name="pasted-image.pdf"/>
              <p:cNvPicPr>
                <a:picLocks noChangeAspect="1"/>
              </p:cNvPicPr>
              <p:nvPr/>
            </p:nvPicPr>
            <p:blipFill>
              <a:blip r:embed="rId3">
                <a:extLst/>
              </a:blip>
              <a:stretch>
                <a:fillRect/>
              </a:stretch>
            </p:blipFill>
            <p:spPr>
              <a:xfrm>
                <a:off x="0" y="0"/>
                <a:ext cx="2553016" cy="1687439"/>
              </a:xfrm>
              <a:prstGeom prst="rect">
                <a:avLst/>
              </a:prstGeom>
              <a:ln w="12700" cap="flat">
                <a:noFill/>
                <a:miter lim="400000"/>
              </a:ln>
              <a:effectLst/>
            </p:spPr>
          </p:pic>
          <p:sp>
            <p:nvSpPr>
              <p:cNvPr id="444" name="Shape 444"/>
              <p:cNvSpPr/>
              <p:nvPr/>
            </p:nvSpPr>
            <p:spPr>
              <a:xfrm>
                <a:off x="352229" y="386519"/>
                <a:ext cx="1848558" cy="914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2700">
                    <a:latin typeface="Helvetica"/>
                    <a:ea typeface="Helvetica"/>
                    <a:cs typeface="Helvetica"/>
                    <a:sym typeface="Helvetica"/>
                  </a:defRPr>
                </a:pPr>
                <a:r>
                  <a:t>Accessible</a:t>
                </a:r>
              </a:p>
              <a:p>
                <a:pPr>
                  <a:defRPr sz="2700">
                    <a:latin typeface="Helvetica"/>
                    <a:ea typeface="Helvetica"/>
                    <a:cs typeface="Helvetica"/>
                    <a:sym typeface="Helvetica"/>
                  </a:defRPr>
                </a:pPr>
                <a:r>
                  <a:t>Objects</a:t>
                </a:r>
              </a:p>
            </p:txBody>
          </p:sp>
        </p:grpSp>
        <p:grpSp>
          <p:nvGrpSpPr>
            <p:cNvPr id="448" name="Group 448"/>
            <p:cNvGrpSpPr/>
            <p:nvPr/>
          </p:nvGrpSpPr>
          <p:grpSpPr>
            <a:xfrm>
              <a:off x="1182603" y="-1"/>
              <a:ext cx="1497121" cy="1073573"/>
              <a:chOff x="0" y="0"/>
              <a:chExt cx="1497119" cy="1073571"/>
            </a:xfrm>
          </p:grpSpPr>
          <p:sp>
            <p:nvSpPr>
              <p:cNvPr id="446" name="Shape 446"/>
              <p:cNvSpPr/>
              <p:nvPr/>
            </p:nvSpPr>
            <p:spPr>
              <a:xfrm flipH="1">
                <a:off x="58023" y="0"/>
                <a:ext cx="1" cy="1073572"/>
              </a:xfrm>
              <a:prstGeom prst="line">
                <a:avLst/>
              </a:prstGeom>
              <a:noFill/>
              <a:ln w="381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447" name="Shape 447"/>
              <p:cNvSpPr/>
              <p:nvPr/>
            </p:nvSpPr>
            <p:spPr>
              <a:xfrm rot="20905862">
                <a:off x="28672" y="205108"/>
                <a:ext cx="1439775" cy="431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i="1" sz="2200"/>
                </a:lvl1pPr>
              </a:lstStyle>
              <a:p>
                <a:pPr/>
                <a:r>
                  <a:t>references</a:t>
                </a:r>
              </a:p>
            </p:txBody>
          </p:sp>
        </p:grpSp>
      </p:grpSp>
      <p:grpSp>
        <p:nvGrpSpPr>
          <p:cNvPr id="456" name="Group 456"/>
          <p:cNvGrpSpPr/>
          <p:nvPr/>
        </p:nvGrpSpPr>
        <p:grpSpPr>
          <a:xfrm>
            <a:off x="5144423" y="6190280"/>
            <a:ext cx="2752436" cy="2727265"/>
            <a:chOff x="0" y="0"/>
            <a:chExt cx="2752434" cy="2727264"/>
          </a:xfrm>
        </p:grpSpPr>
        <p:grpSp>
          <p:nvGrpSpPr>
            <p:cNvPr id="452" name="Group 452"/>
            <p:cNvGrpSpPr/>
            <p:nvPr/>
          </p:nvGrpSpPr>
          <p:grpSpPr>
            <a:xfrm>
              <a:off x="0" y="1039826"/>
              <a:ext cx="2553016" cy="1687439"/>
              <a:chOff x="0" y="0"/>
              <a:chExt cx="2553015" cy="1687438"/>
            </a:xfrm>
          </p:grpSpPr>
          <p:pic>
            <p:nvPicPr>
              <p:cNvPr id="450" name="pasted-image.pdf"/>
              <p:cNvPicPr>
                <a:picLocks noChangeAspect="1"/>
              </p:cNvPicPr>
              <p:nvPr/>
            </p:nvPicPr>
            <p:blipFill>
              <a:blip r:embed="rId3">
                <a:extLst/>
              </a:blip>
              <a:stretch>
                <a:fillRect/>
              </a:stretch>
            </p:blipFill>
            <p:spPr>
              <a:xfrm>
                <a:off x="0" y="0"/>
                <a:ext cx="2553016" cy="1687439"/>
              </a:xfrm>
              <a:prstGeom prst="rect">
                <a:avLst/>
              </a:prstGeom>
              <a:ln w="12700" cap="flat">
                <a:noFill/>
                <a:miter lim="400000"/>
              </a:ln>
              <a:effectLst/>
            </p:spPr>
          </p:pic>
          <p:sp>
            <p:nvSpPr>
              <p:cNvPr id="451" name="Shape 451"/>
              <p:cNvSpPr/>
              <p:nvPr/>
            </p:nvSpPr>
            <p:spPr>
              <a:xfrm>
                <a:off x="352229" y="386519"/>
                <a:ext cx="1848558" cy="914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2700">
                    <a:latin typeface="Helvetica"/>
                    <a:ea typeface="Helvetica"/>
                    <a:cs typeface="Helvetica"/>
                    <a:sym typeface="Helvetica"/>
                  </a:defRPr>
                </a:pPr>
                <a:r>
                  <a:t>Accessible</a:t>
                </a:r>
              </a:p>
              <a:p>
                <a:pPr>
                  <a:defRPr sz="2700">
                    <a:latin typeface="Helvetica"/>
                    <a:ea typeface="Helvetica"/>
                    <a:cs typeface="Helvetica"/>
                    <a:sym typeface="Helvetica"/>
                  </a:defRPr>
                </a:pPr>
                <a:r>
                  <a:t>Objects</a:t>
                </a:r>
              </a:p>
            </p:txBody>
          </p:sp>
        </p:grpSp>
        <p:grpSp>
          <p:nvGrpSpPr>
            <p:cNvPr id="455" name="Group 455"/>
            <p:cNvGrpSpPr/>
            <p:nvPr/>
          </p:nvGrpSpPr>
          <p:grpSpPr>
            <a:xfrm>
              <a:off x="1255315" y="0"/>
              <a:ext cx="1497120" cy="1110049"/>
              <a:chOff x="0" y="0"/>
              <a:chExt cx="1497119" cy="1110048"/>
            </a:xfrm>
          </p:grpSpPr>
          <p:sp>
            <p:nvSpPr>
              <p:cNvPr id="453" name="Shape 453"/>
              <p:cNvSpPr/>
              <p:nvPr/>
            </p:nvSpPr>
            <p:spPr>
              <a:xfrm flipH="1">
                <a:off x="21192" y="36476"/>
                <a:ext cx="1" cy="1073573"/>
              </a:xfrm>
              <a:prstGeom prst="line">
                <a:avLst/>
              </a:prstGeom>
              <a:noFill/>
              <a:ln w="381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454" name="Shape 454"/>
              <p:cNvSpPr/>
              <p:nvPr/>
            </p:nvSpPr>
            <p:spPr>
              <a:xfrm rot="20905862">
                <a:off x="28672" y="139985"/>
                <a:ext cx="1439775" cy="431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i="1" sz="2200"/>
                </a:lvl1pPr>
              </a:lstStyle>
              <a:p>
                <a:pPr/>
                <a:r>
                  <a:t>references</a:t>
                </a:r>
              </a:p>
            </p:txBody>
          </p:sp>
        </p:grpSp>
      </p:grpSp>
      <p:grpSp>
        <p:nvGrpSpPr>
          <p:cNvPr id="463" name="Group 463"/>
          <p:cNvGrpSpPr/>
          <p:nvPr/>
        </p:nvGrpSpPr>
        <p:grpSpPr>
          <a:xfrm>
            <a:off x="9467343" y="6190280"/>
            <a:ext cx="2734922" cy="2727265"/>
            <a:chOff x="0" y="0"/>
            <a:chExt cx="2734920" cy="2727264"/>
          </a:xfrm>
        </p:grpSpPr>
        <p:grpSp>
          <p:nvGrpSpPr>
            <p:cNvPr id="459" name="Group 459"/>
            <p:cNvGrpSpPr/>
            <p:nvPr/>
          </p:nvGrpSpPr>
          <p:grpSpPr>
            <a:xfrm>
              <a:off x="0" y="1039826"/>
              <a:ext cx="2553016" cy="1687439"/>
              <a:chOff x="0" y="0"/>
              <a:chExt cx="2553015" cy="1687438"/>
            </a:xfrm>
          </p:grpSpPr>
          <p:pic>
            <p:nvPicPr>
              <p:cNvPr id="457" name="pasted-image.pdf"/>
              <p:cNvPicPr>
                <a:picLocks noChangeAspect="1"/>
              </p:cNvPicPr>
              <p:nvPr/>
            </p:nvPicPr>
            <p:blipFill>
              <a:blip r:embed="rId3">
                <a:extLst/>
              </a:blip>
              <a:stretch>
                <a:fillRect/>
              </a:stretch>
            </p:blipFill>
            <p:spPr>
              <a:xfrm>
                <a:off x="0" y="0"/>
                <a:ext cx="2553016" cy="1687439"/>
              </a:xfrm>
              <a:prstGeom prst="rect">
                <a:avLst/>
              </a:prstGeom>
              <a:ln w="12700" cap="flat">
                <a:noFill/>
                <a:miter lim="400000"/>
              </a:ln>
              <a:effectLst/>
            </p:spPr>
          </p:pic>
          <p:sp>
            <p:nvSpPr>
              <p:cNvPr id="458" name="Shape 458"/>
              <p:cNvSpPr/>
              <p:nvPr/>
            </p:nvSpPr>
            <p:spPr>
              <a:xfrm>
                <a:off x="352229" y="386519"/>
                <a:ext cx="1848558" cy="914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2700">
                    <a:latin typeface="Helvetica"/>
                    <a:ea typeface="Helvetica"/>
                    <a:cs typeface="Helvetica"/>
                    <a:sym typeface="Helvetica"/>
                  </a:defRPr>
                </a:pPr>
                <a:r>
                  <a:t>Accessible</a:t>
                </a:r>
              </a:p>
              <a:p>
                <a:pPr>
                  <a:defRPr sz="2700">
                    <a:latin typeface="Helvetica"/>
                    <a:ea typeface="Helvetica"/>
                    <a:cs typeface="Helvetica"/>
                    <a:sym typeface="Helvetica"/>
                  </a:defRPr>
                </a:pPr>
                <a:r>
                  <a:t>Objects</a:t>
                </a:r>
              </a:p>
            </p:txBody>
          </p:sp>
        </p:grpSp>
        <p:grpSp>
          <p:nvGrpSpPr>
            <p:cNvPr id="462" name="Group 462"/>
            <p:cNvGrpSpPr/>
            <p:nvPr/>
          </p:nvGrpSpPr>
          <p:grpSpPr>
            <a:xfrm>
              <a:off x="1237800" y="0"/>
              <a:ext cx="1497121" cy="1110049"/>
              <a:chOff x="0" y="0"/>
              <a:chExt cx="1497119" cy="1110048"/>
            </a:xfrm>
          </p:grpSpPr>
          <p:sp>
            <p:nvSpPr>
              <p:cNvPr id="460" name="Shape 460"/>
              <p:cNvSpPr/>
              <p:nvPr/>
            </p:nvSpPr>
            <p:spPr>
              <a:xfrm flipH="1">
                <a:off x="83819" y="36476"/>
                <a:ext cx="1" cy="1073573"/>
              </a:xfrm>
              <a:prstGeom prst="line">
                <a:avLst/>
              </a:prstGeom>
              <a:noFill/>
              <a:ln w="381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461" name="Shape 461"/>
              <p:cNvSpPr/>
              <p:nvPr/>
            </p:nvSpPr>
            <p:spPr>
              <a:xfrm rot="20905862">
                <a:off x="28672" y="139985"/>
                <a:ext cx="1439775" cy="431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i="1" sz="2200"/>
                </a:lvl1pPr>
              </a:lstStyle>
              <a:p>
                <a:pPr/>
                <a:r>
                  <a:t>references</a:t>
                </a:r>
              </a:p>
            </p:txBody>
          </p:sp>
        </p:grpSp>
      </p:grpSp>
      <p:grpSp>
        <p:nvGrpSpPr>
          <p:cNvPr id="468" name="Group 468"/>
          <p:cNvGrpSpPr/>
          <p:nvPr/>
        </p:nvGrpSpPr>
        <p:grpSpPr>
          <a:xfrm>
            <a:off x="6406318" y="4056948"/>
            <a:ext cx="5556229" cy="2153107"/>
            <a:chOff x="0" y="0"/>
            <a:chExt cx="5556228" cy="2153105"/>
          </a:xfrm>
        </p:grpSpPr>
        <p:sp>
          <p:nvSpPr>
            <p:cNvPr id="464" name="Shape 464"/>
            <p:cNvSpPr/>
            <p:nvPr/>
          </p:nvSpPr>
          <p:spPr>
            <a:xfrm>
              <a:off x="3209064" y="1204229"/>
              <a:ext cx="2347165" cy="948877"/>
            </a:xfrm>
            <a:prstGeom prst="rect">
              <a:avLst/>
            </a:prstGeom>
            <a:noFill/>
            <a:ln w="254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2700">
                  <a:latin typeface="Helvetica"/>
                  <a:ea typeface="Helvetica"/>
                  <a:cs typeface="Helvetica"/>
                  <a:sym typeface="Helvetica"/>
                </a:defRPr>
              </a:pPr>
              <a:r>
                <a:t>Test Case </a:t>
              </a:r>
              <a:r>
                <a:rPr i="1"/>
                <a:t>n</a:t>
              </a:r>
            </a:p>
          </p:txBody>
        </p:sp>
        <p:grpSp>
          <p:nvGrpSpPr>
            <p:cNvPr id="467" name="Group 467"/>
            <p:cNvGrpSpPr/>
            <p:nvPr/>
          </p:nvGrpSpPr>
          <p:grpSpPr>
            <a:xfrm>
              <a:off x="0" y="-1"/>
              <a:ext cx="4630167" cy="1197764"/>
              <a:chOff x="0" y="0"/>
              <a:chExt cx="4630166" cy="1197762"/>
            </a:xfrm>
          </p:grpSpPr>
          <p:sp>
            <p:nvSpPr>
              <p:cNvPr id="465" name="Shape 465"/>
              <p:cNvSpPr/>
              <p:nvPr/>
            </p:nvSpPr>
            <p:spPr>
              <a:xfrm>
                <a:off x="-1" y="22668"/>
                <a:ext cx="4630168" cy="1175095"/>
              </a:xfrm>
              <a:prstGeom prst="line">
                <a:avLst/>
              </a:prstGeom>
              <a:noFill/>
              <a:ln w="381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466" name="Shape 466"/>
              <p:cNvSpPr/>
              <p:nvPr/>
            </p:nvSpPr>
            <p:spPr>
              <a:xfrm rot="870736">
                <a:off x="1539286" y="173505"/>
                <a:ext cx="1439775" cy="431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i="1" sz="2200"/>
                </a:lvl1pPr>
              </a:lstStyle>
              <a:p>
                <a:pPr/>
                <a:r>
                  <a:t>references</a:t>
                </a:r>
              </a:p>
            </p:txBody>
          </p:sp>
        </p:grpSp>
      </p:grpSp>
      <p:sp>
        <p:nvSpPr>
          <p:cNvPr id="469" name="Shape 469"/>
          <p:cNvSpPr/>
          <p:nvPr/>
        </p:nvSpPr>
        <p:spPr>
          <a:xfrm>
            <a:off x="3006152" y="2428337"/>
            <a:ext cx="710168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We think in terms of </a:t>
            </a:r>
            <a:r>
              <a:rPr i="1"/>
              <a:t>object graphs</a:t>
            </a:r>
          </a:p>
        </p:txBody>
      </p:sp>
      <p:grpSp>
        <p:nvGrpSpPr>
          <p:cNvPr id="474" name="Group 474"/>
          <p:cNvGrpSpPr/>
          <p:nvPr/>
        </p:nvGrpSpPr>
        <p:grpSpPr>
          <a:xfrm>
            <a:off x="2761766" y="8039100"/>
            <a:ext cx="7379668" cy="844551"/>
            <a:chOff x="0" y="0"/>
            <a:chExt cx="7379667" cy="844550"/>
          </a:xfrm>
        </p:grpSpPr>
        <p:sp>
          <p:nvSpPr>
            <p:cNvPr id="470" name="Shape 470"/>
            <p:cNvSpPr/>
            <p:nvPr/>
          </p:nvSpPr>
          <p:spPr>
            <a:xfrm>
              <a:off x="-1" y="196850"/>
              <a:ext cx="3010869"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solidFill>
                    <a:schemeClr val="accent5">
                      <a:hueOff val="-444211"/>
                      <a:satOff val="-14915"/>
                      <a:lumOff val="22857"/>
                    </a:schemeClr>
                  </a:solidFill>
                  <a:latin typeface="Helvetica"/>
                  <a:ea typeface="Helvetica"/>
                  <a:cs typeface="Helvetica"/>
                  <a:sym typeface="Helvetica"/>
                </a:defRPr>
              </a:lvl1pPr>
            </a:lstStyle>
            <a:p>
              <a:pPr/>
              <a:r>
                <a:t>No cross-talk</a:t>
              </a:r>
            </a:p>
          </p:txBody>
        </p:sp>
        <p:sp>
          <p:nvSpPr>
            <p:cNvPr id="471" name="Shape 471"/>
            <p:cNvSpPr/>
            <p:nvPr/>
          </p:nvSpPr>
          <p:spPr>
            <a:xfrm>
              <a:off x="567106" y="38100"/>
              <a:ext cx="1876655" cy="0"/>
            </a:xfrm>
            <a:prstGeom prst="line">
              <a:avLst/>
            </a:prstGeom>
            <a:noFill/>
            <a:ln w="50800" cap="flat">
              <a:solidFill>
                <a:schemeClr val="accent5">
                  <a:hueOff val="-444211"/>
                  <a:satOff val="-14915"/>
                  <a:lumOff val="22857"/>
                </a:schemeClr>
              </a:solidFill>
              <a:custDash>
                <a:ds d="200000" sp="200000"/>
              </a:custDash>
              <a:miter lim="400000"/>
              <a:headEnd type="triangle" w="med" len="med"/>
              <a:tailEnd type="triangle" w="med" len="med"/>
            </a:ln>
            <a:effectLst/>
          </p:spPr>
          <p:txBody>
            <a:bodyPr wrap="square" lIns="50800" tIns="50800" rIns="50800" bIns="50800" numCol="1" anchor="ctr">
              <a:noAutofit/>
            </a:bodyPr>
            <a:lstStyle/>
            <a:p>
              <a:pPr>
                <a:defRPr sz="2400"/>
              </a:pPr>
            </a:p>
          </p:txBody>
        </p:sp>
        <p:sp>
          <p:nvSpPr>
            <p:cNvPr id="472" name="Shape 472"/>
            <p:cNvSpPr/>
            <p:nvPr/>
          </p:nvSpPr>
          <p:spPr>
            <a:xfrm>
              <a:off x="4368800" y="158750"/>
              <a:ext cx="3010868"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solidFill>
                    <a:schemeClr val="accent5">
                      <a:hueOff val="-444211"/>
                      <a:satOff val="-14915"/>
                      <a:lumOff val="22857"/>
                    </a:schemeClr>
                  </a:solidFill>
                  <a:latin typeface="Helvetica"/>
                  <a:ea typeface="Helvetica"/>
                  <a:cs typeface="Helvetica"/>
                  <a:sym typeface="Helvetica"/>
                </a:defRPr>
              </a:lvl1pPr>
            </a:lstStyle>
            <a:p>
              <a:pPr/>
              <a:r>
                <a:t>No cross-talk</a:t>
              </a:r>
            </a:p>
          </p:txBody>
        </p:sp>
        <p:sp>
          <p:nvSpPr>
            <p:cNvPr id="473" name="Shape 473"/>
            <p:cNvSpPr/>
            <p:nvPr/>
          </p:nvSpPr>
          <p:spPr>
            <a:xfrm>
              <a:off x="4935906" y="0"/>
              <a:ext cx="1876655" cy="0"/>
            </a:xfrm>
            <a:prstGeom prst="line">
              <a:avLst/>
            </a:prstGeom>
            <a:noFill/>
            <a:ln w="50800" cap="flat">
              <a:solidFill>
                <a:schemeClr val="accent5">
                  <a:hueOff val="-444211"/>
                  <a:satOff val="-14915"/>
                  <a:lumOff val="22857"/>
                </a:schemeClr>
              </a:solidFill>
              <a:custDash>
                <a:ds d="200000" sp="200000"/>
              </a:custDash>
              <a:miter lim="400000"/>
              <a:headEnd type="triangle" w="med" len="med"/>
              <a:tailEnd type="triangle" w="med" len="med"/>
            </a:ln>
            <a:effectLst/>
          </p:spPr>
          <p:txBody>
            <a:bodyPr wrap="square" lIns="50800" tIns="50800" rIns="50800" bIns="50800" numCol="1" anchor="ctr">
              <a:noAutofit/>
            </a:bodyPr>
            <a:lstStyle/>
            <a:p>
              <a:pPr>
                <a:defRPr sz="2400"/>
              </a:pPr>
            </a:p>
          </p:txBody>
        </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4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4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4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4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4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8" grpId="6"/>
      <p:bldP build="whole" bldLvl="1" animBg="1" rev="0" advAuto="0" spid="456" grpId="5"/>
      <p:bldP build="whole" bldLvl="1" animBg="1" rev="0" advAuto="0" spid="442" grpId="4"/>
      <p:bldP build="whole" bldLvl="1" animBg="1" rev="0" advAuto="0" spid="474" grpId="8"/>
      <p:bldP build="whole" bldLvl="1" animBg="1" rev="0" advAuto="0" spid="437" grpId="2"/>
      <p:bldP build="whole" bldLvl="1" animBg="1" rev="0" advAuto="0" spid="432" grpId="1"/>
      <p:bldP build="whole" bldLvl="1" animBg="1" rev="0" advAuto="0" spid="463" grpId="7"/>
      <p:bldP build="whole" bldLvl="1" animBg="1" rev="0" advAuto="0" spid="449" grpId="3"/>
    </p:bldLst>
  </p:timing>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8" name="Shape 478"/>
          <p:cNvSpPr/>
          <p:nvPr>
            <p:ph type="title"/>
          </p:nvPr>
        </p:nvSpPr>
        <p:spPr>
          <a:xfrm>
            <a:off x="952500" y="-12700"/>
            <a:ext cx="11099800" cy="2159000"/>
          </a:xfrm>
          <a:prstGeom prst="rect">
            <a:avLst/>
          </a:prstGeom>
        </p:spPr>
        <p:txBody>
          <a:bodyPr/>
          <a:lstStyle>
            <a:lvl1pPr defTabSz="554990">
              <a:defRPr sz="7600"/>
            </a:lvl1pPr>
          </a:lstStyle>
          <a:p>
            <a:pPr/>
            <a:r>
              <a:t>How do Tests Leak Data?</a:t>
            </a:r>
          </a:p>
        </p:txBody>
      </p:sp>
      <p:sp>
        <p:nvSpPr>
          <p:cNvPr id="479" name="Shape 479"/>
          <p:cNvSpPr/>
          <p:nvPr/>
        </p:nvSpPr>
        <p:spPr>
          <a:xfrm>
            <a:off x="1478172" y="1731129"/>
            <a:ext cx="10048456" cy="6477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Java is </a:t>
            </a:r>
            <a:r>
              <a:rPr b="1">
                <a:latin typeface="Helvetica"/>
                <a:ea typeface="Helvetica"/>
                <a:cs typeface="Helvetica"/>
                <a:sym typeface="Helvetica"/>
              </a:rPr>
              <a:t>memory-managed</a:t>
            </a:r>
            <a:r>
              <a:t>, and </a:t>
            </a:r>
            <a:r>
              <a:rPr b="1">
                <a:latin typeface="Helvetica"/>
                <a:ea typeface="Helvetica"/>
                <a:cs typeface="Helvetica"/>
                <a:sym typeface="Helvetica"/>
              </a:rPr>
              <a:t>object oriented</a:t>
            </a:r>
          </a:p>
        </p:txBody>
      </p:sp>
      <p:sp>
        <p:nvSpPr>
          <p:cNvPr id="480" name="Shape 480"/>
          <p:cNvSpPr/>
          <p:nvPr/>
        </p:nvSpPr>
        <p:spPr>
          <a:xfrm>
            <a:off x="3006152" y="2428337"/>
            <a:ext cx="710168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We think in terms of </a:t>
            </a:r>
            <a:r>
              <a:rPr i="1"/>
              <a:t>object graphs</a:t>
            </a:r>
          </a:p>
        </p:txBody>
      </p:sp>
      <p:pic>
        <p:nvPicPr>
          <p:cNvPr id="481" name="pasted-image.pdf"/>
          <p:cNvPicPr>
            <a:picLocks noChangeAspect="1"/>
          </p:cNvPicPr>
          <p:nvPr/>
        </p:nvPicPr>
        <p:blipFill>
          <a:blip r:embed="rId2">
            <a:extLst/>
          </a:blip>
          <a:stretch>
            <a:fillRect/>
          </a:stretch>
        </p:blipFill>
        <p:spPr>
          <a:xfrm>
            <a:off x="911846" y="3125539"/>
            <a:ext cx="11290301" cy="5791201"/>
          </a:xfrm>
          <a:prstGeom prst="rect">
            <a:avLst/>
          </a:prstGeom>
          <a:ln w="12700">
            <a:miter lim="400000"/>
          </a:ln>
        </p:spPr>
      </p:pic>
    </p:spTree>
  </p:cSld>
  <p:clrMapOvr>
    <a:masterClrMapping/>
  </p:clrMapOvr>
  <p:transition xmlns:p14="http://schemas.microsoft.com/office/powerpoint/2010/main" spd="med" advClick="0" advTm="0"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title"/>
          </p:nvPr>
        </p:nvSpPr>
        <p:spPr>
          <a:prstGeom prst="rect">
            <a:avLst/>
          </a:prstGeom>
        </p:spPr>
        <p:txBody>
          <a:bodyPr/>
          <a:lstStyle>
            <a:lvl1pPr defTabSz="490727">
              <a:defRPr sz="6719"/>
            </a:lvl1pPr>
          </a:lstStyle>
          <a:p>
            <a:pPr/>
            <a:r>
              <a:t>Simplified Software Lifecycle</a:t>
            </a:r>
          </a:p>
        </p:txBody>
      </p:sp>
      <p:pic>
        <p:nvPicPr>
          <p:cNvPr id="165" name="pasted-image.pdf"/>
          <p:cNvPicPr>
            <a:picLocks noChangeAspect="1"/>
          </p:cNvPicPr>
          <p:nvPr/>
        </p:nvPicPr>
        <p:blipFill>
          <a:blip r:embed="rId3">
            <a:extLst/>
          </a:blip>
          <a:stretch>
            <a:fillRect/>
          </a:stretch>
        </p:blipFill>
        <p:spPr>
          <a:xfrm>
            <a:off x="1820635" y="2537278"/>
            <a:ext cx="2159001" cy="3034822"/>
          </a:xfrm>
          <a:prstGeom prst="rect">
            <a:avLst/>
          </a:prstGeom>
          <a:ln w="12700">
            <a:miter lim="400000"/>
          </a:ln>
        </p:spPr>
      </p:pic>
      <p:sp>
        <p:nvSpPr>
          <p:cNvPr id="166" name="Shape 166"/>
          <p:cNvSpPr/>
          <p:nvPr/>
        </p:nvSpPr>
        <p:spPr>
          <a:xfrm>
            <a:off x="3924255" y="3305870"/>
            <a:ext cx="481568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Make changes to code</a:t>
            </a:r>
          </a:p>
        </p:txBody>
      </p:sp>
      <p:pic>
        <p:nvPicPr>
          <p:cNvPr id="167" name="pasted-image.pdf"/>
          <p:cNvPicPr>
            <a:picLocks noChangeAspect="1"/>
          </p:cNvPicPr>
          <p:nvPr/>
        </p:nvPicPr>
        <p:blipFill>
          <a:blip r:embed="rId4">
            <a:extLst/>
          </a:blip>
          <a:stretch>
            <a:fillRect/>
          </a:stretch>
        </p:blipFill>
        <p:spPr>
          <a:xfrm>
            <a:off x="1820635" y="4673600"/>
            <a:ext cx="2159001" cy="2159000"/>
          </a:xfrm>
          <a:prstGeom prst="rect">
            <a:avLst/>
          </a:prstGeom>
          <a:ln w="12700">
            <a:miter lim="400000"/>
          </a:ln>
        </p:spPr>
      </p:pic>
      <p:sp>
        <p:nvSpPr>
          <p:cNvPr id="168" name="Shape 168"/>
          <p:cNvSpPr/>
          <p:nvPr/>
        </p:nvSpPr>
        <p:spPr>
          <a:xfrm>
            <a:off x="3924255" y="5420420"/>
            <a:ext cx="24519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Build &amp; test</a:t>
            </a:r>
          </a:p>
        </p:txBody>
      </p:sp>
      <p:pic>
        <p:nvPicPr>
          <p:cNvPr id="169" name="pasted-image.pdf"/>
          <p:cNvPicPr>
            <a:picLocks noChangeAspect="1"/>
          </p:cNvPicPr>
          <p:nvPr/>
        </p:nvPicPr>
        <p:blipFill>
          <a:blip r:embed="rId5">
            <a:extLst/>
          </a:blip>
          <a:stretch>
            <a:fillRect/>
          </a:stretch>
        </p:blipFill>
        <p:spPr>
          <a:xfrm>
            <a:off x="1820635" y="6796979"/>
            <a:ext cx="2159001" cy="2159001"/>
          </a:xfrm>
          <a:prstGeom prst="rect">
            <a:avLst/>
          </a:prstGeom>
          <a:ln w="12700">
            <a:miter lim="400000"/>
          </a:ln>
        </p:spPr>
      </p:pic>
      <p:sp>
        <p:nvSpPr>
          <p:cNvPr id="170" name="Shape 170"/>
          <p:cNvSpPr/>
          <p:nvPr/>
        </p:nvSpPr>
        <p:spPr>
          <a:xfrm>
            <a:off x="3924255" y="7552629"/>
            <a:ext cx="168889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Commit</a:t>
            </a:r>
          </a:p>
        </p:txBody>
      </p:sp>
      <p:sp>
        <p:nvSpPr>
          <p:cNvPr id="171" name="Shape 171"/>
          <p:cNvSpPr/>
          <p:nvPr/>
        </p:nvSpPr>
        <p:spPr>
          <a:xfrm>
            <a:off x="4025053" y="3957755"/>
            <a:ext cx="1" cy="1484969"/>
          </a:xfrm>
          <a:prstGeom prst="line">
            <a:avLst/>
          </a:prstGeom>
          <a:ln w="88900">
            <a:solidFill>
              <a:srgbClr val="000000"/>
            </a:solidFill>
            <a:miter lim="400000"/>
            <a:tailEnd type="triangle"/>
          </a:ln>
        </p:spPr>
        <p:txBody>
          <a:bodyPr lIns="50800" tIns="50800" rIns="50800" bIns="50800" anchor="ctr"/>
          <a:lstStyle/>
          <a:p>
            <a:pPr>
              <a:defRPr sz="2400"/>
            </a:pPr>
          </a:p>
        </p:txBody>
      </p:sp>
      <p:sp>
        <p:nvSpPr>
          <p:cNvPr id="172" name="Shape 172"/>
          <p:cNvSpPr/>
          <p:nvPr/>
        </p:nvSpPr>
        <p:spPr>
          <a:xfrm>
            <a:off x="4025053" y="6097403"/>
            <a:ext cx="1" cy="1484969"/>
          </a:xfrm>
          <a:prstGeom prst="line">
            <a:avLst/>
          </a:prstGeom>
          <a:ln w="88900">
            <a:solidFill>
              <a:srgbClr val="000000"/>
            </a:solidFill>
            <a:miter lim="400000"/>
            <a:tailEnd type="triangle"/>
          </a:ln>
        </p:spPr>
        <p:txBody>
          <a:bodyPr lIns="50800" tIns="50800" rIns="50800" bIns="50800" anchor="ctr"/>
          <a:lstStyle/>
          <a:p>
            <a:pPr>
              <a:defRPr sz="2400"/>
            </a:pPr>
          </a:p>
        </p:txBody>
      </p:sp>
      <p:sp>
        <p:nvSpPr>
          <p:cNvPr id="186" name="Shape 186"/>
          <p:cNvSpPr/>
          <p:nvPr/>
        </p:nvSpPr>
        <p:spPr>
          <a:xfrm>
            <a:off x="835206" y="3721572"/>
            <a:ext cx="1366661" cy="4472094"/>
          </a:xfrm>
          <a:custGeom>
            <a:avLst/>
            <a:gdLst/>
            <a:ahLst/>
            <a:cxnLst>
              <a:cxn ang="0">
                <a:pos x="wd2" y="hd2"/>
              </a:cxn>
              <a:cxn ang="5400000">
                <a:pos x="wd2" y="hd2"/>
              </a:cxn>
              <a:cxn ang="10800000">
                <a:pos x="wd2" y="hd2"/>
              </a:cxn>
              <a:cxn ang="16200000">
                <a:pos x="wd2" y="hd2"/>
              </a:cxn>
            </a:cxnLst>
            <a:rect l="0" t="0" r="r" b="b"/>
            <a:pathLst>
              <a:path w="16400" h="21600" fill="norm" stroke="1" extrusionOk="0">
                <a:moveTo>
                  <a:pt x="9954" y="21600"/>
                </a:moveTo>
                <a:cubicBezTo>
                  <a:pt x="-5200" y="14022"/>
                  <a:pt x="-3051" y="6822"/>
                  <a:pt x="16400" y="0"/>
                </a:cubicBezTo>
              </a:path>
            </a:pathLst>
          </a:custGeom>
          <a:ln w="76200">
            <a:solidFill>
              <a:srgbClr val="000000"/>
            </a:solidFill>
            <a:miter lim="400000"/>
            <a:tailEnd type="triangle"/>
          </a:ln>
        </p:spPr>
        <p:txBody>
          <a:bodyPr/>
          <a:lstStyle/>
          <a:p>
            <a:pPr/>
          </a:p>
        </p:txBody>
      </p:sp>
      <p:grpSp>
        <p:nvGrpSpPr>
          <p:cNvPr id="176" name="Group 176"/>
          <p:cNvGrpSpPr/>
          <p:nvPr/>
        </p:nvGrpSpPr>
        <p:grpSpPr>
          <a:xfrm>
            <a:off x="5180804" y="5983635"/>
            <a:ext cx="7504511" cy="1231901"/>
            <a:chOff x="0" y="0"/>
            <a:chExt cx="7504509" cy="1231900"/>
          </a:xfrm>
        </p:grpSpPr>
        <p:sp>
          <p:nvSpPr>
            <p:cNvPr id="175" name="Shape 175"/>
            <p:cNvSpPr/>
            <p:nvPr/>
          </p:nvSpPr>
          <p:spPr>
            <a:xfrm>
              <a:off x="215900" y="139700"/>
              <a:ext cx="7072710" cy="6731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pPr/>
              <a:r>
                <a:t>How long is too long of a build?</a:t>
              </a:r>
            </a:p>
          </p:txBody>
        </p:sp>
        <p:pic>
          <p:nvPicPr>
            <p:cNvPr id="174" name=""/>
            <p:cNvPicPr>
              <a:picLocks noChangeAspect="0"/>
            </p:cNvPicPr>
            <p:nvPr/>
          </p:nvPicPr>
          <p:blipFill>
            <a:blip r:embed="rId6">
              <a:extLst/>
            </a:blip>
            <a:stretch>
              <a:fillRect/>
            </a:stretch>
          </p:blipFill>
          <p:spPr>
            <a:xfrm>
              <a:off x="0" y="-1"/>
              <a:ext cx="7504510" cy="1231901"/>
            </a:xfrm>
            <a:prstGeom prst="rect">
              <a:avLst/>
            </a:prstGeom>
            <a:effectLst/>
          </p:spPr>
        </p:pic>
      </p:grpSp>
      <p:grpSp>
        <p:nvGrpSpPr>
          <p:cNvPr id="179" name="Group 179"/>
          <p:cNvGrpSpPr/>
          <p:nvPr/>
        </p:nvGrpSpPr>
        <p:grpSpPr>
          <a:xfrm>
            <a:off x="4903395" y="7040909"/>
            <a:ext cx="2019896" cy="1231901"/>
            <a:chOff x="0" y="0"/>
            <a:chExt cx="2019895" cy="1231900"/>
          </a:xfrm>
        </p:grpSpPr>
        <p:sp>
          <p:nvSpPr>
            <p:cNvPr id="178" name="Shape 178"/>
            <p:cNvSpPr/>
            <p:nvPr/>
          </p:nvSpPr>
          <p:spPr>
            <a:xfrm>
              <a:off x="215900" y="139700"/>
              <a:ext cx="1588096" cy="673100"/>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solidFill>
                    <a:schemeClr val="accent5">
                      <a:hueOff val="-444211"/>
                      <a:satOff val="-14915"/>
                      <a:lumOff val="22857"/>
                    </a:schemeClr>
                  </a:solidFill>
                  <a:latin typeface="Helvetica"/>
                  <a:ea typeface="Helvetica"/>
                  <a:cs typeface="Helvetica"/>
                  <a:sym typeface="Helvetica"/>
                </a:defRPr>
              </a:lvl1pPr>
            </a:lstStyle>
            <a:p>
              <a:pPr/>
              <a:r>
                <a:t>1 day?</a:t>
              </a:r>
            </a:p>
          </p:txBody>
        </p:sp>
        <p:pic>
          <p:nvPicPr>
            <p:cNvPr id="177" name=""/>
            <p:cNvPicPr>
              <a:picLocks noChangeAspect="0"/>
            </p:cNvPicPr>
            <p:nvPr/>
          </p:nvPicPr>
          <p:blipFill>
            <a:blip r:embed="rId7">
              <a:extLst/>
            </a:blip>
            <a:stretch>
              <a:fillRect/>
            </a:stretch>
          </p:blipFill>
          <p:spPr>
            <a:xfrm>
              <a:off x="-1" y="-1"/>
              <a:ext cx="2019897" cy="1231901"/>
            </a:xfrm>
            <a:prstGeom prst="rect">
              <a:avLst/>
            </a:prstGeom>
            <a:effectLst/>
          </p:spPr>
        </p:pic>
      </p:grpSp>
      <p:grpSp>
        <p:nvGrpSpPr>
          <p:cNvPr id="182" name="Group 182"/>
          <p:cNvGrpSpPr/>
          <p:nvPr/>
        </p:nvGrpSpPr>
        <p:grpSpPr>
          <a:xfrm>
            <a:off x="7072335" y="7040909"/>
            <a:ext cx="2502100" cy="1231901"/>
            <a:chOff x="0" y="0"/>
            <a:chExt cx="2502098" cy="1231900"/>
          </a:xfrm>
        </p:grpSpPr>
        <p:sp>
          <p:nvSpPr>
            <p:cNvPr id="181" name="Shape 181"/>
            <p:cNvSpPr/>
            <p:nvPr/>
          </p:nvSpPr>
          <p:spPr>
            <a:xfrm>
              <a:off x="215900" y="139700"/>
              <a:ext cx="2070299" cy="673100"/>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solidFill>
                    <a:schemeClr val="accent5">
                      <a:hueOff val="-444211"/>
                      <a:satOff val="-14915"/>
                      <a:lumOff val="22857"/>
                    </a:schemeClr>
                  </a:solidFill>
                  <a:latin typeface="Helvetica"/>
                  <a:ea typeface="Helvetica"/>
                  <a:cs typeface="Helvetica"/>
                  <a:sym typeface="Helvetica"/>
                </a:defRPr>
              </a:lvl1pPr>
            </a:lstStyle>
            <a:p>
              <a:pPr/>
              <a:r>
                <a:t>6 hours?</a:t>
              </a:r>
            </a:p>
          </p:txBody>
        </p:sp>
        <p:pic>
          <p:nvPicPr>
            <p:cNvPr id="180" name=""/>
            <p:cNvPicPr>
              <a:picLocks noChangeAspect="0"/>
            </p:cNvPicPr>
            <p:nvPr/>
          </p:nvPicPr>
          <p:blipFill>
            <a:blip r:embed="rId8">
              <a:extLst/>
            </a:blip>
            <a:stretch>
              <a:fillRect/>
            </a:stretch>
          </p:blipFill>
          <p:spPr>
            <a:xfrm>
              <a:off x="0" y="-1"/>
              <a:ext cx="2502099" cy="1231901"/>
            </a:xfrm>
            <a:prstGeom prst="rect">
              <a:avLst/>
            </a:prstGeom>
            <a:effectLst/>
          </p:spPr>
        </p:pic>
      </p:grpSp>
      <p:grpSp>
        <p:nvGrpSpPr>
          <p:cNvPr id="185" name="Group 185"/>
          <p:cNvGrpSpPr/>
          <p:nvPr/>
        </p:nvGrpSpPr>
        <p:grpSpPr>
          <a:xfrm>
            <a:off x="9723478" y="7040909"/>
            <a:ext cx="3239245" cy="1231901"/>
            <a:chOff x="0" y="0"/>
            <a:chExt cx="3239243" cy="1231900"/>
          </a:xfrm>
        </p:grpSpPr>
        <p:sp>
          <p:nvSpPr>
            <p:cNvPr id="184" name="Shape 184"/>
            <p:cNvSpPr/>
            <p:nvPr/>
          </p:nvSpPr>
          <p:spPr>
            <a:xfrm>
              <a:off x="215900" y="139700"/>
              <a:ext cx="2807445" cy="673100"/>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solidFill>
                    <a:schemeClr val="accent5">
                      <a:hueOff val="-444211"/>
                      <a:satOff val="-14915"/>
                      <a:lumOff val="22857"/>
                    </a:schemeClr>
                  </a:solidFill>
                  <a:latin typeface="Helvetica"/>
                  <a:ea typeface="Helvetica"/>
                  <a:cs typeface="Helvetica"/>
                  <a:sym typeface="Helvetica"/>
                </a:defRPr>
              </a:lvl1pPr>
            </a:lstStyle>
            <a:p>
              <a:pPr/>
              <a:r>
                <a:t>10 minutes?</a:t>
              </a:r>
            </a:p>
          </p:txBody>
        </p:sp>
        <p:pic>
          <p:nvPicPr>
            <p:cNvPr id="183" name=""/>
            <p:cNvPicPr>
              <a:picLocks noChangeAspect="0"/>
            </p:cNvPicPr>
            <p:nvPr/>
          </p:nvPicPr>
          <p:blipFill>
            <a:blip r:embed="rId9">
              <a:extLst/>
            </a:blip>
            <a:stretch>
              <a:fillRect/>
            </a:stretch>
          </p:blipFill>
          <p:spPr>
            <a:xfrm>
              <a:off x="0" y="-1"/>
              <a:ext cx="3239244" cy="1231901"/>
            </a:xfrm>
            <a:prstGeom prst="rect">
              <a:avLst/>
            </a:prstGeom>
            <a:effectLst/>
          </p:spPr>
        </p:pic>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5"/>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6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71"/>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67"/>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16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6" fill="hold">
                                  <p:stCondLst>
                                    <p:cond delay="0"/>
                                  </p:stCondLst>
                                  <p:iterate type="el" backwards="0">
                                    <p:tmAbs val="0"/>
                                  </p:iterate>
                                  <p:childTnLst>
                                    <p:set>
                                      <p:cBhvr>
                                        <p:cTn id="23" fill="hold"/>
                                        <p:tgtEl>
                                          <p:spTgt spid="172"/>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169"/>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8" fill="hold">
                                  <p:stCondLst>
                                    <p:cond delay="0"/>
                                  </p:stCondLst>
                                  <p:iterate type="el" backwards="0">
                                    <p:tmAbs val="0"/>
                                  </p:iterate>
                                  <p:childTnLst>
                                    <p:set>
                                      <p:cBhvr>
                                        <p:cTn id="29" fill="hold"/>
                                        <p:tgtEl>
                                          <p:spTgt spid="17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9" fill="hold">
                                  <p:stCondLst>
                                    <p:cond delay="0"/>
                                  </p:stCondLst>
                                  <p:iterate type="el" backwards="0">
                                    <p:tmAbs val="0"/>
                                  </p:iterate>
                                  <p:childTnLst>
                                    <p:set>
                                      <p:cBhvr>
                                        <p:cTn id="33" fill="hold"/>
                                        <p:tgtEl>
                                          <p:spTgt spid="18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0" presetID="1" grpId="10" fill="hold">
                                  <p:stCondLst>
                                    <p:cond delay="0"/>
                                  </p:stCondLst>
                                  <p:iterate type="el" backwards="0">
                                    <p:tmAbs val="0"/>
                                  </p:iterate>
                                  <p:childTnLst>
                                    <p:set>
                                      <p:cBhvr>
                                        <p:cTn id="37" fill="hold"/>
                                        <p:tgtEl>
                                          <p:spTgt spid="17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Class="entr" nodeType="clickEffect" presetSubtype="0" presetID="1" grpId="11" fill="hold">
                                  <p:stCondLst>
                                    <p:cond delay="0"/>
                                  </p:stCondLst>
                                  <p:iterate type="el" backwards="0">
                                    <p:tmAbs val="0"/>
                                  </p:iterate>
                                  <p:childTnLst>
                                    <p:set>
                                      <p:cBhvr>
                                        <p:cTn id="41" fill="hold"/>
                                        <p:tgtEl>
                                          <p:spTgt spid="17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Class="entr" nodeType="clickEffect" presetSubtype="0" presetID="1" grpId="12" fill="hold">
                                  <p:stCondLst>
                                    <p:cond delay="0"/>
                                  </p:stCondLst>
                                  <p:iterate type="el" backwards="0">
                                    <p:tmAbs val="0"/>
                                  </p:iterate>
                                  <p:childTnLst>
                                    <p:set>
                                      <p:cBhvr>
                                        <p:cTn id="45" fill="hold"/>
                                        <p:tgtEl>
                                          <p:spTgt spid="18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Class="entr" nodeType="clickEffect" presetSubtype="0" presetID="1" grpId="13" fill="hold">
                                  <p:stCondLst>
                                    <p:cond delay="0"/>
                                  </p:stCondLst>
                                  <p:iterate type="el" backwards="0">
                                    <p:tmAbs val="0"/>
                                  </p:iterate>
                                  <p:childTnLst>
                                    <p:set>
                                      <p:cBhvr>
                                        <p:cTn id="49" fill="hold"/>
                                        <p:tgtEl>
                                          <p:spTgt spid="1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9" grpId="7"/>
      <p:bldP build="whole" bldLvl="1" animBg="1" rev="0" advAuto="0" spid="186" grpId="9"/>
      <p:bldP build="whole" bldLvl="1" animBg="1" rev="0" advAuto="0" spid="171" grpId="3"/>
      <p:bldP build="whole" bldLvl="1" animBg="1" rev="0" advAuto="0" spid="167" grpId="4"/>
      <p:bldP build="whole" bldLvl="1" animBg="1" rev="0" advAuto="0" spid="172" grpId="6"/>
      <p:bldP build="whole" bldLvl="1" animBg="1" rev="0" advAuto="0" spid="165" grpId="1"/>
      <p:bldP build="whole" bldLvl="1" animBg="1" rev="0" advAuto="0" spid="170" grpId="8"/>
      <p:bldP build="whole" bldLvl="1" animBg="1" rev="0" advAuto="0" spid="179" grpId="11"/>
      <p:bldP build="whole" bldLvl="1" animBg="1" rev="0" advAuto="0" spid="185" grpId="13"/>
      <p:bldP build="whole" bldLvl="1" animBg="1" rev="0" advAuto="0" spid="176" grpId="10"/>
      <p:bldP build="whole" bldLvl="1" animBg="1" rev="0" advAuto="0" spid="166" grpId="2"/>
      <p:bldP build="whole" bldLvl="1" animBg="1" rev="0" advAuto="0" spid="168" grpId="5"/>
      <p:bldP build="whole" bldLvl="1" animBg="1" rev="0" advAuto="0" spid="182" grpId="12"/>
    </p:bldLst>
  </p:timing>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3" name="Shape 483"/>
          <p:cNvSpPr/>
          <p:nvPr>
            <p:ph type="title"/>
          </p:nvPr>
        </p:nvSpPr>
        <p:spPr>
          <a:xfrm>
            <a:off x="952500" y="-11865"/>
            <a:ext cx="11099800" cy="2159001"/>
          </a:xfrm>
          <a:prstGeom prst="rect">
            <a:avLst/>
          </a:prstGeom>
        </p:spPr>
        <p:txBody>
          <a:bodyPr/>
          <a:lstStyle>
            <a:lvl1pPr defTabSz="554990">
              <a:defRPr sz="7600"/>
            </a:lvl1pPr>
          </a:lstStyle>
          <a:p>
            <a:pPr/>
            <a:r>
              <a:t>How do Tests Leak Data?</a:t>
            </a:r>
          </a:p>
        </p:txBody>
      </p:sp>
      <p:sp>
        <p:nvSpPr>
          <p:cNvPr id="484" name="Shape 484"/>
          <p:cNvSpPr/>
          <p:nvPr/>
        </p:nvSpPr>
        <p:spPr>
          <a:xfrm>
            <a:off x="1478172" y="1731129"/>
            <a:ext cx="10048456" cy="6477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Java is </a:t>
            </a:r>
            <a:r>
              <a:rPr b="1">
                <a:latin typeface="Helvetica"/>
                <a:ea typeface="Helvetica"/>
                <a:cs typeface="Helvetica"/>
                <a:sym typeface="Helvetica"/>
              </a:rPr>
              <a:t>memory-managed</a:t>
            </a:r>
            <a:r>
              <a:t>, and </a:t>
            </a:r>
            <a:r>
              <a:rPr b="1">
                <a:latin typeface="Helvetica"/>
                <a:ea typeface="Helvetica"/>
                <a:cs typeface="Helvetica"/>
                <a:sym typeface="Helvetica"/>
              </a:rPr>
              <a:t>object oriented</a:t>
            </a:r>
          </a:p>
        </p:txBody>
      </p:sp>
      <p:sp>
        <p:nvSpPr>
          <p:cNvPr id="485" name="Shape 485"/>
          <p:cNvSpPr/>
          <p:nvPr/>
        </p:nvSpPr>
        <p:spPr>
          <a:xfrm>
            <a:off x="3006152" y="2428337"/>
            <a:ext cx="710168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We think in terms of </a:t>
            </a:r>
            <a:r>
              <a:rPr i="1"/>
              <a:t>object graphs</a:t>
            </a:r>
          </a:p>
        </p:txBody>
      </p:sp>
      <p:grpSp>
        <p:nvGrpSpPr>
          <p:cNvPr id="498" name="Group 498"/>
          <p:cNvGrpSpPr/>
          <p:nvPr/>
        </p:nvGrpSpPr>
        <p:grpSpPr>
          <a:xfrm>
            <a:off x="649949" y="3377422"/>
            <a:ext cx="4416654" cy="2253815"/>
            <a:chOff x="0" y="0"/>
            <a:chExt cx="4416653" cy="2253813"/>
          </a:xfrm>
        </p:grpSpPr>
        <p:grpSp>
          <p:nvGrpSpPr>
            <p:cNvPr id="491" name="Group 491"/>
            <p:cNvGrpSpPr/>
            <p:nvPr/>
          </p:nvGrpSpPr>
          <p:grpSpPr>
            <a:xfrm>
              <a:off x="0" y="2116"/>
              <a:ext cx="1851254" cy="2251698"/>
              <a:chOff x="0" y="0"/>
              <a:chExt cx="1851253" cy="2251696"/>
            </a:xfrm>
          </p:grpSpPr>
          <p:sp>
            <p:nvSpPr>
              <p:cNvPr id="486" name="Shape 486"/>
              <p:cNvSpPr/>
              <p:nvPr/>
            </p:nvSpPr>
            <p:spPr>
              <a:xfrm>
                <a:off x="0" y="0"/>
                <a:ext cx="1851254" cy="622307"/>
              </a:xfrm>
              <a:prstGeom prst="rect">
                <a:avLst/>
              </a:prstGeom>
              <a:noFill/>
              <a:ln w="254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700">
                    <a:latin typeface="Consolas"/>
                    <a:ea typeface="Consolas"/>
                    <a:cs typeface="Consolas"/>
                    <a:sym typeface="Consolas"/>
                  </a:defRPr>
                </a:lvl1pPr>
              </a:lstStyle>
              <a:p>
                <a:pPr/>
                <a:r>
                  <a:t>Class A</a:t>
                </a:r>
              </a:p>
            </p:txBody>
          </p:sp>
          <p:grpSp>
            <p:nvGrpSpPr>
              <p:cNvPr id="489" name="Group 489"/>
              <p:cNvGrpSpPr/>
              <p:nvPr/>
            </p:nvGrpSpPr>
            <p:grpSpPr>
              <a:xfrm>
                <a:off x="9088" y="1040108"/>
                <a:ext cx="1833077" cy="1211589"/>
                <a:chOff x="0" y="0"/>
                <a:chExt cx="1833076" cy="1211588"/>
              </a:xfrm>
            </p:grpSpPr>
            <p:pic>
              <p:nvPicPr>
                <p:cNvPr id="487" name="pasted-image.pdf"/>
                <p:cNvPicPr>
                  <a:picLocks noChangeAspect="1"/>
                </p:cNvPicPr>
                <p:nvPr/>
              </p:nvPicPr>
              <p:blipFill>
                <a:blip r:embed="rId3">
                  <a:extLst/>
                </a:blip>
                <a:stretch>
                  <a:fillRect/>
                </a:stretch>
              </p:blipFill>
              <p:spPr>
                <a:xfrm>
                  <a:off x="0" y="0"/>
                  <a:ext cx="1833077" cy="1211589"/>
                </a:xfrm>
                <a:prstGeom prst="rect">
                  <a:avLst/>
                </a:prstGeom>
                <a:ln w="12700" cap="flat">
                  <a:noFill/>
                  <a:miter lim="400000"/>
                </a:ln>
                <a:effectLst/>
              </p:spPr>
            </p:pic>
            <p:sp>
              <p:nvSpPr>
                <p:cNvPr id="488" name="Shape 488"/>
                <p:cNvSpPr/>
                <p:nvPr/>
              </p:nvSpPr>
              <p:spPr>
                <a:xfrm>
                  <a:off x="346172" y="260283"/>
                  <a:ext cx="1140732" cy="691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2100">
                      <a:latin typeface="Consolas"/>
                      <a:ea typeface="Consolas"/>
                      <a:cs typeface="Consolas"/>
                      <a:sym typeface="Consolas"/>
                    </a:defRPr>
                  </a:pPr>
                  <a:r>
                    <a:t>Static</a:t>
                  </a:r>
                </a:p>
                <a:p>
                  <a:pPr>
                    <a:defRPr sz="2100">
                      <a:latin typeface="Consolas"/>
                      <a:ea typeface="Consolas"/>
                      <a:cs typeface="Consolas"/>
                      <a:sym typeface="Consolas"/>
                    </a:defRPr>
                  </a:pPr>
                  <a:r>
                    <a:t>Fields</a:t>
                  </a:r>
                </a:p>
              </p:txBody>
            </p:sp>
          </p:grpSp>
          <p:sp>
            <p:nvSpPr>
              <p:cNvPr id="490" name="Shape 490"/>
              <p:cNvSpPr/>
              <p:nvPr/>
            </p:nvSpPr>
            <p:spPr>
              <a:xfrm flipV="1">
                <a:off x="925626" y="607516"/>
                <a:ext cx="1" cy="46990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400"/>
                </a:pPr>
              </a:p>
            </p:txBody>
          </p:sp>
        </p:grpSp>
        <p:grpSp>
          <p:nvGrpSpPr>
            <p:cNvPr id="497" name="Group 497"/>
            <p:cNvGrpSpPr/>
            <p:nvPr/>
          </p:nvGrpSpPr>
          <p:grpSpPr>
            <a:xfrm>
              <a:off x="2565400" y="0"/>
              <a:ext cx="1851254" cy="2251697"/>
              <a:chOff x="0" y="0"/>
              <a:chExt cx="1851253" cy="2251696"/>
            </a:xfrm>
          </p:grpSpPr>
          <p:sp>
            <p:nvSpPr>
              <p:cNvPr id="492" name="Shape 492"/>
              <p:cNvSpPr/>
              <p:nvPr/>
            </p:nvSpPr>
            <p:spPr>
              <a:xfrm>
                <a:off x="0" y="0"/>
                <a:ext cx="1851254" cy="622307"/>
              </a:xfrm>
              <a:prstGeom prst="rect">
                <a:avLst/>
              </a:prstGeom>
              <a:noFill/>
              <a:ln w="254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700">
                    <a:latin typeface="Consolas"/>
                    <a:ea typeface="Consolas"/>
                    <a:cs typeface="Consolas"/>
                    <a:sym typeface="Consolas"/>
                  </a:defRPr>
                </a:lvl1pPr>
              </a:lstStyle>
              <a:p>
                <a:pPr/>
                <a:r>
                  <a:t>Class B</a:t>
                </a:r>
              </a:p>
            </p:txBody>
          </p:sp>
          <p:grpSp>
            <p:nvGrpSpPr>
              <p:cNvPr id="495" name="Group 495"/>
              <p:cNvGrpSpPr/>
              <p:nvPr/>
            </p:nvGrpSpPr>
            <p:grpSpPr>
              <a:xfrm>
                <a:off x="9088" y="1040108"/>
                <a:ext cx="1833077" cy="1211589"/>
                <a:chOff x="0" y="0"/>
                <a:chExt cx="1833076" cy="1211588"/>
              </a:xfrm>
            </p:grpSpPr>
            <p:pic>
              <p:nvPicPr>
                <p:cNvPr id="493" name="pasted-image.pdf"/>
                <p:cNvPicPr>
                  <a:picLocks noChangeAspect="1"/>
                </p:cNvPicPr>
                <p:nvPr/>
              </p:nvPicPr>
              <p:blipFill>
                <a:blip r:embed="rId3">
                  <a:extLst/>
                </a:blip>
                <a:stretch>
                  <a:fillRect/>
                </a:stretch>
              </p:blipFill>
              <p:spPr>
                <a:xfrm>
                  <a:off x="0" y="0"/>
                  <a:ext cx="1833077" cy="1211589"/>
                </a:xfrm>
                <a:prstGeom prst="rect">
                  <a:avLst/>
                </a:prstGeom>
                <a:ln w="12700" cap="flat">
                  <a:noFill/>
                  <a:miter lim="400000"/>
                </a:ln>
                <a:effectLst/>
              </p:spPr>
            </p:pic>
            <p:sp>
              <p:nvSpPr>
                <p:cNvPr id="494" name="Shape 494"/>
                <p:cNvSpPr/>
                <p:nvPr/>
              </p:nvSpPr>
              <p:spPr>
                <a:xfrm>
                  <a:off x="346172" y="260283"/>
                  <a:ext cx="1140732" cy="691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2100">
                      <a:latin typeface="Consolas"/>
                      <a:ea typeface="Consolas"/>
                      <a:cs typeface="Consolas"/>
                      <a:sym typeface="Consolas"/>
                    </a:defRPr>
                  </a:pPr>
                  <a:r>
                    <a:t>Static</a:t>
                  </a:r>
                </a:p>
                <a:p>
                  <a:pPr>
                    <a:defRPr sz="2100">
                      <a:latin typeface="Consolas"/>
                      <a:ea typeface="Consolas"/>
                      <a:cs typeface="Consolas"/>
                      <a:sym typeface="Consolas"/>
                    </a:defRPr>
                  </a:pPr>
                  <a:r>
                    <a:t>Fields</a:t>
                  </a:r>
                </a:p>
              </p:txBody>
            </p:sp>
          </p:grpSp>
          <p:sp>
            <p:nvSpPr>
              <p:cNvPr id="496" name="Shape 496"/>
              <p:cNvSpPr/>
              <p:nvPr/>
            </p:nvSpPr>
            <p:spPr>
              <a:xfrm flipV="1">
                <a:off x="925626" y="607516"/>
                <a:ext cx="1" cy="46990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400"/>
                </a:pPr>
              </a:p>
            </p:txBody>
          </p:sp>
        </p:grpSp>
      </p:grpSp>
      <p:pic>
        <p:nvPicPr>
          <p:cNvPr id="499" name="pasted-image.pdf"/>
          <p:cNvPicPr>
            <a:picLocks noChangeAspect="1"/>
          </p:cNvPicPr>
          <p:nvPr/>
        </p:nvPicPr>
        <p:blipFill>
          <a:blip r:embed="rId4">
            <a:extLst/>
          </a:blip>
          <a:stretch>
            <a:fillRect/>
          </a:stretch>
        </p:blipFill>
        <p:spPr>
          <a:xfrm>
            <a:off x="6545510" y="5930504"/>
            <a:ext cx="6317038" cy="3240236"/>
          </a:xfrm>
          <a:prstGeom prst="rect">
            <a:avLst/>
          </a:prstGeom>
          <a:ln w="12700">
            <a:miter lim="400000"/>
          </a:ln>
        </p:spPr>
      </p:pic>
      <p:sp>
        <p:nvSpPr>
          <p:cNvPr id="500" name="Shape 500"/>
          <p:cNvSpPr/>
          <p:nvPr/>
        </p:nvSpPr>
        <p:spPr>
          <a:xfrm>
            <a:off x="5780749" y="3319139"/>
            <a:ext cx="5598912"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Static fields: owned by a class, NOT by an instance</a:t>
            </a:r>
          </a:p>
        </p:txBody>
      </p:sp>
      <p:grpSp>
        <p:nvGrpSpPr>
          <p:cNvPr id="506" name="Group 506"/>
          <p:cNvGrpSpPr/>
          <p:nvPr/>
        </p:nvGrpSpPr>
        <p:grpSpPr>
          <a:xfrm>
            <a:off x="2450083" y="4558929"/>
            <a:ext cx="9422472" cy="2557804"/>
            <a:chOff x="0" y="0"/>
            <a:chExt cx="9422470" cy="2557803"/>
          </a:xfrm>
        </p:grpSpPr>
        <p:sp>
          <p:nvSpPr>
            <p:cNvPr id="501" name="Shape 501"/>
            <p:cNvSpPr/>
            <p:nvPr/>
          </p:nvSpPr>
          <p:spPr>
            <a:xfrm>
              <a:off x="2837771" y="0"/>
              <a:ext cx="6584700"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b="1">
                  <a:latin typeface="Helvetica"/>
                  <a:ea typeface="Helvetica"/>
                  <a:cs typeface="Helvetica"/>
                  <a:sym typeface="Helvetica"/>
                </a:defRPr>
              </a:lvl1pPr>
            </a:lstStyle>
            <a:p>
              <a:pPr/>
              <a:r>
                <a:t>These are leakage points</a:t>
              </a:r>
            </a:p>
          </p:txBody>
        </p:sp>
        <p:sp>
          <p:nvSpPr>
            <p:cNvPr id="502" name="Shape 502"/>
            <p:cNvSpPr/>
            <p:nvPr/>
          </p:nvSpPr>
          <p:spPr>
            <a:xfrm flipH="1" flipV="1">
              <a:off x="2507009" y="730338"/>
              <a:ext cx="2134927" cy="1395666"/>
            </a:xfrm>
            <a:prstGeom prst="line">
              <a:avLst/>
            </a:prstGeom>
            <a:noFill/>
            <a:ln w="381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503" name="Shape 503"/>
            <p:cNvSpPr/>
            <p:nvPr/>
          </p:nvSpPr>
          <p:spPr>
            <a:xfrm rot="1885706">
              <a:off x="3082521" y="1037388"/>
              <a:ext cx="1439775" cy="431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i="1" sz="2200"/>
              </a:lvl1pPr>
            </a:lstStyle>
            <a:p>
              <a:pPr/>
              <a:r>
                <a:t>references</a:t>
              </a:r>
            </a:p>
          </p:txBody>
        </p:sp>
        <p:sp>
          <p:nvSpPr>
            <p:cNvPr id="504" name="Shape 504"/>
            <p:cNvSpPr/>
            <p:nvPr/>
          </p:nvSpPr>
          <p:spPr>
            <a:xfrm flipH="1" flipV="1">
              <a:off x="0" y="910718"/>
              <a:ext cx="4172036" cy="1647085"/>
            </a:xfrm>
            <a:prstGeom prst="line">
              <a:avLst/>
            </a:prstGeom>
            <a:noFill/>
            <a:ln w="381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505" name="Shape 505"/>
            <p:cNvSpPr/>
            <p:nvPr/>
          </p:nvSpPr>
          <p:spPr>
            <a:xfrm rot="1366769">
              <a:off x="1647422" y="1410743"/>
              <a:ext cx="1439774" cy="431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i="1" sz="2200"/>
              </a:lvl1pPr>
            </a:lstStyle>
            <a:p>
              <a:pPr/>
              <a:r>
                <a:t>references</a:t>
              </a: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8" grpId="1"/>
      <p:bldP build="whole" bldLvl="1" animBg="1" rev="0" advAuto="0" spid="506" grpId="3"/>
      <p:bldP build="whole" bldLvl="1" animBg="1" rev="0" advAuto="0" spid="500" grpId="2"/>
    </p:bldLst>
  </p:timing>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0" name="Shape 510"/>
          <p:cNvSpPr/>
          <p:nvPr>
            <p:ph type="title"/>
          </p:nvPr>
        </p:nvSpPr>
        <p:spPr>
          <a:prstGeom prst="rect">
            <a:avLst/>
          </a:prstGeom>
        </p:spPr>
        <p:txBody>
          <a:bodyPr/>
          <a:lstStyle/>
          <a:p>
            <a:pPr/>
            <a:r>
              <a:t>Isolating Side Effects</a:t>
            </a:r>
          </a:p>
        </p:txBody>
      </p:sp>
      <p:grpSp>
        <p:nvGrpSpPr>
          <p:cNvPr id="516" name="Group 516"/>
          <p:cNvGrpSpPr/>
          <p:nvPr/>
        </p:nvGrpSpPr>
        <p:grpSpPr>
          <a:xfrm>
            <a:off x="1504608" y="2648023"/>
            <a:ext cx="2650276" cy="3223554"/>
            <a:chOff x="0" y="0"/>
            <a:chExt cx="2650274" cy="3223553"/>
          </a:xfrm>
        </p:grpSpPr>
        <p:sp>
          <p:nvSpPr>
            <p:cNvPr id="511" name="Shape 511"/>
            <p:cNvSpPr/>
            <p:nvPr/>
          </p:nvSpPr>
          <p:spPr>
            <a:xfrm>
              <a:off x="0" y="0"/>
              <a:ext cx="2650275" cy="890902"/>
            </a:xfrm>
            <a:prstGeom prst="rect">
              <a:avLst/>
            </a:prstGeom>
            <a:noFill/>
            <a:ln w="254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3100">
                  <a:latin typeface="Consolas"/>
                  <a:ea typeface="Consolas"/>
                  <a:cs typeface="Consolas"/>
                  <a:sym typeface="Consolas"/>
                </a:defRPr>
              </a:lvl1pPr>
            </a:lstStyle>
            <a:p>
              <a:pPr/>
              <a:r>
                <a:t>Class A</a:t>
              </a:r>
            </a:p>
          </p:txBody>
        </p:sp>
        <p:grpSp>
          <p:nvGrpSpPr>
            <p:cNvPr id="514" name="Group 514"/>
            <p:cNvGrpSpPr/>
            <p:nvPr/>
          </p:nvGrpSpPr>
          <p:grpSpPr>
            <a:xfrm>
              <a:off x="13011" y="1489030"/>
              <a:ext cx="2624252" cy="1734524"/>
              <a:chOff x="0" y="0"/>
              <a:chExt cx="2624251" cy="1734522"/>
            </a:xfrm>
          </p:grpSpPr>
          <p:pic>
            <p:nvPicPr>
              <p:cNvPr id="512" name="pasted-image.pdf"/>
              <p:cNvPicPr>
                <a:picLocks noChangeAspect="1"/>
              </p:cNvPicPr>
              <p:nvPr/>
            </p:nvPicPr>
            <p:blipFill>
              <a:blip r:embed="rId3">
                <a:extLst/>
              </a:blip>
              <a:stretch>
                <a:fillRect/>
              </a:stretch>
            </p:blipFill>
            <p:spPr>
              <a:xfrm>
                <a:off x="0" y="0"/>
                <a:ext cx="2624252" cy="1734523"/>
              </a:xfrm>
              <a:prstGeom prst="rect">
                <a:avLst/>
              </a:prstGeom>
              <a:ln w="12700" cap="flat">
                <a:noFill/>
                <a:miter lim="400000"/>
              </a:ln>
              <a:effectLst/>
            </p:spPr>
          </p:pic>
          <p:sp>
            <p:nvSpPr>
              <p:cNvPr id="513" name="Shape 513"/>
              <p:cNvSpPr/>
              <p:nvPr/>
            </p:nvSpPr>
            <p:spPr>
              <a:xfrm>
                <a:off x="495584" y="372624"/>
                <a:ext cx="1633083" cy="9892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2700">
                    <a:latin typeface="Consolas"/>
                    <a:ea typeface="Consolas"/>
                    <a:cs typeface="Consolas"/>
                    <a:sym typeface="Consolas"/>
                  </a:defRPr>
                </a:pPr>
                <a:r>
                  <a:t>Static</a:t>
                </a:r>
              </a:p>
              <a:p>
                <a:pPr>
                  <a:defRPr sz="2700">
                    <a:latin typeface="Consolas"/>
                    <a:ea typeface="Consolas"/>
                    <a:cs typeface="Consolas"/>
                    <a:sym typeface="Consolas"/>
                  </a:defRPr>
                </a:pPr>
                <a:r>
                  <a:t>Fields</a:t>
                </a:r>
              </a:p>
            </p:txBody>
          </p:sp>
        </p:grpSp>
        <p:sp>
          <p:nvSpPr>
            <p:cNvPr id="515" name="Shape 515"/>
            <p:cNvSpPr/>
            <p:nvPr/>
          </p:nvSpPr>
          <p:spPr>
            <a:xfrm flipV="1">
              <a:off x="1325137" y="869727"/>
              <a:ext cx="1" cy="67271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400"/>
              </a:pPr>
            </a:p>
          </p:txBody>
        </p:sp>
      </p:grpSp>
      <p:grpSp>
        <p:nvGrpSpPr>
          <p:cNvPr id="522" name="Group 522"/>
          <p:cNvGrpSpPr/>
          <p:nvPr/>
        </p:nvGrpSpPr>
        <p:grpSpPr>
          <a:xfrm>
            <a:off x="5177262" y="2644993"/>
            <a:ext cx="2650275" cy="3223554"/>
            <a:chOff x="0" y="0"/>
            <a:chExt cx="2650274" cy="3223553"/>
          </a:xfrm>
        </p:grpSpPr>
        <p:sp>
          <p:nvSpPr>
            <p:cNvPr id="517" name="Shape 517"/>
            <p:cNvSpPr/>
            <p:nvPr/>
          </p:nvSpPr>
          <p:spPr>
            <a:xfrm>
              <a:off x="0" y="0"/>
              <a:ext cx="2650275" cy="890902"/>
            </a:xfrm>
            <a:prstGeom prst="rect">
              <a:avLst/>
            </a:prstGeom>
            <a:noFill/>
            <a:ln w="254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3100">
                  <a:latin typeface="Consolas"/>
                  <a:ea typeface="Consolas"/>
                  <a:cs typeface="Consolas"/>
                  <a:sym typeface="Consolas"/>
                </a:defRPr>
              </a:lvl1pPr>
            </a:lstStyle>
            <a:p>
              <a:pPr/>
              <a:r>
                <a:t>Class B</a:t>
              </a:r>
            </a:p>
          </p:txBody>
        </p:sp>
        <p:grpSp>
          <p:nvGrpSpPr>
            <p:cNvPr id="520" name="Group 520"/>
            <p:cNvGrpSpPr/>
            <p:nvPr/>
          </p:nvGrpSpPr>
          <p:grpSpPr>
            <a:xfrm>
              <a:off x="13011" y="1489030"/>
              <a:ext cx="2624252" cy="1734524"/>
              <a:chOff x="0" y="0"/>
              <a:chExt cx="2624251" cy="1734522"/>
            </a:xfrm>
          </p:grpSpPr>
          <p:pic>
            <p:nvPicPr>
              <p:cNvPr id="518" name="pasted-image.pdf"/>
              <p:cNvPicPr>
                <a:picLocks noChangeAspect="1"/>
              </p:cNvPicPr>
              <p:nvPr/>
            </p:nvPicPr>
            <p:blipFill>
              <a:blip r:embed="rId3">
                <a:extLst/>
              </a:blip>
              <a:stretch>
                <a:fillRect/>
              </a:stretch>
            </p:blipFill>
            <p:spPr>
              <a:xfrm>
                <a:off x="0" y="0"/>
                <a:ext cx="2624252" cy="1734523"/>
              </a:xfrm>
              <a:prstGeom prst="rect">
                <a:avLst/>
              </a:prstGeom>
              <a:ln w="12700" cap="flat">
                <a:noFill/>
                <a:miter lim="400000"/>
              </a:ln>
              <a:effectLst/>
            </p:spPr>
          </p:pic>
          <p:sp>
            <p:nvSpPr>
              <p:cNvPr id="519" name="Shape 519"/>
              <p:cNvSpPr/>
              <p:nvPr/>
            </p:nvSpPr>
            <p:spPr>
              <a:xfrm>
                <a:off x="495584" y="372624"/>
                <a:ext cx="1633083" cy="9892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2700">
                    <a:latin typeface="Consolas"/>
                    <a:ea typeface="Consolas"/>
                    <a:cs typeface="Consolas"/>
                    <a:sym typeface="Consolas"/>
                  </a:defRPr>
                </a:pPr>
                <a:r>
                  <a:t>Static</a:t>
                </a:r>
              </a:p>
              <a:p>
                <a:pPr>
                  <a:defRPr sz="2700">
                    <a:latin typeface="Consolas"/>
                    <a:ea typeface="Consolas"/>
                    <a:cs typeface="Consolas"/>
                    <a:sym typeface="Consolas"/>
                  </a:defRPr>
                </a:pPr>
                <a:r>
                  <a:t>Fields</a:t>
                </a:r>
              </a:p>
            </p:txBody>
          </p:sp>
        </p:grpSp>
        <p:sp>
          <p:nvSpPr>
            <p:cNvPr id="521" name="Shape 521"/>
            <p:cNvSpPr/>
            <p:nvPr/>
          </p:nvSpPr>
          <p:spPr>
            <a:xfrm flipV="1">
              <a:off x="1325137" y="869727"/>
              <a:ext cx="1" cy="67271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400"/>
              </a:pPr>
            </a:p>
          </p:txBody>
        </p:sp>
      </p:grpSp>
      <p:grpSp>
        <p:nvGrpSpPr>
          <p:cNvPr id="528" name="Group 528"/>
          <p:cNvGrpSpPr/>
          <p:nvPr/>
        </p:nvGrpSpPr>
        <p:grpSpPr>
          <a:xfrm>
            <a:off x="8849917" y="2648023"/>
            <a:ext cx="2650275" cy="3223554"/>
            <a:chOff x="0" y="0"/>
            <a:chExt cx="2650274" cy="3223553"/>
          </a:xfrm>
        </p:grpSpPr>
        <p:sp>
          <p:nvSpPr>
            <p:cNvPr id="523" name="Shape 523"/>
            <p:cNvSpPr/>
            <p:nvPr/>
          </p:nvSpPr>
          <p:spPr>
            <a:xfrm>
              <a:off x="0" y="0"/>
              <a:ext cx="2650275" cy="890902"/>
            </a:xfrm>
            <a:prstGeom prst="rect">
              <a:avLst/>
            </a:prstGeom>
            <a:noFill/>
            <a:ln w="254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3100">
                  <a:latin typeface="Consolas"/>
                  <a:ea typeface="Consolas"/>
                  <a:cs typeface="Consolas"/>
                  <a:sym typeface="Consolas"/>
                </a:defRPr>
              </a:lvl1pPr>
            </a:lstStyle>
            <a:p>
              <a:pPr/>
              <a:r>
                <a:t>Class C</a:t>
              </a:r>
            </a:p>
          </p:txBody>
        </p:sp>
        <p:grpSp>
          <p:nvGrpSpPr>
            <p:cNvPr id="526" name="Group 526"/>
            <p:cNvGrpSpPr/>
            <p:nvPr/>
          </p:nvGrpSpPr>
          <p:grpSpPr>
            <a:xfrm>
              <a:off x="13011" y="1489030"/>
              <a:ext cx="2624252" cy="1734524"/>
              <a:chOff x="0" y="0"/>
              <a:chExt cx="2624251" cy="1734522"/>
            </a:xfrm>
          </p:grpSpPr>
          <p:pic>
            <p:nvPicPr>
              <p:cNvPr id="524" name="pasted-image.pdf"/>
              <p:cNvPicPr>
                <a:picLocks noChangeAspect="1"/>
              </p:cNvPicPr>
              <p:nvPr/>
            </p:nvPicPr>
            <p:blipFill>
              <a:blip r:embed="rId3">
                <a:extLst/>
              </a:blip>
              <a:stretch>
                <a:fillRect/>
              </a:stretch>
            </p:blipFill>
            <p:spPr>
              <a:xfrm>
                <a:off x="0" y="0"/>
                <a:ext cx="2624252" cy="1734523"/>
              </a:xfrm>
              <a:prstGeom prst="rect">
                <a:avLst/>
              </a:prstGeom>
              <a:ln w="12700" cap="flat">
                <a:noFill/>
                <a:miter lim="400000"/>
              </a:ln>
              <a:effectLst/>
            </p:spPr>
          </p:pic>
          <p:sp>
            <p:nvSpPr>
              <p:cNvPr id="525" name="Shape 525"/>
              <p:cNvSpPr/>
              <p:nvPr/>
            </p:nvSpPr>
            <p:spPr>
              <a:xfrm>
                <a:off x="495584" y="372624"/>
                <a:ext cx="1633083" cy="9892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2700">
                    <a:latin typeface="Consolas"/>
                    <a:ea typeface="Consolas"/>
                    <a:cs typeface="Consolas"/>
                    <a:sym typeface="Consolas"/>
                  </a:defRPr>
                </a:pPr>
                <a:r>
                  <a:t>Static</a:t>
                </a:r>
              </a:p>
              <a:p>
                <a:pPr>
                  <a:defRPr sz="2700">
                    <a:latin typeface="Consolas"/>
                    <a:ea typeface="Consolas"/>
                    <a:cs typeface="Consolas"/>
                    <a:sym typeface="Consolas"/>
                  </a:defRPr>
                </a:pPr>
                <a:r>
                  <a:t>Fields</a:t>
                </a:r>
              </a:p>
            </p:txBody>
          </p:sp>
        </p:grpSp>
        <p:sp>
          <p:nvSpPr>
            <p:cNvPr id="527" name="Shape 527"/>
            <p:cNvSpPr/>
            <p:nvPr/>
          </p:nvSpPr>
          <p:spPr>
            <a:xfrm flipV="1">
              <a:off x="1325137" y="869727"/>
              <a:ext cx="1" cy="67271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400"/>
              </a:pPr>
            </a:p>
          </p:txBody>
        </p:sp>
      </p:grpSp>
      <p:sp>
        <p:nvSpPr>
          <p:cNvPr id="529" name="Shape 529"/>
          <p:cNvSpPr/>
          <p:nvPr/>
        </p:nvSpPr>
        <p:spPr>
          <a:xfrm>
            <a:off x="2175264" y="7308850"/>
            <a:ext cx="13089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Test 1</a:t>
            </a:r>
          </a:p>
        </p:txBody>
      </p:sp>
      <p:sp>
        <p:nvSpPr>
          <p:cNvPr id="530" name="Shape 530"/>
          <p:cNvSpPr/>
          <p:nvPr/>
        </p:nvSpPr>
        <p:spPr>
          <a:xfrm>
            <a:off x="5847918" y="7233223"/>
            <a:ext cx="13089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Test 2</a:t>
            </a:r>
          </a:p>
        </p:txBody>
      </p:sp>
      <p:grpSp>
        <p:nvGrpSpPr>
          <p:cNvPr id="533" name="Group 533"/>
          <p:cNvGrpSpPr/>
          <p:nvPr/>
        </p:nvGrpSpPr>
        <p:grpSpPr>
          <a:xfrm>
            <a:off x="2347145" y="5830501"/>
            <a:ext cx="482601" cy="1548200"/>
            <a:chOff x="0" y="0"/>
            <a:chExt cx="482600" cy="1548199"/>
          </a:xfrm>
        </p:grpSpPr>
        <p:sp>
          <p:nvSpPr>
            <p:cNvPr id="531" name="Shape 531"/>
            <p:cNvSpPr/>
            <p:nvPr/>
          </p:nvSpPr>
          <p:spPr>
            <a:xfrm flipV="1">
              <a:off x="482599" y="-1"/>
              <a:ext cx="1" cy="1548201"/>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532" name="Shape 532"/>
            <p:cNvSpPr/>
            <p:nvPr/>
          </p:nvSpPr>
          <p:spPr>
            <a:xfrm rot="16200000">
              <a:off x="-231649" y="735220"/>
              <a:ext cx="920497"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i="1" sz="2300"/>
              </a:lvl1pPr>
            </a:lstStyle>
            <a:p>
              <a:pPr/>
              <a:r>
                <a:t>Writes</a:t>
              </a:r>
            </a:p>
          </p:txBody>
        </p:sp>
      </p:grpSp>
      <p:grpSp>
        <p:nvGrpSpPr>
          <p:cNvPr id="536" name="Group 536"/>
          <p:cNvGrpSpPr/>
          <p:nvPr/>
        </p:nvGrpSpPr>
        <p:grpSpPr>
          <a:xfrm>
            <a:off x="3080868" y="5769685"/>
            <a:ext cx="3223804" cy="1482016"/>
            <a:chOff x="0" y="0"/>
            <a:chExt cx="3223802" cy="1482015"/>
          </a:xfrm>
        </p:grpSpPr>
        <p:sp>
          <p:nvSpPr>
            <p:cNvPr id="534" name="Shape 534"/>
            <p:cNvSpPr/>
            <p:nvPr/>
          </p:nvSpPr>
          <p:spPr>
            <a:xfrm flipH="1" flipV="1">
              <a:off x="0" y="0"/>
              <a:ext cx="3063578" cy="1482016"/>
            </a:xfrm>
            <a:prstGeom prst="line">
              <a:avLst/>
            </a:prstGeom>
            <a:noFill/>
            <a:ln w="50800" cap="flat">
              <a:solidFill>
                <a:schemeClr val="accent5">
                  <a:hueOff val="-444211"/>
                  <a:satOff val="-14915"/>
                  <a:lumOff val="22857"/>
                </a:schemeClr>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535" name="Shape 535"/>
            <p:cNvSpPr/>
            <p:nvPr/>
          </p:nvSpPr>
          <p:spPr>
            <a:xfrm rot="1520310">
              <a:off x="2213605" y="796036"/>
              <a:ext cx="958470"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i="1" sz="2300"/>
              </a:lvl1pPr>
            </a:lstStyle>
            <a:p>
              <a:pPr/>
              <a:r>
                <a:t>Reads</a:t>
              </a:r>
            </a:p>
          </p:txBody>
        </p:sp>
      </p:grpSp>
      <p:grpSp>
        <p:nvGrpSpPr>
          <p:cNvPr id="539" name="Group 539"/>
          <p:cNvGrpSpPr/>
          <p:nvPr/>
        </p:nvGrpSpPr>
        <p:grpSpPr>
          <a:xfrm>
            <a:off x="2957039" y="5680788"/>
            <a:ext cx="3333964" cy="1844204"/>
            <a:chOff x="0" y="0"/>
            <a:chExt cx="3333962" cy="1844202"/>
          </a:xfrm>
        </p:grpSpPr>
        <p:sp>
          <p:nvSpPr>
            <p:cNvPr id="537" name="Shape 537"/>
            <p:cNvSpPr/>
            <p:nvPr/>
          </p:nvSpPr>
          <p:spPr>
            <a:xfrm flipV="1">
              <a:off x="-1" y="0"/>
              <a:ext cx="3333964" cy="1656990"/>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538" name="Shape 538"/>
            <p:cNvSpPr/>
            <p:nvPr/>
          </p:nvSpPr>
          <p:spPr>
            <a:xfrm rot="19920549">
              <a:off x="587272" y="1188824"/>
              <a:ext cx="958470"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i="1" sz="2300"/>
              </a:lvl1pPr>
            </a:lstStyle>
            <a:p>
              <a:pPr/>
              <a:r>
                <a:t>Reads</a:t>
              </a:r>
            </a:p>
          </p:txBody>
        </p:sp>
      </p:grpSp>
      <p:grpSp>
        <p:nvGrpSpPr>
          <p:cNvPr id="542" name="Group 542"/>
          <p:cNvGrpSpPr/>
          <p:nvPr/>
        </p:nvGrpSpPr>
        <p:grpSpPr>
          <a:xfrm>
            <a:off x="1517620" y="4132327"/>
            <a:ext cx="2624252" cy="1734523"/>
            <a:chOff x="0" y="0"/>
            <a:chExt cx="2624251" cy="1734522"/>
          </a:xfrm>
        </p:grpSpPr>
        <p:pic>
          <p:nvPicPr>
            <p:cNvPr id="540" name="pasted-image.pdf"/>
            <p:cNvPicPr>
              <a:picLocks noChangeAspect="1"/>
            </p:cNvPicPr>
            <p:nvPr/>
          </p:nvPicPr>
          <p:blipFill>
            <a:blip r:embed="rId3">
              <a:extLst/>
            </a:blip>
            <a:stretch>
              <a:fillRect/>
            </a:stretch>
          </p:blipFill>
          <p:spPr>
            <a:xfrm>
              <a:off x="0" y="0"/>
              <a:ext cx="2624252" cy="1734523"/>
            </a:xfrm>
            <a:prstGeom prst="rect">
              <a:avLst/>
            </a:prstGeom>
            <a:ln w="12700" cap="flat">
              <a:noFill/>
              <a:miter lim="400000"/>
            </a:ln>
            <a:effectLst/>
          </p:spPr>
        </p:pic>
        <p:sp>
          <p:nvSpPr>
            <p:cNvPr id="541" name="Shape 541"/>
            <p:cNvSpPr/>
            <p:nvPr/>
          </p:nvSpPr>
          <p:spPr>
            <a:xfrm>
              <a:off x="495584" y="372624"/>
              <a:ext cx="1633083" cy="9892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b="1" sz="2700">
                  <a:solidFill>
                    <a:schemeClr val="accent5">
                      <a:hueOff val="-444211"/>
                      <a:satOff val="-14915"/>
                      <a:lumOff val="22857"/>
                    </a:schemeClr>
                  </a:solidFill>
                  <a:latin typeface="Consolas"/>
                  <a:ea typeface="Consolas"/>
                  <a:cs typeface="Consolas"/>
                  <a:sym typeface="Consolas"/>
                </a:defRPr>
              </a:pPr>
              <a:r>
                <a:t>Static</a:t>
              </a:r>
            </a:p>
            <a:p>
              <a:pPr>
                <a:defRPr b="1" sz="2700">
                  <a:solidFill>
                    <a:schemeClr val="accent5">
                      <a:hueOff val="-444211"/>
                      <a:satOff val="-14915"/>
                      <a:lumOff val="22857"/>
                    </a:schemeClr>
                  </a:solidFill>
                  <a:latin typeface="Consolas"/>
                  <a:ea typeface="Consolas"/>
                  <a:cs typeface="Consolas"/>
                  <a:sym typeface="Consolas"/>
                </a:defRPr>
              </a:pPr>
              <a:r>
                <a:t>Fields</a:t>
              </a:r>
            </a:p>
          </p:txBody>
        </p:sp>
      </p:grpSp>
      <p:grpSp>
        <p:nvGrpSpPr>
          <p:cNvPr id="545" name="Group 545"/>
          <p:cNvGrpSpPr/>
          <p:nvPr/>
        </p:nvGrpSpPr>
        <p:grpSpPr>
          <a:xfrm>
            <a:off x="6093645" y="5736593"/>
            <a:ext cx="482601" cy="1548200"/>
            <a:chOff x="0" y="0"/>
            <a:chExt cx="482600" cy="1548199"/>
          </a:xfrm>
        </p:grpSpPr>
        <p:sp>
          <p:nvSpPr>
            <p:cNvPr id="543" name="Shape 543"/>
            <p:cNvSpPr/>
            <p:nvPr/>
          </p:nvSpPr>
          <p:spPr>
            <a:xfrm flipV="1">
              <a:off x="482599" y="-1"/>
              <a:ext cx="1" cy="1548201"/>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544" name="Shape 544"/>
            <p:cNvSpPr/>
            <p:nvPr/>
          </p:nvSpPr>
          <p:spPr>
            <a:xfrm rot="16200000">
              <a:off x="-231649" y="735220"/>
              <a:ext cx="920497"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i="1" sz="2300"/>
              </a:lvl1pPr>
            </a:lstStyle>
            <a:p>
              <a:pPr/>
              <a:r>
                <a:t>Writes</a:t>
              </a:r>
            </a:p>
          </p:txBody>
        </p:sp>
      </p:grpSp>
    </p:spTree>
  </p:cSld>
  <p:clrMapOvr>
    <a:masterClrMapping/>
  </p:clrMapOvr>
  <p:transition xmlns:p14="http://schemas.microsoft.com/office/powerpoint/2010/main" spd="slow" advClick="1" p14:dur="2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536"/>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5" fill="hold">
                                  <p:stCondLst>
                                    <p:cond delay="0"/>
                                  </p:stCondLst>
                                  <p:iterate type="el" backwards="0">
                                    <p:tmAbs val="0"/>
                                  </p:iterate>
                                  <p:childTnLst>
                                    <p:set>
                                      <p:cBhvr>
                                        <p:cTn id="21" fill="hold"/>
                                        <p:tgtEl>
                                          <p:spTgt spid="5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36" grpId="4"/>
      <p:bldP build="whole" bldLvl="1" animBg="1" rev="0" advAuto="0" spid="533" grpId="1"/>
      <p:bldP build="whole" bldLvl="1" animBg="1" rev="0" advAuto="0" spid="542" grpId="5"/>
      <p:bldP build="whole" bldLvl="1" animBg="1" rev="0" advAuto="0" spid="539" grpId="2"/>
      <p:bldP build="whole" bldLvl="1" animBg="1" rev="0" advAuto="0" spid="545" grpId="3"/>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9" name="Shape 549"/>
          <p:cNvSpPr/>
          <p:nvPr>
            <p:ph type="title"/>
          </p:nvPr>
        </p:nvSpPr>
        <p:spPr>
          <a:prstGeom prst="rect">
            <a:avLst/>
          </a:prstGeom>
        </p:spPr>
        <p:txBody>
          <a:bodyPr/>
          <a:lstStyle/>
          <a:p>
            <a:pPr/>
            <a:r>
              <a:t>Isolating Side Effects</a:t>
            </a:r>
          </a:p>
        </p:txBody>
      </p:sp>
      <p:sp>
        <p:nvSpPr>
          <p:cNvPr id="550" name="Shape 550"/>
          <p:cNvSpPr/>
          <p:nvPr>
            <p:ph type="body" idx="1"/>
          </p:nvPr>
        </p:nvSpPr>
        <p:spPr>
          <a:prstGeom prst="rect">
            <a:avLst/>
          </a:prstGeom>
        </p:spPr>
        <p:txBody>
          <a:bodyPr/>
          <a:lstStyle/>
          <a:p>
            <a:pPr/>
          </a:p>
        </p:txBody>
      </p:sp>
      <p:sp>
        <p:nvSpPr>
          <p:cNvPr id="551" name="Shape 551"/>
          <p:cNvSpPr/>
          <p:nvPr/>
        </p:nvSpPr>
        <p:spPr>
          <a:xfrm>
            <a:off x="1504608" y="2648023"/>
            <a:ext cx="2650276" cy="890902"/>
          </a:xfrm>
          <a:prstGeom prst="rect">
            <a:avLst/>
          </a:prstGeom>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1" sz="3100">
                <a:latin typeface="Consolas"/>
                <a:ea typeface="Consolas"/>
                <a:cs typeface="Consolas"/>
                <a:sym typeface="Consolas"/>
              </a:defRPr>
            </a:lvl1pPr>
          </a:lstStyle>
          <a:p>
            <a:pPr/>
            <a:r>
              <a:t>Class A</a:t>
            </a:r>
          </a:p>
        </p:txBody>
      </p:sp>
      <p:grpSp>
        <p:nvGrpSpPr>
          <p:cNvPr id="554" name="Group 554"/>
          <p:cNvGrpSpPr/>
          <p:nvPr/>
        </p:nvGrpSpPr>
        <p:grpSpPr>
          <a:xfrm>
            <a:off x="1517620" y="4137054"/>
            <a:ext cx="2624252" cy="1734523"/>
            <a:chOff x="0" y="0"/>
            <a:chExt cx="2624251" cy="1734522"/>
          </a:xfrm>
        </p:grpSpPr>
        <p:pic>
          <p:nvPicPr>
            <p:cNvPr id="552" name="pasted-image.pdf"/>
            <p:cNvPicPr>
              <a:picLocks noChangeAspect="1"/>
            </p:cNvPicPr>
            <p:nvPr/>
          </p:nvPicPr>
          <p:blipFill>
            <a:blip r:embed="rId2">
              <a:extLst/>
            </a:blip>
            <a:stretch>
              <a:fillRect/>
            </a:stretch>
          </p:blipFill>
          <p:spPr>
            <a:xfrm>
              <a:off x="0" y="0"/>
              <a:ext cx="2624252" cy="1734523"/>
            </a:xfrm>
            <a:prstGeom prst="rect">
              <a:avLst/>
            </a:prstGeom>
            <a:ln w="12700" cap="flat">
              <a:noFill/>
              <a:miter lim="400000"/>
            </a:ln>
            <a:effectLst/>
          </p:spPr>
        </p:pic>
        <p:sp>
          <p:nvSpPr>
            <p:cNvPr id="553" name="Shape 553"/>
            <p:cNvSpPr/>
            <p:nvPr/>
          </p:nvSpPr>
          <p:spPr>
            <a:xfrm>
              <a:off x="495584" y="372624"/>
              <a:ext cx="1633083" cy="9892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2700">
                  <a:latin typeface="Consolas"/>
                  <a:ea typeface="Consolas"/>
                  <a:cs typeface="Consolas"/>
                  <a:sym typeface="Consolas"/>
                </a:defRPr>
              </a:pPr>
              <a:r>
                <a:t>Static</a:t>
              </a:r>
            </a:p>
            <a:p>
              <a:pPr>
                <a:defRPr sz="2700">
                  <a:latin typeface="Consolas"/>
                  <a:ea typeface="Consolas"/>
                  <a:cs typeface="Consolas"/>
                  <a:sym typeface="Consolas"/>
                </a:defRPr>
              </a:pPr>
              <a:r>
                <a:t>Fields</a:t>
              </a:r>
            </a:p>
          </p:txBody>
        </p:sp>
      </p:grpSp>
      <p:sp>
        <p:nvSpPr>
          <p:cNvPr id="555" name="Shape 555"/>
          <p:cNvSpPr/>
          <p:nvPr/>
        </p:nvSpPr>
        <p:spPr>
          <a:xfrm flipV="1">
            <a:off x="2829745" y="3517750"/>
            <a:ext cx="1" cy="672715"/>
          </a:xfrm>
          <a:prstGeom prst="line">
            <a:avLst/>
          </a:prstGeom>
          <a:ln w="25400">
            <a:solidFill>
              <a:srgbClr val="000000"/>
            </a:solidFill>
            <a:miter lim="400000"/>
          </a:ln>
        </p:spPr>
        <p:txBody>
          <a:bodyPr lIns="50800" tIns="50800" rIns="50800" bIns="50800" anchor="ctr"/>
          <a:lstStyle/>
          <a:p>
            <a:pPr>
              <a:defRPr sz="2400"/>
            </a:pPr>
          </a:p>
        </p:txBody>
      </p:sp>
      <p:grpSp>
        <p:nvGrpSpPr>
          <p:cNvPr id="561" name="Group 561"/>
          <p:cNvGrpSpPr/>
          <p:nvPr/>
        </p:nvGrpSpPr>
        <p:grpSpPr>
          <a:xfrm>
            <a:off x="5177262" y="2644993"/>
            <a:ext cx="2650275" cy="3223554"/>
            <a:chOff x="0" y="0"/>
            <a:chExt cx="2650274" cy="3223553"/>
          </a:xfrm>
        </p:grpSpPr>
        <p:sp>
          <p:nvSpPr>
            <p:cNvPr id="556" name="Shape 556"/>
            <p:cNvSpPr/>
            <p:nvPr/>
          </p:nvSpPr>
          <p:spPr>
            <a:xfrm>
              <a:off x="0" y="0"/>
              <a:ext cx="2650275" cy="890902"/>
            </a:xfrm>
            <a:prstGeom prst="rect">
              <a:avLst/>
            </a:prstGeom>
            <a:noFill/>
            <a:ln w="254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3100">
                  <a:latin typeface="Consolas"/>
                  <a:ea typeface="Consolas"/>
                  <a:cs typeface="Consolas"/>
                  <a:sym typeface="Consolas"/>
                </a:defRPr>
              </a:lvl1pPr>
            </a:lstStyle>
            <a:p>
              <a:pPr/>
              <a:r>
                <a:t>Class B</a:t>
              </a:r>
            </a:p>
          </p:txBody>
        </p:sp>
        <p:grpSp>
          <p:nvGrpSpPr>
            <p:cNvPr id="559" name="Group 559"/>
            <p:cNvGrpSpPr/>
            <p:nvPr/>
          </p:nvGrpSpPr>
          <p:grpSpPr>
            <a:xfrm>
              <a:off x="13011" y="1489030"/>
              <a:ext cx="2624252" cy="1734524"/>
              <a:chOff x="0" y="0"/>
              <a:chExt cx="2624251" cy="1734522"/>
            </a:xfrm>
          </p:grpSpPr>
          <p:pic>
            <p:nvPicPr>
              <p:cNvPr id="557" name="pasted-image.pdf"/>
              <p:cNvPicPr>
                <a:picLocks noChangeAspect="1"/>
              </p:cNvPicPr>
              <p:nvPr/>
            </p:nvPicPr>
            <p:blipFill>
              <a:blip r:embed="rId2">
                <a:extLst/>
              </a:blip>
              <a:stretch>
                <a:fillRect/>
              </a:stretch>
            </p:blipFill>
            <p:spPr>
              <a:xfrm>
                <a:off x="0" y="0"/>
                <a:ext cx="2624252" cy="1734523"/>
              </a:xfrm>
              <a:prstGeom prst="rect">
                <a:avLst/>
              </a:prstGeom>
              <a:ln w="12700" cap="flat">
                <a:noFill/>
                <a:miter lim="400000"/>
              </a:ln>
              <a:effectLst/>
            </p:spPr>
          </p:pic>
          <p:sp>
            <p:nvSpPr>
              <p:cNvPr id="558" name="Shape 558"/>
              <p:cNvSpPr/>
              <p:nvPr/>
            </p:nvSpPr>
            <p:spPr>
              <a:xfrm>
                <a:off x="495584" y="372624"/>
                <a:ext cx="1633083" cy="9892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2700">
                    <a:latin typeface="Consolas"/>
                    <a:ea typeface="Consolas"/>
                    <a:cs typeface="Consolas"/>
                    <a:sym typeface="Consolas"/>
                  </a:defRPr>
                </a:pPr>
                <a:r>
                  <a:t>Static</a:t>
                </a:r>
              </a:p>
              <a:p>
                <a:pPr>
                  <a:defRPr sz="2700">
                    <a:latin typeface="Consolas"/>
                    <a:ea typeface="Consolas"/>
                    <a:cs typeface="Consolas"/>
                    <a:sym typeface="Consolas"/>
                  </a:defRPr>
                </a:pPr>
                <a:r>
                  <a:t>Fields</a:t>
                </a:r>
              </a:p>
            </p:txBody>
          </p:sp>
        </p:grpSp>
        <p:sp>
          <p:nvSpPr>
            <p:cNvPr id="560" name="Shape 560"/>
            <p:cNvSpPr/>
            <p:nvPr/>
          </p:nvSpPr>
          <p:spPr>
            <a:xfrm flipV="1">
              <a:off x="1325137" y="869727"/>
              <a:ext cx="1" cy="67271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400"/>
              </a:pPr>
            </a:p>
          </p:txBody>
        </p:sp>
      </p:grpSp>
      <p:grpSp>
        <p:nvGrpSpPr>
          <p:cNvPr id="567" name="Group 567"/>
          <p:cNvGrpSpPr/>
          <p:nvPr/>
        </p:nvGrpSpPr>
        <p:grpSpPr>
          <a:xfrm>
            <a:off x="8849917" y="2648023"/>
            <a:ext cx="2650275" cy="3223554"/>
            <a:chOff x="0" y="0"/>
            <a:chExt cx="2650274" cy="3223553"/>
          </a:xfrm>
        </p:grpSpPr>
        <p:sp>
          <p:nvSpPr>
            <p:cNvPr id="562" name="Shape 562"/>
            <p:cNvSpPr/>
            <p:nvPr/>
          </p:nvSpPr>
          <p:spPr>
            <a:xfrm>
              <a:off x="0" y="0"/>
              <a:ext cx="2650275" cy="890902"/>
            </a:xfrm>
            <a:prstGeom prst="rect">
              <a:avLst/>
            </a:prstGeom>
            <a:noFill/>
            <a:ln w="254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3100">
                  <a:latin typeface="Consolas"/>
                  <a:ea typeface="Consolas"/>
                  <a:cs typeface="Consolas"/>
                  <a:sym typeface="Consolas"/>
                </a:defRPr>
              </a:lvl1pPr>
            </a:lstStyle>
            <a:p>
              <a:pPr/>
              <a:r>
                <a:t>Class C</a:t>
              </a:r>
            </a:p>
          </p:txBody>
        </p:sp>
        <p:grpSp>
          <p:nvGrpSpPr>
            <p:cNvPr id="565" name="Group 565"/>
            <p:cNvGrpSpPr/>
            <p:nvPr/>
          </p:nvGrpSpPr>
          <p:grpSpPr>
            <a:xfrm>
              <a:off x="13011" y="1489030"/>
              <a:ext cx="2624252" cy="1734524"/>
              <a:chOff x="0" y="0"/>
              <a:chExt cx="2624251" cy="1734522"/>
            </a:xfrm>
          </p:grpSpPr>
          <p:pic>
            <p:nvPicPr>
              <p:cNvPr id="563" name="pasted-image.pdf"/>
              <p:cNvPicPr>
                <a:picLocks noChangeAspect="1"/>
              </p:cNvPicPr>
              <p:nvPr/>
            </p:nvPicPr>
            <p:blipFill>
              <a:blip r:embed="rId2">
                <a:extLst/>
              </a:blip>
              <a:stretch>
                <a:fillRect/>
              </a:stretch>
            </p:blipFill>
            <p:spPr>
              <a:xfrm>
                <a:off x="0" y="0"/>
                <a:ext cx="2624252" cy="1734523"/>
              </a:xfrm>
              <a:prstGeom prst="rect">
                <a:avLst/>
              </a:prstGeom>
              <a:ln w="12700" cap="flat">
                <a:noFill/>
                <a:miter lim="400000"/>
              </a:ln>
              <a:effectLst/>
            </p:spPr>
          </p:pic>
          <p:sp>
            <p:nvSpPr>
              <p:cNvPr id="564" name="Shape 564"/>
              <p:cNvSpPr/>
              <p:nvPr/>
            </p:nvSpPr>
            <p:spPr>
              <a:xfrm>
                <a:off x="495584" y="372624"/>
                <a:ext cx="1633083" cy="9892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2700">
                    <a:latin typeface="Consolas"/>
                    <a:ea typeface="Consolas"/>
                    <a:cs typeface="Consolas"/>
                    <a:sym typeface="Consolas"/>
                  </a:defRPr>
                </a:pPr>
                <a:r>
                  <a:t>Static</a:t>
                </a:r>
              </a:p>
              <a:p>
                <a:pPr>
                  <a:defRPr sz="2700">
                    <a:latin typeface="Consolas"/>
                    <a:ea typeface="Consolas"/>
                    <a:cs typeface="Consolas"/>
                    <a:sym typeface="Consolas"/>
                  </a:defRPr>
                </a:pPr>
                <a:r>
                  <a:t>Fields</a:t>
                </a:r>
              </a:p>
            </p:txBody>
          </p:sp>
        </p:grpSp>
        <p:sp>
          <p:nvSpPr>
            <p:cNvPr id="566" name="Shape 566"/>
            <p:cNvSpPr/>
            <p:nvPr/>
          </p:nvSpPr>
          <p:spPr>
            <a:xfrm flipV="1">
              <a:off x="1325137" y="869727"/>
              <a:ext cx="1" cy="67271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400"/>
              </a:pPr>
            </a:p>
          </p:txBody>
        </p:sp>
      </p:grpSp>
      <p:sp>
        <p:nvSpPr>
          <p:cNvPr id="568" name="Shape 568"/>
          <p:cNvSpPr/>
          <p:nvPr/>
        </p:nvSpPr>
        <p:spPr>
          <a:xfrm>
            <a:off x="2175264" y="7308850"/>
            <a:ext cx="13089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Test 1</a:t>
            </a:r>
          </a:p>
        </p:txBody>
      </p:sp>
      <p:sp>
        <p:nvSpPr>
          <p:cNvPr id="569" name="Shape 569"/>
          <p:cNvSpPr/>
          <p:nvPr/>
        </p:nvSpPr>
        <p:spPr>
          <a:xfrm>
            <a:off x="5847918" y="7233223"/>
            <a:ext cx="13089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Test 2</a:t>
            </a:r>
          </a:p>
        </p:txBody>
      </p:sp>
      <p:grpSp>
        <p:nvGrpSpPr>
          <p:cNvPr id="572" name="Group 572"/>
          <p:cNvGrpSpPr/>
          <p:nvPr/>
        </p:nvGrpSpPr>
        <p:grpSpPr>
          <a:xfrm>
            <a:off x="2347145" y="5830501"/>
            <a:ext cx="482601" cy="1548200"/>
            <a:chOff x="0" y="0"/>
            <a:chExt cx="482600" cy="1548199"/>
          </a:xfrm>
        </p:grpSpPr>
        <p:sp>
          <p:nvSpPr>
            <p:cNvPr id="570" name="Shape 570"/>
            <p:cNvSpPr/>
            <p:nvPr/>
          </p:nvSpPr>
          <p:spPr>
            <a:xfrm flipV="1">
              <a:off x="482599" y="-1"/>
              <a:ext cx="1" cy="1548201"/>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571" name="Shape 571"/>
            <p:cNvSpPr/>
            <p:nvPr/>
          </p:nvSpPr>
          <p:spPr>
            <a:xfrm rot="16200000">
              <a:off x="-231649" y="735220"/>
              <a:ext cx="920497"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i="1" sz="2300"/>
              </a:lvl1pPr>
            </a:lstStyle>
            <a:p>
              <a:pPr/>
              <a:r>
                <a:t>Writes</a:t>
              </a:r>
            </a:p>
          </p:txBody>
        </p:sp>
      </p:grpSp>
      <p:sp>
        <p:nvSpPr>
          <p:cNvPr id="573" name="Shape 573"/>
          <p:cNvSpPr/>
          <p:nvPr/>
        </p:nvSpPr>
        <p:spPr>
          <a:xfrm rot="1520310">
            <a:off x="5294473" y="6565721"/>
            <a:ext cx="95847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300"/>
            </a:lvl1pPr>
          </a:lstStyle>
          <a:p>
            <a:pPr/>
            <a:r>
              <a:t>Reads</a:t>
            </a:r>
          </a:p>
        </p:txBody>
      </p:sp>
      <p:grpSp>
        <p:nvGrpSpPr>
          <p:cNvPr id="576" name="Group 576"/>
          <p:cNvGrpSpPr/>
          <p:nvPr/>
        </p:nvGrpSpPr>
        <p:grpSpPr>
          <a:xfrm>
            <a:off x="2957039" y="5680788"/>
            <a:ext cx="3333964" cy="1844204"/>
            <a:chOff x="0" y="0"/>
            <a:chExt cx="3333962" cy="1844202"/>
          </a:xfrm>
        </p:grpSpPr>
        <p:sp>
          <p:nvSpPr>
            <p:cNvPr id="574" name="Shape 574"/>
            <p:cNvSpPr/>
            <p:nvPr/>
          </p:nvSpPr>
          <p:spPr>
            <a:xfrm flipV="1">
              <a:off x="-1" y="0"/>
              <a:ext cx="3333964" cy="1656990"/>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575" name="Shape 575"/>
            <p:cNvSpPr/>
            <p:nvPr/>
          </p:nvSpPr>
          <p:spPr>
            <a:xfrm rot="19920549">
              <a:off x="587272" y="1188824"/>
              <a:ext cx="958470"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i="1" sz="2300"/>
              </a:lvl1pPr>
            </a:lstStyle>
            <a:p>
              <a:pPr/>
              <a:r>
                <a:t>Reads</a:t>
              </a:r>
            </a:p>
          </p:txBody>
        </p:sp>
      </p:grpSp>
      <p:grpSp>
        <p:nvGrpSpPr>
          <p:cNvPr id="579" name="Group 579"/>
          <p:cNvGrpSpPr/>
          <p:nvPr/>
        </p:nvGrpSpPr>
        <p:grpSpPr>
          <a:xfrm>
            <a:off x="6093645" y="5736593"/>
            <a:ext cx="482601" cy="1548200"/>
            <a:chOff x="0" y="0"/>
            <a:chExt cx="482600" cy="1548199"/>
          </a:xfrm>
        </p:grpSpPr>
        <p:sp>
          <p:nvSpPr>
            <p:cNvPr id="577" name="Shape 577"/>
            <p:cNvSpPr/>
            <p:nvPr/>
          </p:nvSpPr>
          <p:spPr>
            <a:xfrm flipV="1">
              <a:off x="482599" y="-1"/>
              <a:ext cx="1" cy="1548201"/>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578" name="Shape 578"/>
            <p:cNvSpPr/>
            <p:nvPr/>
          </p:nvSpPr>
          <p:spPr>
            <a:xfrm rot="16200000">
              <a:off x="-231649" y="735220"/>
              <a:ext cx="920497"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i="1" sz="2300"/>
              </a:lvl1pPr>
            </a:lstStyle>
            <a:p>
              <a:pPr/>
              <a:r>
                <a:t>Writes</a:t>
              </a:r>
            </a:p>
          </p:txBody>
        </p:sp>
      </p:grpSp>
      <p:sp>
        <p:nvSpPr>
          <p:cNvPr id="580" name="Shape 580"/>
          <p:cNvSpPr/>
          <p:nvPr/>
        </p:nvSpPr>
        <p:spPr>
          <a:xfrm rot="18598515">
            <a:off x="3354761" y="5936319"/>
            <a:ext cx="2213869" cy="469901"/>
          </a:xfrm>
          <a:prstGeom prst="rect">
            <a:avLst/>
          </a:prstGeom>
          <a:blipFill>
            <a:blip r:embed="rId3"/>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2400">
                <a:solidFill>
                  <a:srgbClr val="FFFFFF"/>
                </a:solidFill>
                <a:latin typeface="Helvetica"/>
                <a:ea typeface="Helvetica"/>
                <a:cs typeface="Helvetica"/>
                <a:sym typeface="Helvetica"/>
              </a:defRPr>
            </a:lvl1pPr>
          </a:lstStyle>
          <a:p>
            <a:pPr/>
            <a:r>
              <a:t>*Interception*</a:t>
            </a:r>
          </a:p>
        </p:txBody>
      </p:sp>
      <p:sp>
        <p:nvSpPr>
          <p:cNvPr id="581" name="Shape 581"/>
          <p:cNvSpPr/>
          <p:nvPr/>
        </p:nvSpPr>
        <p:spPr>
          <a:xfrm flipH="1" flipV="1">
            <a:off x="4686088" y="6337083"/>
            <a:ext cx="1275979" cy="867808"/>
          </a:xfrm>
          <a:prstGeom prst="line">
            <a:avLst/>
          </a:prstGeom>
          <a:ln w="114300">
            <a:solidFill>
              <a:schemeClr val="accent5">
                <a:hueOff val="-444211"/>
                <a:satOff val="-14915"/>
                <a:lumOff val="22857"/>
              </a:schemeClr>
            </a:solidFill>
            <a:miter lim="400000"/>
            <a:tailEnd type="triangle"/>
          </a:ln>
        </p:spPr>
        <p:txBody>
          <a:bodyPr lIns="50800" tIns="50800" rIns="50800" bIns="50800" anchor="ctr"/>
          <a:lstStyle/>
          <a:p>
            <a:pPr>
              <a:defRPr sz="2400"/>
            </a:pPr>
          </a:p>
        </p:txBody>
      </p:sp>
      <p:grpSp>
        <p:nvGrpSpPr>
          <p:cNvPr id="584" name="Group 584"/>
          <p:cNvGrpSpPr/>
          <p:nvPr/>
        </p:nvGrpSpPr>
        <p:grpSpPr>
          <a:xfrm>
            <a:off x="1517620" y="4132327"/>
            <a:ext cx="2624252" cy="1734523"/>
            <a:chOff x="0" y="0"/>
            <a:chExt cx="2624251" cy="1734522"/>
          </a:xfrm>
        </p:grpSpPr>
        <p:pic>
          <p:nvPicPr>
            <p:cNvPr id="582" name="pasted-image.pdf"/>
            <p:cNvPicPr>
              <a:picLocks noChangeAspect="1"/>
            </p:cNvPicPr>
            <p:nvPr/>
          </p:nvPicPr>
          <p:blipFill>
            <a:blip r:embed="rId2">
              <a:extLst/>
            </a:blip>
            <a:stretch>
              <a:fillRect/>
            </a:stretch>
          </p:blipFill>
          <p:spPr>
            <a:xfrm>
              <a:off x="0" y="0"/>
              <a:ext cx="2624252" cy="1734523"/>
            </a:xfrm>
            <a:prstGeom prst="rect">
              <a:avLst/>
            </a:prstGeom>
            <a:ln w="12700" cap="flat">
              <a:noFill/>
              <a:miter lim="400000"/>
            </a:ln>
            <a:effectLst/>
          </p:spPr>
        </p:pic>
        <p:sp>
          <p:nvSpPr>
            <p:cNvPr id="583" name="Shape 583"/>
            <p:cNvSpPr/>
            <p:nvPr/>
          </p:nvSpPr>
          <p:spPr>
            <a:xfrm>
              <a:off x="495584" y="372624"/>
              <a:ext cx="1633083" cy="9892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b="1" sz="2700">
                  <a:solidFill>
                    <a:schemeClr val="accent5">
                      <a:hueOff val="-444211"/>
                      <a:satOff val="-14915"/>
                      <a:lumOff val="22857"/>
                    </a:schemeClr>
                  </a:solidFill>
                  <a:latin typeface="Consolas"/>
                  <a:ea typeface="Consolas"/>
                  <a:cs typeface="Consolas"/>
                  <a:sym typeface="Consolas"/>
                </a:defRPr>
              </a:pPr>
              <a:r>
                <a:t>Static</a:t>
              </a:r>
            </a:p>
            <a:p>
              <a:pPr>
                <a:defRPr b="1" sz="2700">
                  <a:solidFill>
                    <a:schemeClr val="accent5">
                      <a:hueOff val="-444211"/>
                      <a:satOff val="-14915"/>
                      <a:lumOff val="22857"/>
                    </a:schemeClr>
                  </a:solidFill>
                  <a:latin typeface="Consolas"/>
                  <a:ea typeface="Consolas"/>
                  <a:cs typeface="Consolas"/>
                  <a:sym typeface="Consolas"/>
                </a:defRPr>
              </a:pPr>
              <a:r>
                <a:t>Fields</a:t>
              </a:r>
            </a:p>
          </p:txBody>
        </p:sp>
      </p:grpSp>
      <p:sp>
        <p:nvSpPr>
          <p:cNvPr id="585" name="Shape 585"/>
          <p:cNvSpPr/>
          <p:nvPr/>
        </p:nvSpPr>
        <p:spPr>
          <a:xfrm flipH="1" flipV="1">
            <a:off x="3667147" y="5622762"/>
            <a:ext cx="640666" cy="422582"/>
          </a:xfrm>
          <a:prstGeom prst="line">
            <a:avLst/>
          </a:prstGeom>
          <a:ln w="114300">
            <a:solidFill>
              <a:srgbClr val="000000"/>
            </a:solidFill>
            <a:miter lim="400000"/>
            <a:tailEnd type="triangle"/>
          </a:ln>
        </p:spPr>
        <p:txBody>
          <a:bodyPr lIns="50800" tIns="50800" rIns="50800" bIns="50800" anchor="ctr"/>
          <a:lstStyle/>
          <a:p>
            <a:pPr>
              <a:defRPr sz="2400"/>
            </a:pPr>
          </a:p>
        </p:txBody>
      </p:sp>
      <p:sp>
        <p:nvSpPr>
          <p:cNvPr id="586" name="Shape 586"/>
          <p:cNvSpPr/>
          <p:nvPr/>
        </p:nvSpPr>
        <p:spPr>
          <a:xfrm>
            <a:off x="7850549" y="7864564"/>
            <a:ext cx="5126617"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latin typeface="Helvetica"/>
                <a:ea typeface="Helvetica"/>
                <a:cs typeface="Helvetica"/>
                <a:sym typeface="Helvetica"/>
              </a:defRPr>
            </a:lvl1pPr>
          </a:lstStyle>
          <a:p>
            <a:pPr/>
            <a:r>
              <a:t>So, don’t touch them!</a:t>
            </a:r>
          </a:p>
        </p:txBody>
      </p:sp>
      <p:grpSp>
        <p:nvGrpSpPr>
          <p:cNvPr id="590" name="Group 590"/>
          <p:cNvGrpSpPr/>
          <p:nvPr/>
        </p:nvGrpSpPr>
        <p:grpSpPr>
          <a:xfrm>
            <a:off x="7594600" y="5431086"/>
            <a:ext cx="5197573" cy="2515850"/>
            <a:chOff x="0" y="0"/>
            <a:chExt cx="5197572" cy="2515849"/>
          </a:xfrm>
        </p:grpSpPr>
        <p:sp>
          <p:nvSpPr>
            <p:cNvPr id="587" name="Shape 587"/>
            <p:cNvSpPr/>
            <p:nvPr/>
          </p:nvSpPr>
          <p:spPr>
            <a:xfrm>
              <a:off x="440942" y="1322049"/>
              <a:ext cx="4756631"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r>
                <a:t>These classes had no possible conflicts</a:t>
              </a:r>
            </a:p>
          </p:txBody>
        </p:sp>
        <p:sp>
          <p:nvSpPr>
            <p:cNvPr id="588" name="Shape 588"/>
            <p:cNvSpPr/>
            <p:nvPr/>
          </p:nvSpPr>
          <p:spPr>
            <a:xfrm flipH="1" flipV="1">
              <a:off x="0" y="-1"/>
              <a:ext cx="2096722" cy="1469634"/>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589" name="Shape 589"/>
            <p:cNvSpPr/>
            <p:nvPr/>
          </p:nvSpPr>
          <p:spPr>
            <a:xfrm flipV="1">
              <a:off x="2682690" y="422850"/>
              <a:ext cx="1" cy="1096378"/>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grpSp>
      <p:sp>
        <p:nvSpPr>
          <p:cNvPr id="591" name="Shape 591"/>
          <p:cNvSpPr/>
          <p:nvPr/>
        </p:nvSpPr>
        <p:spPr>
          <a:xfrm>
            <a:off x="-12700" y="2230090"/>
            <a:ext cx="13030200" cy="6919268"/>
          </a:xfrm>
          <a:prstGeom prst="rect">
            <a:avLst/>
          </a:prstGeom>
          <a:solidFill>
            <a:srgbClr val="FFFFFF">
              <a:alpha val="94602"/>
            </a:srgbClr>
          </a:solidFill>
          <a:ln w="12700">
            <a:miter lim="400000"/>
          </a:ln>
        </p:spPr>
        <p:txBody>
          <a:bodyPr lIns="50800" tIns="50800" rIns="50800" bIns="50800" anchor="ctr"/>
          <a:lstStyle/>
          <a:p>
            <a:pPr>
              <a:defRPr sz="2400"/>
            </a:pPr>
          </a:p>
        </p:txBody>
      </p:sp>
      <p:sp>
        <p:nvSpPr>
          <p:cNvPr id="592" name="Shape 592"/>
          <p:cNvSpPr/>
          <p:nvPr/>
        </p:nvSpPr>
        <p:spPr>
          <a:xfrm>
            <a:off x="-4465" y="3752850"/>
            <a:ext cx="13013729" cy="2247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5400">
                <a:latin typeface="Helvetica"/>
                <a:ea typeface="Helvetica"/>
                <a:cs typeface="Helvetica"/>
                <a:sym typeface="Helvetica"/>
              </a:defRPr>
            </a:pPr>
            <a:r>
              <a:t>Key Insight:</a:t>
            </a:r>
          </a:p>
          <a:p>
            <a:pPr>
              <a:defRPr sz="4300"/>
            </a:pPr>
            <a:r>
              <a:t>No need to re-initialize the entire application in order to isolate tests</a:t>
            </a:r>
          </a:p>
        </p:txBody>
      </p:sp>
    </p:spTree>
  </p:cSld>
  <p:clrMapOvr>
    <a:masterClrMapping/>
  </p:clrMapOvr>
  <p:transition xmlns:p14="http://schemas.microsoft.com/office/powerpoint/2010/main" spd="slow" advClick="1" p14:dur="2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5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58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5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5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ID="9" grpId="6" fill="hold">
                                  <p:stCondLst>
                                    <p:cond delay="0"/>
                                  </p:stCondLst>
                                  <p:iterate type="el" backwards="0">
                                    <p:tmAbs val="0"/>
                                  </p:iterate>
                                  <p:childTnLst>
                                    <p:set>
                                      <p:cBhvr>
                                        <p:cTn id="26" fill="hold"/>
                                        <p:tgtEl>
                                          <p:spTgt spid="591"/>
                                        </p:tgtEl>
                                        <p:attrNameLst>
                                          <p:attrName>style.visibility</p:attrName>
                                        </p:attrNameLst>
                                      </p:cBhvr>
                                      <p:to>
                                        <p:strVal val="visible"/>
                                      </p:to>
                                    </p:set>
                                    <p:animEffect filter="dissolve" transition="in">
                                      <p:cBhvr>
                                        <p:cTn id="27" dur="500"/>
                                        <p:tgtEl>
                                          <p:spTgt spid="591"/>
                                        </p:tgtEl>
                                      </p:cBhvr>
                                    </p:animEffect>
                                  </p:childTnLst>
                                </p:cTn>
                              </p:par>
                            </p:childTnLst>
                          </p:cTn>
                        </p:par>
                        <p:par>
                          <p:cTn id="28" fill="hold">
                            <p:stCondLst>
                              <p:cond delay="500"/>
                            </p:stCondLst>
                            <p:childTnLst>
                              <p:par>
                                <p:cTn id="29" presetClass="entr" nodeType="afterEffect" presetSubtype="0" presetID="1" grpId="7" fill="hold">
                                  <p:stCondLst>
                                    <p:cond delay="0"/>
                                  </p:stCondLst>
                                  <p:iterate type="el" backwards="0">
                                    <p:tmAbs val="0"/>
                                  </p:iterate>
                                  <p:childTnLst>
                                    <p:set>
                                      <p:cBhvr>
                                        <p:cTn id="30" fill="hold"/>
                                        <p:tgtEl>
                                          <p:spTgt spid="5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0" grpId="1"/>
      <p:bldP build="whole" bldLvl="1" animBg="1" rev="0" advAuto="0" spid="584" grpId="2"/>
      <p:bldP build="whole" bldLvl="1" animBg="1" rev="0" advAuto="0" spid="590" grpId="4"/>
      <p:bldP build="whole" bldLvl="1" animBg="1" rev="0" advAuto="0" spid="592" grpId="7"/>
      <p:bldP build="whole" bldLvl="1" animBg="1" rev="0" advAuto="0" spid="585" grpId="3"/>
      <p:bldP build="whole" bldLvl="1" animBg="1" rev="0" advAuto="0" spid="586" grpId="5"/>
      <p:bldP build="whole" bldLvl="1" animBg="1" rev="0" advAuto="0" spid="591" grpId="6"/>
    </p:bld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4" name="Shape 594"/>
          <p:cNvSpPr/>
          <p:nvPr>
            <p:ph type="title"/>
          </p:nvPr>
        </p:nvSpPr>
        <p:spPr>
          <a:prstGeom prst="rect">
            <a:avLst/>
          </a:prstGeom>
        </p:spPr>
        <p:txBody>
          <a:bodyPr/>
          <a:lstStyle>
            <a:lvl1pPr defTabSz="490727">
              <a:defRPr sz="6719"/>
            </a:lvl1pPr>
          </a:lstStyle>
          <a:p>
            <a:pPr/>
            <a:r>
              <a:t>VMVM: Unit Test Virtualization</a:t>
            </a:r>
          </a:p>
        </p:txBody>
      </p:sp>
      <p:sp>
        <p:nvSpPr>
          <p:cNvPr id="595" name="Shape 595"/>
          <p:cNvSpPr/>
          <p:nvPr>
            <p:ph type="body" idx="1"/>
          </p:nvPr>
        </p:nvSpPr>
        <p:spPr>
          <a:prstGeom prst="rect">
            <a:avLst/>
          </a:prstGeom>
        </p:spPr>
        <p:txBody>
          <a:bodyPr/>
          <a:lstStyle/>
          <a:p>
            <a:pPr/>
            <a:r>
              <a:t>Isolates in-memory side effects, just like restarting JVM</a:t>
            </a:r>
          </a:p>
          <a:p>
            <a:pPr/>
            <a:r>
              <a:t>Integrates easily with ant, maven, junit</a:t>
            </a:r>
            <a:endParaRPr i="1"/>
          </a:p>
          <a:p>
            <a:pPr/>
            <a:r>
              <a:t>Implemented completely with application byte code instrumentation</a:t>
            </a:r>
          </a:p>
          <a:p>
            <a:pPr/>
            <a:r>
              <a:t>No changes to JVM, no access to source code required </a:t>
            </a:r>
          </a:p>
        </p:txBody>
      </p:sp>
    </p:spTree>
  </p:cSld>
  <p:clrMapOvr>
    <a:masterClrMapping/>
  </p:clrMapOvr>
  <p:transition xmlns:p14="http://schemas.microsoft.com/office/powerpoint/2010/main" spd="slow" advClick="1" p14:dur="2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5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595">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95" grpId="1"/>
    </p:bldLst>
  </p:timing>
</p:sld>
</file>

<file path=ppt/slides/slide2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99" name="Shape 599"/>
          <p:cNvSpPr/>
          <p:nvPr>
            <p:ph type="title"/>
          </p:nvPr>
        </p:nvSpPr>
        <p:spPr>
          <a:prstGeom prst="rect">
            <a:avLst/>
          </a:prstGeom>
        </p:spPr>
        <p:txBody>
          <a:bodyPr/>
          <a:lstStyle/>
          <a:p>
            <a:pPr/>
            <a:r>
              <a:t>Efficient Reinitialization</a:t>
            </a:r>
          </a:p>
        </p:txBody>
      </p:sp>
      <p:sp>
        <p:nvSpPr>
          <p:cNvPr id="600" name="Shape 600"/>
          <p:cNvSpPr/>
          <p:nvPr/>
        </p:nvSpPr>
        <p:spPr>
          <a:xfrm>
            <a:off x="124984" y="2440484"/>
            <a:ext cx="12754832"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000">
                <a:latin typeface="Helvetica"/>
                <a:ea typeface="Helvetica"/>
                <a:cs typeface="Helvetica"/>
                <a:sym typeface="Helvetica"/>
              </a:defRPr>
            </a:pPr>
            <a:r>
              <a:t>Emulate </a:t>
            </a:r>
            <a:r>
              <a:rPr i="1"/>
              <a:t>exactly</a:t>
            </a:r>
            <a:r>
              <a:t> what happens when a class is initialized the first time</a:t>
            </a:r>
          </a:p>
        </p:txBody>
      </p:sp>
      <p:sp>
        <p:nvSpPr>
          <p:cNvPr id="601" name="Shape 601"/>
          <p:cNvSpPr/>
          <p:nvPr/>
        </p:nvSpPr>
        <p:spPr>
          <a:xfrm>
            <a:off x="761655" y="3847036"/>
            <a:ext cx="3070875" cy="832990"/>
          </a:xfrm>
          <a:prstGeom prst="rect">
            <a:avLst/>
          </a:prstGeom>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400"/>
            </a:pPr>
            <a:r>
              <a:t>First new instance or static reference of </a:t>
            </a:r>
            <a:r>
              <a:rPr i="1"/>
              <a:t>T</a:t>
            </a:r>
          </a:p>
        </p:txBody>
      </p:sp>
      <p:grpSp>
        <p:nvGrpSpPr>
          <p:cNvPr id="604" name="Group 604"/>
          <p:cNvGrpSpPr/>
          <p:nvPr/>
        </p:nvGrpSpPr>
        <p:grpSpPr>
          <a:xfrm>
            <a:off x="761655" y="4680087"/>
            <a:ext cx="3070875" cy="1439625"/>
            <a:chOff x="0" y="0"/>
            <a:chExt cx="3070874" cy="1439623"/>
          </a:xfrm>
        </p:grpSpPr>
        <p:sp>
          <p:nvSpPr>
            <p:cNvPr id="602" name="Shape 602"/>
            <p:cNvSpPr/>
            <p:nvPr/>
          </p:nvSpPr>
          <p:spPr>
            <a:xfrm>
              <a:off x="0" y="606634"/>
              <a:ext cx="3070875" cy="832990"/>
            </a:xfrm>
            <a:prstGeom prst="rect">
              <a:avLst/>
            </a:prstGeom>
            <a:noFill/>
            <a:ln w="254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2400"/>
              </a:pPr>
              <a:r>
                <a:t>Acquire lock on </a:t>
              </a:r>
              <a:r>
                <a:rPr i="1"/>
                <a:t>T</a:t>
              </a:r>
            </a:p>
          </p:txBody>
        </p:sp>
        <p:sp>
          <p:nvSpPr>
            <p:cNvPr id="603" name="Shape 603"/>
            <p:cNvSpPr/>
            <p:nvPr/>
          </p:nvSpPr>
          <p:spPr>
            <a:xfrm flipH="1">
              <a:off x="1535437" y="0"/>
              <a:ext cx="1" cy="558800"/>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grpSp>
      <p:grpSp>
        <p:nvGrpSpPr>
          <p:cNvPr id="607" name="Group 607"/>
          <p:cNvGrpSpPr/>
          <p:nvPr/>
        </p:nvGrpSpPr>
        <p:grpSpPr>
          <a:xfrm>
            <a:off x="761655" y="6136204"/>
            <a:ext cx="3070875" cy="1520199"/>
            <a:chOff x="0" y="-55957"/>
            <a:chExt cx="3070874" cy="1520197"/>
          </a:xfrm>
        </p:grpSpPr>
        <p:sp>
          <p:nvSpPr>
            <p:cNvPr id="605" name="Shape 605"/>
            <p:cNvSpPr/>
            <p:nvPr/>
          </p:nvSpPr>
          <p:spPr>
            <a:xfrm>
              <a:off x="0" y="631250"/>
              <a:ext cx="3070875" cy="832991"/>
            </a:xfrm>
            <a:prstGeom prst="rect">
              <a:avLst/>
            </a:prstGeom>
            <a:noFill/>
            <a:ln w="254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vl1pPr>
            </a:lstStyle>
            <a:p>
              <a:pPr/>
              <a:r>
                <a:t>Check initialization status</a:t>
              </a:r>
            </a:p>
          </p:txBody>
        </p:sp>
        <p:sp>
          <p:nvSpPr>
            <p:cNvPr id="606" name="Shape 606"/>
            <p:cNvSpPr/>
            <p:nvPr/>
          </p:nvSpPr>
          <p:spPr>
            <a:xfrm flipH="1">
              <a:off x="1535437" y="-55958"/>
              <a:ext cx="1" cy="614758"/>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grpSp>
      <p:grpSp>
        <p:nvGrpSpPr>
          <p:cNvPr id="610" name="Group 610"/>
          <p:cNvGrpSpPr/>
          <p:nvPr/>
        </p:nvGrpSpPr>
        <p:grpSpPr>
          <a:xfrm>
            <a:off x="4966962" y="4717137"/>
            <a:ext cx="3070875" cy="1505102"/>
            <a:chOff x="0" y="-38100"/>
            <a:chExt cx="3070874" cy="1505101"/>
          </a:xfrm>
        </p:grpSpPr>
        <p:sp>
          <p:nvSpPr>
            <p:cNvPr id="608" name="Shape 608"/>
            <p:cNvSpPr/>
            <p:nvPr/>
          </p:nvSpPr>
          <p:spPr>
            <a:xfrm>
              <a:off x="0" y="634011"/>
              <a:ext cx="3070875" cy="832991"/>
            </a:xfrm>
            <a:prstGeom prst="rect">
              <a:avLst/>
            </a:prstGeom>
            <a:noFill/>
            <a:ln w="254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2400"/>
              </a:pPr>
              <a:r>
                <a:t>Initialize </a:t>
              </a:r>
              <a:r>
                <a:rPr i="1"/>
                <a:t>T</a:t>
              </a:r>
              <a:r>
                <a:t>’s super classes</a:t>
              </a:r>
            </a:p>
          </p:txBody>
        </p:sp>
        <p:sp>
          <p:nvSpPr>
            <p:cNvPr id="609" name="Shape 609"/>
            <p:cNvSpPr/>
            <p:nvPr/>
          </p:nvSpPr>
          <p:spPr>
            <a:xfrm flipH="1">
              <a:off x="1535437" y="-38100"/>
              <a:ext cx="1" cy="558800"/>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grpSp>
      <p:grpSp>
        <p:nvGrpSpPr>
          <p:cNvPr id="613" name="Group 613"/>
          <p:cNvGrpSpPr/>
          <p:nvPr/>
        </p:nvGrpSpPr>
        <p:grpSpPr>
          <a:xfrm>
            <a:off x="4966962" y="6233950"/>
            <a:ext cx="3070875" cy="1422453"/>
            <a:chOff x="0" y="-63500"/>
            <a:chExt cx="3070874" cy="1422451"/>
          </a:xfrm>
        </p:grpSpPr>
        <p:sp>
          <p:nvSpPr>
            <p:cNvPr id="611" name="Shape 611"/>
            <p:cNvSpPr/>
            <p:nvPr/>
          </p:nvSpPr>
          <p:spPr>
            <a:xfrm>
              <a:off x="0" y="525962"/>
              <a:ext cx="3070875" cy="832990"/>
            </a:xfrm>
            <a:prstGeom prst="rect">
              <a:avLst/>
            </a:prstGeom>
            <a:noFill/>
            <a:ln w="254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2400"/>
              </a:pPr>
              <a:r>
                <a:t>Run initializer for </a:t>
              </a:r>
              <a:r>
                <a:rPr i="1"/>
                <a:t>T</a:t>
              </a:r>
            </a:p>
          </p:txBody>
        </p:sp>
        <p:sp>
          <p:nvSpPr>
            <p:cNvPr id="612" name="Shape 612"/>
            <p:cNvSpPr/>
            <p:nvPr/>
          </p:nvSpPr>
          <p:spPr>
            <a:xfrm flipH="1">
              <a:off x="1535437" y="-63500"/>
              <a:ext cx="1" cy="558800"/>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grpSp>
      <p:grpSp>
        <p:nvGrpSpPr>
          <p:cNvPr id="616" name="Group 616"/>
          <p:cNvGrpSpPr/>
          <p:nvPr/>
        </p:nvGrpSpPr>
        <p:grpSpPr>
          <a:xfrm>
            <a:off x="9172270" y="4807881"/>
            <a:ext cx="3070875" cy="1467002"/>
            <a:chOff x="0" y="0"/>
            <a:chExt cx="3070874" cy="1467001"/>
          </a:xfrm>
        </p:grpSpPr>
        <p:sp>
          <p:nvSpPr>
            <p:cNvPr id="614" name="Shape 614"/>
            <p:cNvSpPr/>
            <p:nvPr/>
          </p:nvSpPr>
          <p:spPr>
            <a:xfrm>
              <a:off x="0" y="634011"/>
              <a:ext cx="3070875" cy="832991"/>
            </a:xfrm>
            <a:prstGeom prst="rect">
              <a:avLst/>
            </a:prstGeom>
            <a:noFill/>
            <a:ln w="254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vl1pPr>
            </a:lstStyle>
            <a:p>
              <a:pPr/>
              <a:r>
                <a:t>Mark init done</a:t>
              </a:r>
            </a:p>
          </p:txBody>
        </p:sp>
        <p:sp>
          <p:nvSpPr>
            <p:cNvPr id="615" name="Shape 615"/>
            <p:cNvSpPr/>
            <p:nvPr/>
          </p:nvSpPr>
          <p:spPr>
            <a:xfrm flipH="1">
              <a:off x="1535437" y="0"/>
              <a:ext cx="1" cy="558800"/>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grpSp>
      <p:grpSp>
        <p:nvGrpSpPr>
          <p:cNvPr id="619" name="Group 619"/>
          <p:cNvGrpSpPr/>
          <p:nvPr/>
        </p:nvGrpSpPr>
        <p:grpSpPr>
          <a:xfrm>
            <a:off x="9172270" y="6299294"/>
            <a:ext cx="3070875" cy="1412514"/>
            <a:chOff x="0" y="-50800"/>
            <a:chExt cx="3070874" cy="1412512"/>
          </a:xfrm>
        </p:grpSpPr>
        <p:sp>
          <p:nvSpPr>
            <p:cNvPr id="617" name="Shape 617"/>
            <p:cNvSpPr/>
            <p:nvPr/>
          </p:nvSpPr>
          <p:spPr>
            <a:xfrm>
              <a:off x="0" y="528723"/>
              <a:ext cx="3070875" cy="832990"/>
            </a:xfrm>
            <a:prstGeom prst="rect">
              <a:avLst/>
            </a:prstGeom>
            <a:noFill/>
            <a:ln w="254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2400"/>
              </a:pPr>
              <a:r>
                <a:t>Release lock on </a:t>
              </a:r>
              <a:r>
                <a:rPr i="1"/>
                <a:t>T</a:t>
              </a:r>
            </a:p>
          </p:txBody>
        </p:sp>
        <p:sp>
          <p:nvSpPr>
            <p:cNvPr id="618" name="Shape 618"/>
            <p:cNvSpPr/>
            <p:nvPr/>
          </p:nvSpPr>
          <p:spPr>
            <a:xfrm flipH="1">
              <a:off x="1535437" y="-50800"/>
              <a:ext cx="1" cy="558800"/>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grpSp>
      <p:grpSp>
        <p:nvGrpSpPr>
          <p:cNvPr id="622" name="Group 622"/>
          <p:cNvGrpSpPr/>
          <p:nvPr/>
        </p:nvGrpSpPr>
        <p:grpSpPr>
          <a:xfrm>
            <a:off x="3858627" y="3847036"/>
            <a:ext cx="4179210" cy="3308130"/>
            <a:chOff x="0" y="0"/>
            <a:chExt cx="4179209" cy="3308129"/>
          </a:xfrm>
        </p:grpSpPr>
        <p:sp>
          <p:nvSpPr>
            <p:cNvPr id="620" name="Shape 620"/>
            <p:cNvSpPr/>
            <p:nvPr/>
          </p:nvSpPr>
          <p:spPr>
            <a:xfrm>
              <a:off x="1108335" y="0"/>
              <a:ext cx="3070875" cy="832990"/>
            </a:xfrm>
            <a:prstGeom prst="rect">
              <a:avLst/>
            </a:prstGeom>
            <a:noFill/>
            <a:ln w="254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2400"/>
              </a:pPr>
              <a:r>
                <a:t>Release lock on </a:t>
              </a:r>
              <a:r>
                <a:rPr i="1"/>
                <a:t>T</a:t>
              </a:r>
            </a:p>
          </p:txBody>
        </p:sp>
        <p:sp>
          <p:nvSpPr>
            <p:cNvPr id="621" name="Shape 621"/>
            <p:cNvSpPr/>
            <p:nvPr/>
          </p:nvSpPr>
          <p:spPr>
            <a:xfrm flipV="1">
              <a:off x="0" y="709757"/>
              <a:ext cx="1083832" cy="2598373"/>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grpSp>
      <p:grpSp>
        <p:nvGrpSpPr>
          <p:cNvPr id="625" name="Group 625"/>
          <p:cNvGrpSpPr/>
          <p:nvPr/>
        </p:nvGrpSpPr>
        <p:grpSpPr>
          <a:xfrm>
            <a:off x="8062258" y="3899680"/>
            <a:ext cx="4180887" cy="3255450"/>
            <a:chOff x="0" y="0"/>
            <a:chExt cx="4180886" cy="3255449"/>
          </a:xfrm>
        </p:grpSpPr>
        <p:sp>
          <p:nvSpPr>
            <p:cNvPr id="623" name="Shape 623"/>
            <p:cNvSpPr/>
            <p:nvPr/>
          </p:nvSpPr>
          <p:spPr>
            <a:xfrm>
              <a:off x="1110011" y="0"/>
              <a:ext cx="3070876" cy="832990"/>
            </a:xfrm>
            <a:prstGeom prst="rect">
              <a:avLst/>
            </a:prstGeom>
            <a:noFill/>
            <a:ln w="254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2400"/>
              </a:pPr>
              <a:r>
                <a:t>Acquire lock on </a:t>
              </a:r>
              <a:r>
                <a:rPr i="1"/>
                <a:t>T</a:t>
              </a:r>
            </a:p>
          </p:txBody>
        </p:sp>
        <p:sp>
          <p:nvSpPr>
            <p:cNvPr id="624" name="Shape 624"/>
            <p:cNvSpPr/>
            <p:nvPr/>
          </p:nvSpPr>
          <p:spPr>
            <a:xfrm flipV="1">
              <a:off x="-1" y="657077"/>
              <a:ext cx="1083833" cy="2598373"/>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grpSp>
      <p:sp>
        <p:nvSpPr>
          <p:cNvPr id="626" name="Shape 626"/>
          <p:cNvSpPr/>
          <p:nvPr/>
        </p:nvSpPr>
        <p:spPr>
          <a:xfrm>
            <a:off x="4954262" y="5387405"/>
            <a:ext cx="3070875" cy="832990"/>
          </a:xfrm>
          <a:prstGeom prst="rect">
            <a:avLst/>
          </a:prstGeom>
          <a:solidFill>
            <a:srgbClr val="FEEBAB"/>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400"/>
            </a:pPr>
            <a:r>
              <a:rPr b="1">
                <a:latin typeface="Helvetica"/>
                <a:ea typeface="Helvetica"/>
                <a:cs typeface="Helvetica"/>
                <a:sym typeface="Helvetica"/>
              </a:rPr>
              <a:t>Re-initialize</a:t>
            </a:r>
            <a:r>
              <a:t> </a:t>
            </a:r>
            <a:r>
              <a:rPr i="1"/>
              <a:t>T</a:t>
            </a:r>
            <a:r>
              <a:t>’s super classes</a:t>
            </a:r>
          </a:p>
        </p:txBody>
      </p:sp>
      <p:sp>
        <p:nvSpPr>
          <p:cNvPr id="627" name="Shape 627"/>
          <p:cNvSpPr/>
          <p:nvPr/>
        </p:nvSpPr>
        <p:spPr>
          <a:xfrm rot="17638495">
            <a:off x="3389608" y="5234738"/>
            <a:ext cx="1943405"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Not initialized</a:t>
            </a:r>
          </a:p>
        </p:txBody>
      </p:sp>
      <p:sp>
        <p:nvSpPr>
          <p:cNvPr id="628" name="Shape 628"/>
          <p:cNvSpPr/>
          <p:nvPr/>
        </p:nvSpPr>
        <p:spPr>
          <a:xfrm>
            <a:off x="359432" y="3847036"/>
            <a:ext cx="3875321" cy="832990"/>
          </a:xfrm>
          <a:prstGeom prst="rect">
            <a:avLst/>
          </a:prstGeom>
          <a:solidFill>
            <a:srgbClr val="FEEBAB"/>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400"/>
            </a:pPr>
            <a:r>
              <a:t>First new instance or static reference of </a:t>
            </a:r>
            <a:r>
              <a:rPr i="1"/>
              <a:t>T </a:t>
            </a:r>
            <a:r>
              <a:rPr b="1">
                <a:latin typeface="Helvetica"/>
                <a:ea typeface="Helvetica"/>
                <a:cs typeface="Helvetica"/>
                <a:sym typeface="Helvetica"/>
              </a:rPr>
              <a:t>per test</a:t>
            </a:r>
          </a:p>
        </p:txBody>
      </p:sp>
      <p:sp>
        <p:nvSpPr>
          <p:cNvPr id="629" name="Shape 629"/>
          <p:cNvSpPr/>
          <p:nvPr/>
        </p:nvSpPr>
        <p:spPr>
          <a:xfrm>
            <a:off x="4954262" y="6826855"/>
            <a:ext cx="3070875" cy="832990"/>
          </a:xfrm>
          <a:prstGeom prst="rect">
            <a:avLst/>
          </a:prstGeom>
          <a:solidFill>
            <a:srgbClr val="FEEBAB"/>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p>
            <a:pPr>
              <a:defRPr sz="2400"/>
            </a:pPr>
            <a:r>
              <a:rPr b="1">
                <a:latin typeface="Helvetica"/>
                <a:ea typeface="Helvetica"/>
                <a:cs typeface="Helvetica"/>
                <a:sym typeface="Helvetica"/>
              </a:rPr>
              <a:t>Re-initialize</a:t>
            </a:r>
            <a:r>
              <a:t> </a:t>
            </a:r>
            <a:r>
              <a:rPr i="1"/>
              <a:t>T</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627"/>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5" fill="hold">
                                  <p:stCondLst>
                                    <p:cond delay="0"/>
                                  </p:stCondLst>
                                  <p:iterate type="el" backwards="0">
                                    <p:tmAbs val="0"/>
                                  </p:iterate>
                                  <p:childTnLst>
                                    <p:set>
                                      <p:cBhvr>
                                        <p:cTn id="21" fill="hold"/>
                                        <p:tgtEl>
                                          <p:spTgt spid="62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6" fill="hold">
                                  <p:stCondLst>
                                    <p:cond delay="0"/>
                                  </p:stCondLst>
                                  <p:iterate type="el" backwards="0">
                                    <p:tmAbs val="0"/>
                                  </p:iterate>
                                  <p:childTnLst>
                                    <p:set>
                                      <p:cBhvr>
                                        <p:cTn id="25" fill="hold"/>
                                        <p:tgtEl>
                                          <p:spTgt spid="6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7" fill="hold">
                                  <p:stCondLst>
                                    <p:cond delay="0"/>
                                  </p:stCondLst>
                                  <p:iterate type="el" backwards="0">
                                    <p:tmAbs val="0"/>
                                  </p:iterate>
                                  <p:childTnLst>
                                    <p:set>
                                      <p:cBhvr>
                                        <p:cTn id="29" fill="hold"/>
                                        <p:tgtEl>
                                          <p:spTgt spid="6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8" fill="hold">
                                  <p:stCondLst>
                                    <p:cond delay="0"/>
                                  </p:stCondLst>
                                  <p:iterate type="el" backwards="0">
                                    <p:tmAbs val="0"/>
                                  </p:iterate>
                                  <p:childTnLst>
                                    <p:set>
                                      <p:cBhvr>
                                        <p:cTn id="33" fill="hold"/>
                                        <p:tgtEl>
                                          <p:spTgt spid="62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0" presetID="1" grpId="9" fill="hold">
                                  <p:stCondLst>
                                    <p:cond delay="0"/>
                                  </p:stCondLst>
                                  <p:iterate type="el" backwards="0">
                                    <p:tmAbs val="0"/>
                                  </p:iterate>
                                  <p:childTnLst>
                                    <p:set>
                                      <p:cBhvr>
                                        <p:cTn id="37" fill="hold"/>
                                        <p:tgtEl>
                                          <p:spTgt spid="61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Class="entr" nodeType="clickEffect" presetSubtype="0" presetID="1" grpId="10" fill="hold">
                                  <p:stCondLst>
                                    <p:cond delay="0"/>
                                  </p:stCondLst>
                                  <p:iterate type="el" backwards="0">
                                    <p:tmAbs val="0"/>
                                  </p:iterate>
                                  <p:childTnLst>
                                    <p:set>
                                      <p:cBhvr>
                                        <p:cTn id="41" fill="hold"/>
                                        <p:tgtEl>
                                          <p:spTgt spid="61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Class="entr" nodeType="clickEffect" presetSubtype="0" presetID="1" grpId="11" fill="hold">
                                  <p:stCondLst>
                                    <p:cond delay="0"/>
                                  </p:stCondLst>
                                  <p:iterate type="el" backwards="0">
                                    <p:tmAbs val="0"/>
                                  </p:iterate>
                                  <p:childTnLst>
                                    <p:set>
                                      <p:cBhvr>
                                        <p:cTn id="45" fill="hold"/>
                                        <p:tgtEl>
                                          <p:spTgt spid="62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Class="entr" nodeType="clickEffect" presetSubtype="0" presetID="1" grpId="12" fill="hold">
                                  <p:stCondLst>
                                    <p:cond delay="0"/>
                                  </p:stCondLst>
                                  <p:iterate type="el" backwards="0">
                                    <p:tmAbs val="0"/>
                                  </p:iterate>
                                  <p:childTnLst>
                                    <p:set>
                                      <p:cBhvr>
                                        <p:cTn id="49" fill="hold"/>
                                        <p:tgtEl>
                                          <p:spTgt spid="62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Class="entr" nodeType="clickEffect" presetSubtype="0" presetID="1" grpId="13" fill="hold">
                                  <p:stCondLst>
                                    <p:cond delay="0"/>
                                  </p:stCondLst>
                                  <p:iterate type="el" backwards="0">
                                    <p:tmAbs val="0"/>
                                  </p:iterate>
                                  <p:childTnLst>
                                    <p:set>
                                      <p:cBhvr>
                                        <p:cTn id="53" fill="hold"/>
                                        <p:tgtEl>
                                          <p:spTgt spid="6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22" grpId="5"/>
      <p:bldP build="whole" bldLvl="1" animBg="1" rev="0" advAuto="0" spid="610" grpId="6"/>
      <p:bldP build="whole" bldLvl="1" animBg="1" rev="0" advAuto="0" spid="607" grpId="3"/>
      <p:bldP build="whole" bldLvl="1" animBg="1" rev="0" advAuto="0" spid="616" grpId="9"/>
      <p:bldP build="whole" bldLvl="1" animBg="1" rev="0" advAuto="0" spid="628" grpId="11"/>
      <p:bldP build="whole" bldLvl="1" animBg="1" rev="0" advAuto="0" spid="613" grpId="7"/>
      <p:bldP build="whole" bldLvl="1" animBg="1" rev="0" advAuto="0" spid="626" grpId="12"/>
      <p:bldP build="whole" bldLvl="1" animBg="1" rev="0" advAuto="0" spid="604" grpId="2"/>
      <p:bldP build="whole" bldLvl="1" animBg="1" rev="0" advAuto="0" spid="601" grpId="1"/>
      <p:bldP build="whole" bldLvl="1" animBg="1" rev="0" advAuto="0" spid="629" grpId="13"/>
      <p:bldP build="whole" bldLvl="1" animBg="1" rev="0" advAuto="0" spid="627" grpId="4"/>
      <p:bldP build="whole" bldLvl="1" animBg="1" rev="0" advAuto="0" spid="625" grpId="8"/>
      <p:bldP build="whole" bldLvl="1" animBg="1" rev="0" advAuto="0" spid="619" grpId="10"/>
    </p:bldLst>
  </p:timing>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3" name="Shape 633"/>
          <p:cNvSpPr/>
          <p:nvPr>
            <p:ph type="title"/>
          </p:nvPr>
        </p:nvSpPr>
        <p:spPr>
          <a:prstGeom prst="rect">
            <a:avLst/>
          </a:prstGeom>
        </p:spPr>
        <p:txBody>
          <a:bodyPr/>
          <a:lstStyle/>
          <a:p>
            <a:pPr/>
            <a:r>
              <a:t>Efficient Reinitialization</a:t>
            </a:r>
          </a:p>
        </p:txBody>
      </p:sp>
      <p:sp>
        <p:nvSpPr>
          <p:cNvPr id="634" name="Shape 634"/>
          <p:cNvSpPr/>
          <p:nvPr>
            <p:ph type="body" idx="1"/>
          </p:nvPr>
        </p:nvSpPr>
        <p:spPr>
          <a:prstGeom prst="rect">
            <a:avLst/>
          </a:prstGeom>
        </p:spPr>
        <p:txBody>
          <a:bodyPr/>
          <a:lstStyle/>
          <a:p>
            <a:pPr marL="417830" indent="-417830" defTabSz="549148">
              <a:spcBef>
                <a:spcPts val="3900"/>
              </a:spcBef>
              <a:defRPr sz="3384"/>
            </a:pPr>
            <a:r>
              <a:t>Does not require any modifications to the JVM and runs on commodity JVMs</a:t>
            </a:r>
          </a:p>
          <a:p>
            <a:pPr marL="417830" indent="-417830" defTabSz="549148">
              <a:spcBef>
                <a:spcPts val="3900"/>
              </a:spcBef>
              <a:defRPr sz="3384"/>
            </a:pPr>
            <a:r>
              <a:t>The JVM calls a special method, &lt;clinit&gt; to initialize a class</a:t>
            </a:r>
          </a:p>
          <a:p>
            <a:pPr marL="417830" indent="-417830" defTabSz="549148">
              <a:spcBef>
                <a:spcPts val="3900"/>
              </a:spcBef>
              <a:defRPr sz="3384"/>
            </a:pPr>
            <a:r>
              <a:t>We do the same, entirely in Java</a:t>
            </a:r>
          </a:p>
          <a:p>
            <a:pPr marL="417830" indent="-417830" defTabSz="549148">
              <a:spcBef>
                <a:spcPts val="3900"/>
              </a:spcBef>
              <a:defRPr sz="3384"/>
            </a:pPr>
            <a:r>
              <a:t>Add guards to trigger this process</a:t>
            </a:r>
          </a:p>
          <a:p>
            <a:pPr marL="417830" indent="-417830" defTabSz="549148">
              <a:spcBef>
                <a:spcPts val="3900"/>
              </a:spcBef>
              <a:defRPr sz="3384"/>
            </a:pPr>
            <a:r>
              <a:t>Register a hook with test runner to tell us when a new test starts</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3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63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63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63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63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634">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34" grpId="1"/>
    </p:bldLst>
  </p:timing>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8" name="Shape 638"/>
          <p:cNvSpPr/>
          <p:nvPr>
            <p:ph type="title"/>
          </p:nvPr>
        </p:nvSpPr>
        <p:spPr>
          <a:prstGeom prst="rect">
            <a:avLst/>
          </a:prstGeom>
        </p:spPr>
        <p:txBody>
          <a:bodyPr/>
          <a:lstStyle>
            <a:lvl1pPr defTabSz="490727">
              <a:defRPr sz="6719"/>
            </a:lvl1pPr>
          </a:lstStyle>
          <a:p>
            <a:pPr/>
            <a:r>
              <a:t>VMVM: Unit Test Virtualization</a:t>
            </a:r>
          </a:p>
        </p:txBody>
      </p:sp>
      <p:sp>
        <p:nvSpPr>
          <p:cNvPr id="639" name="Shape 639"/>
          <p:cNvSpPr/>
          <p:nvPr/>
        </p:nvSpPr>
        <p:spPr>
          <a:xfrm>
            <a:off x="2391815" y="2943352"/>
            <a:ext cx="8264985"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330200" algn="l"/>
              </a:tabLst>
              <a:defRPr sz="2600">
                <a:latin typeface="Menlo"/>
                <a:ea typeface="Menlo"/>
                <a:cs typeface="Menlo"/>
                <a:sym typeface="Menlo"/>
              </a:defRPr>
            </a:pPr>
            <a:r>
              <a:rPr>
                <a:solidFill>
                  <a:srgbClr val="BB2CA2"/>
                </a:solidFill>
              </a:rPr>
              <a:t>if</a:t>
            </a:r>
            <a:r>
              <a:t>(CookiesSupport.ALLOW_EQUALS_IN_VALUE)</a:t>
            </a:r>
          </a:p>
          <a:p>
            <a:pPr algn="l" defTabSz="457200">
              <a:tabLst>
                <a:tab pos="330200" algn="l"/>
              </a:tabLst>
              <a:defRPr sz="2600">
                <a:latin typeface="Menlo"/>
                <a:ea typeface="Menlo"/>
                <a:cs typeface="Menlo"/>
                <a:sym typeface="Menlo"/>
              </a:defRPr>
            </a:pPr>
            <a:r>
              <a:t>  </a:t>
            </a:r>
            <a:r>
              <a:rPr>
                <a:solidFill>
                  <a:srgbClr val="008400"/>
                </a:solidFill>
              </a:rPr>
              <a:t>//...</a:t>
            </a:r>
          </a:p>
          <a:p>
            <a:pPr algn="l" defTabSz="457200">
              <a:tabLst>
                <a:tab pos="330200" algn="l"/>
              </a:tabLst>
              <a:defRPr sz="2600">
                <a:latin typeface="Menlo"/>
                <a:ea typeface="Menlo"/>
                <a:cs typeface="Menlo"/>
                <a:sym typeface="Menlo"/>
              </a:defRPr>
            </a:pPr>
            <a:r>
              <a:rPr>
                <a:solidFill>
                  <a:srgbClr val="BB2CA2"/>
                </a:solidFill>
              </a:rPr>
              <a:t>else</a:t>
            </a:r>
          </a:p>
          <a:p>
            <a:pPr algn="l" defTabSz="457200">
              <a:tabLst>
                <a:tab pos="330200" algn="l"/>
              </a:tabLst>
              <a:defRPr sz="2600">
                <a:latin typeface="Menlo"/>
                <a:ea typeface="Menlo"/>
                <a:cs typeface="Menlo"/>
                <a:sym typeface="Menlo"/>
              </a:defRPr>
            </a:pPr>
            <a:r>
              <a:t>  </a:t>
            </a:r>
            <a:r>
              <a:rPr>
                <a:solidFill>
                  <a:srgbClr val="008400"/>
                </a:solidFill>
              </a:rPr>
              <a:t>//...</a:t>
            </a:r>
          </a:p>
        </p:txBody>
      </p:sp>
      <p:sp>
        <p:nvSpPr>
          <p:cNvPr id="640" name="Shape 640"/>
          <p:cNvSpPr/>
          <p:nvPr/>
        </p:nvSpPr>
        <p:spPr>
          <a:xfrm>
            <a:off x="2391815" y="6133561"/>
            <a:ext cx="8264985" cy="162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330200" algn="l"/>
              </a:tabLst>
              <a:defRPr sz="2600">
                <a:latin typeface="Menlo"/>
                <a:ea typeface="Menlo"/>
                <a:cs typeface="Menlo"/>
                <a:sym typeface="Menlo"/>
              </a:defRPr>
            </a:pPr>
            <a:r>
              <a:rPr>
                <a:solidFill>
                  <a:srgbClr val="BB2CA2"/>
                </a:solidFill>
              </a:rPr>
              <a:t>if</a:t>
            </a:r>
            <a:r>
              <a:t>(CookiesSupport.ALLOW_EQUALS_IN_VALUE)</a:t>
            </a:r>
          </a:p>
          <a:p>
            <a:pPr algn="l" defTabSz="457200">
              <a:tabLst>
                <a:tab pos="330200" algn="l"/>
              </a:tabLst>
              <a:defRPr sz="2600">
                <a:latin typeface="Menlo"/>
                <a:ea typeface="Menlo"/>
                <a:cs typeface="Menlo"/>
                <a:sym typeface="Menlo"/>
              </a:defRPr>
            </a:pPr>
            <a:r>
              <a:t>  </a:t>
            </a:r>
            <a:r>
              <a:rPr>
                <a:solidFill>
                  <a:srgbClr val="008400"/>
                </a:solidFill>
              </a:rPr>
              <a:t>//...</a:t>
            </a:r>
          </a:p>
          <a:p>
            <a:pPr algn="l" defTabSz="457200">
              <a:tabLst>
                <a:tab pos="330200" algn="l"/>
              </a:tabLst>
              <a:defRPr sz="2600">
                <a:latin typeface="Menlo"/>
                <a:ea typeface="Menlo"/>
                <a:cs typeface="Menlo"/>
                <a:sym typeface="Menlo"/>
              </a:defRPr>
            </a:pPr>
            <a:r>
              <a:rPr>
                <a:solidFill>
                  <a:srgbClr val="BB2CA2"/>
                </a:solidFill>
              </a:rPr>
              <a:t>else</a:t>
            </a:r>
          </a:p>
          <a:p>
            <a:pPr algn="l" defTabSz="457200">
              <a:tabLst>
                <a:tab pos="330200" algn="l"/>
              </a:tabLst>
              <a:defRPr sz="2600">
                <a:latin typeface="Menlo"/>
                <a:ea typeface="Menlo"/>
                <a:cs typeface="Menlo"/>
                <a:sym typeface="Menlo"/>
              </a:defRPr>
            </a:pPr>
            <a:r>
              <a:t>  </a:t>
            </a:r>
            <a:r>
              <a:rPr>
                <a:solidFill>
                  <a:srgbClr val="008400"/>
                </a:solidFill>
              </a:rPr>
              <a:t>//...</a:t>
            </a:r>
          </a:p>
        </p:txBody>
      </p:sp>
      <p:sp>
        <p:nvSpPr>
          <p:cNvPr id="641" name="Shape 641"/>
          <p:cNvSpPr/>
          <p:nvPr/>
        </p:nvSpPr>
        <p:spPr>
          <a:xfrm>
            <a:off x="6502399" y="3969117"/>
            <a:ext cx="1" cy="1297404"/>
          </a:xfrm>
          <a:prstGeom prst="line">
            <a:avLst/>
          </a:prstGeom>
          <a:ln w="76200">
            <a:solidFill>
              <a:srgbClr val="000000"/>
            </a:solidFill>
            <a:miter lim="400000"/>
            <a:tailEnd type="triangle"/>
          </a:ln>
        </p:spPr>
        <p:txBody>
          <a:bodyPr lIns="50800" tIns="50800" rIns="50800" bIns="50800" anchor="ctr"/>
          <a:lstStyle/>
          <a:p>
            <a:pPr>
              <a:defRPr sz="2400"/>
            </a:pPr>
          </a:p>
        </p:txBody>
      </p:sp>
      <p:sp>
        <p:nvSpPr>
          <p:cNvPr id="642" name="Shape 642"/>
          <p:cNvSpPr/>
          <p:nvPr/>
        </p:nvSpPr>
        <p:spPr>
          <a:xfrm>
            <a:off x="1667694" y="2868562"/>
            <a:ext cx="9973870" cy="5388098"/>
          </a:xfrm>
          <a:prstGeom prst="rect">
            <a:avLst/>
          </a:prstGeom>
          <a:solidFill>
            <a:srgbClr val="FFFFFF">
              <a:alpha val="77000"/>
            </a:srgbClr>
          </a:solidFill>
          <a:ln w="12700">
            <a:miter lim="400000"/>
          </a:ln>
        </p:spPr>
        <p:txBody>
          <a:bodyPr lIns="50800" tIns="50800" rIns="50800" bIns="50800" anchor="ctr"/>
          <a:lstStyle/>
          <a:p>
            <a:pPr>
              <a:defRPr sz="2400">
                <a:solidFill>
                  <a:srgbClr val="FFFFFF"/>
                </a:solidFill>
              </a:defRPr>
            </a:pPr>
          </a:p>
        </p:txBody>
      </p:sp>
      <p:sp>
        <p:nvSpPr>
          <p:cNvPr id="643" name="Shape 643"/>
          <p:cNvSpPr/>
          <p:nvPr/>
        </p:nvSpPr>
        <p:spPr>
          <a:xfrm>
            <a:off x="2138327" y="6308691"/>
            <a:ext cx="9032603" cy="647701"/>
          </a:xfrm>
          <a:prstGeom prst="rect">
            <a:avLst/>
          </a:prstGeom>
          <a:solidFill>
            <a:srgbClr val="FFFFFF">
              <a:alpha val="77000"/>
            </a:srgb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VMVM adds guards to reinitialize classes</a:t>
            </a:r>
          </a:p>
        </p:txBody>
      </p:sp>
      <p:sp>
        <p:nvSpPr>
          <p:cNvPr id="644" name="Shape 644"/>
          <p:cNvSpPr/>
          <p:nvPr/>
        </p:nvSpPr>
        <p:spPr>
          <a:xfrm>
            <a:off x="2427057" y="5378150"/>
            <a:ext cx="7668593"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330200" algn="l"/>
              </a:tabLst>
              <a:defRPr sz="2600">
                <a:latin typeface="Menlo"/>
                <a:ea typeface="Menlo"/>
                <a:cs typeface="Menlo"/>
                <a:sym typeface="Menlo"/>
              </a:defRPr>
            </a:pPr>
            <a:r>
              <a:rPr>
                <a:solidFill>
                  <a:srgbClr val="BB2CA2"/>
                </a:solidFill>
              </a:rPr>
              <a:t>if</a:t>
            </a:r>
            <a:r>
              <a:t>(ShouldReInit(CookiesSupport.class)</a:t>
            </a:r>
          </a:p>
          <a:p>
            <a:pPr algn="l" defTabSz="457200">
              <a:tabLst>
                <a:tab pos="330200" algn="l"/>
              </a:tabLst>
              <a:defRPr sz="2600">
                <a:latin typeface="Menlo"/>
                <a:ea typeface="Menlo"/>
                <a:cs typeface="Menlo"/>
                <a:sym typeface="Menlo"/>
              </a:defRPr>
            </a:pPr>
            <a:r>
              <a:t>  CookiesSupport.REINIT();</a:t>
            </a:r>
          </a:p>
        </p:txBody>
      </p:sp>
      <p:sp>
        <p:nvSpPr>
          <p:cNvPr id="645" name="Shape 645"/>
          <p:cNvSpPr/>
          <p:nvPr/>
        </p:nvSpPr>
        <p:spPr>
          <a:xfrm>
            <a:off x="2386100" y="5378150"/>
            <a:ext cx="7592394" cy="818912"/>
          </a:xfrm>
          <a:prstGeom prst="rect">
            <a:avLst/>
          </a:prstGeom>
          <a:ln w="76200">
            <a:solidFill>
              <a:srgbClr val="FEEBAB"/>
            </a:solidFill>
            <a:miter lim="400000"/>
          </a:ln>
        </p:spPr>
        <p:txBody>
          <a:bodyPr lIns="50800" tIns="50800" rIns="50800" bIns="50800" anchor="ctr"/>
          <a:lstStyle/>
          <a:p>
            <a:pPr>
              <a:defRPr sz="2400">
                <a:solidFill>
                  <a:srgbClr val="FFFFFF"/>
                </a:solidFill>
              </a:defRPr>
            </a:pP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642"/>
                                        </p:tgtEl>
                                        <p:attrNameLst>
                                          <p:attrName>style.visibility</p:attrName>
                                        </p:attrNameLst>
                                      </p:cBhvr>
                                      <p:to>
                                        <p:strVal val="visible"/>
                                      </p:to>
                                    </p:set>
                                    <p:animEffect filter="dissolve" transition="in">
                                      <p:cBhvr>
                                        <p:cTn id="7" dur="500"/>
                                        <p:tgtEl>
                                          <p:spTgt spid="642"/>
                                        </p:tgtEl>
                                      </p:cBhvr>
                                    </p:animEffect>
                                  </p:childTnLst>
                                </p:cTn>
                              </p:par>
                            </p:childTnLst>
                          </p:cTn>
                        </p:par>
                        <p:par>
                          <p:cTn id="8" fill="hold">
                            <p:stCondLst>
                              <p:cond delay="500"/>
                            </p:stCondLst>
                            <p:childTnLst>
                              <p:par>
                                <p:cTn id="9" presetClass="entr" nodeType="afterEffect" presetSubtype="0" presetID="1" grpId="2" fill="hold">
                                  <p:stCondLst>
                                    <p:cond delay="0"/>
                                  </p:stCondLst>
                                  <p:iterate type="el" backwards="0">
                                    <p:tmAbs val="0"/>
                                  </p:iterate>
                                  <p:childTnLst>
                                    <p:set>
                                      <p:cBhvr>
                                        <p:cTn id="10" fill="hold"/>
                                        <p:tgtEl>
                                          <p:spTgt spid="645"/>
                                        </p:tgtEl>
                                        <p:attrNameLst>
                                          <p:attrName>style.visibility</p:attrName>
                                        </p:attrNameLst>
                                      </p:cBhvr>
                                      <p:to>
                                        <p:strVal val="visible"/>
                                      </p:to>
                                    </p:set>
                                  </p:childTnLst>
                                </p:cTn>
                              </p:par>
                            </p:childTnLst>
                          </p:cTn>
                        </p:par>
                        <p:par>
                          <p:cTn id="11" fill="hold">
                            <p:stCondLst>
                              <p:cond delay="500"/>
                            </p:stCondLst>
                            <p:childTnLst>
                              <p:par>
                                <p:cTn id="12" presetClass="entr" nodeType="afterEffect" presetSubtype="0" presetID="1" grpId="3" fill="hold">
                                  <p:stCondLst>
                                    <p:cond delay="0"/>
                                  </p:stCondLst>
                                  <p:iterate type="el" backwards="0">
                                    <p:tmAbs val="0"/>
                                  </p:iterate>
                                  <p:childTnLst>
                                    <p:set>
                                      <p:cBhvr>
                                        <p:cTn id="13" fill="hold"/>
                                        <p:tgtEl>
                                          <p:spTgt spid="6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5" grpId="2"/>
      <p:bldP build="whole" bldLvl="1" animBg="1" rev="0" advAuto="0" spid="643" grpId="3"/>
      <p:bldP build="whole" bldLvl="1" animBg="1" rev="0" advAuto="0" spid="642" grpId="1"/>
    </p:bldLst>
  </p:timing>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7" name="Shape 647"/>
          <p:cNvSpPr/>
          <p:nvPr>
            <p:ph type="title"/>
          </p:nvPr>
        </p:nvSpPr>
        <p:spPr>
          <a:prstGeom prst="rect">
            <a:avLst/>
          </a:prstGeom>
        </p:spPr>
        <p:txBody>
          <a:bodyPr/>
          <a:lstStyle/>
          <a:p>
            <a:pPr/>
            <a:r>
              <a:t>Performance Evaluation</a:t>
            </a:r>
          </a:p>
        </p:txBody>
      </p:sp>
      <p:sp>
        <p:nvSpPr>
          <p:cNvPr id="648" name="Shape 648"/>
          <p:cNvSpPr/>
          <p:nvPr>
            <p:ph type="body" idx="1"/>
          </p:nvPr>
        </p:nvSpPr>
        <p:spPr>
          <a:prstGeom prst="rect">
            <a:avLst/>
          </a:prstGeom>
        </p:spPr>
        <p:txBody>
          <a:bodyPr/>
          <a:lstStyle/>
          <a:p>
            <a:pPr/>
          </a:p>
        </p:txBody>
      </p:sp>
      <p:pic>
        <p:nvPicPr>
          <p:cNvPr id="649" name="pasted-image.pdf"/>
          <p:cNvPicPr>
            <a:picLocks noChangeAspect="1"/>
          </p:cNvPicPr>
          <p:nvPr/>
        </p:nvPicPr>
        <p:blipFill>
          <a:blip r:embed="rId3">
            <a:extLst/>
          </a:blip>
          <a:stretch>
            <a:fillRect/>
          </a:stretch>
        </p:blipFill>
        <p:spPr>
          <a:xfrm>
            <a:off x="570656" y="2425700"/>
            <a:ext cx="11863488" cy="6654800"/>
          </a:xfrm>
          <a:prstGeom prst="rect">
            <a:avLst/>
          </a:prstGeom>
          <a:ln w="12700">
            <a:miter lim="400000"/>
          </a:ln>
        </p:spPr>
      </p:pic>
      <p:sp>
        <p:nvSpPr>
          <p:cNvPr id="650" name="Shape 650"/>
          <p:cNvSpPr/>
          <p:nvPr/>
        </p:nvSpPr>
        <p:spPr>
          <a:xfrm>
            <a:off x="10742197" y="7146443"/>
            <a:ext cx="2147012" cy="647701"/>
          </a:xfrm>
          <a:prstGeom prst="rect">
            <a:avLst/>
          </a:prstGeom>
          <a:solidFill>
            <a:srgbClr val="FFFFFF">
              <a:alpha val="32000"/>
            </a:srgb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Max: 97%</a:t>
            </a:r>
          </a:p>
        </p:txBody>
      </p:sp>
      <p:sp>
        <p:nvSpPr>
          <p:cNvPr id="651" name="Shape 651"/>
          <p:cNvSpPr/>
          <p:nvPr/>
        </p:nvSpPr>
        <p:spPr>
          <a:xfrm flipV="1">
            <a:off x="8915035" y="2375264"/>
            <a:ext cx="1" cy="6096803"/>
          </a:xfrm>
          <a:prstGeom prst="line">
            <a:avLst/>
          </a:prstGeom>
          <a:ln w="50800">
            <a:solidFill>
              <a:srgbClr val="516D7C"/>
            </a:solidFill>
            <a:miter lim="400000"/>
          </a:ln>
        </p:spPr>
        <p:txBody>
          <a:bodyPr lIns="50800" tIns="50800" rIns="50800" bIns="50800" anchor="ctr"/>
          <a:lstStyle/>
          <a:p>
            <a:pPr>
              <a:defRPr sz="2400"/>
            </a:pPr>
          </a:p>
        </p:txBody>
      </p:sp>
      <p:sp>
        <p:nvSpPr>
          <p:cNvPr id="652" name="Shape 652"/>
          <p:cNvSpPr/>
          <p:nvPr/>
        </p:nvSpPr>
        <p:spPr>
          <a:xfrm>
            <a:off x="7413590" y="3047073"/>
            <a:ext cx="3002891" cy="647701"/>
          </a:xfrm>
          <a:prstGeom prst="rect">
            <a:avLst/>
          </a:prstGeom>
          <a:solidFill>
            <a:srgbClr val="FFFFFF">
              <a:alpha val="86000"/>
            </a:srgb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Average: 62%</a:t>
            </a:r>
          </a:p>
        </p:txBody>
      </p:sp>
      <p:sp>
        <p:nvSpPr>
          <p:cNvPr id="653" name="Shape 653"/>
          <p:cNvSpPr/>
          <p:nvPr/>
        </p:nvSpPr>
        <p:spPr>
          <a:xfrm>
            <a:off x="6621252" y="8802109"/>
            <a:ext cx="2333328"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400">
                <a:latin typeface="Helvetica"/>
                <a:ea typeface="Helvetica"/>
                <a:cs typeface="Helvetica"/>
                <a:sym typeface="Helvetica"/>
              </a:defRPr>
            </a:lvl1pPr>
          </a:lstStyle>
          <a:p>
            <a:pPr/>
            <a:r>
              <a:t>Larger is better</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5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65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6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2" grpId="1"/>
      <p:bldP build="whole" bldLvl="1" animBg="1" rev="0" advAuto="0" spid="651" grpId="2"/>
      <p:bldP build="whole" bldLvl="1" animBg="1" rev="0" advAuto="0" spid="650" grpId="3"/>
    </p:bldLst>
  </p:timing>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7" name="Shape 657"/>
          <p:cNvSpPr/>
          <p:nvPr>
            <p:ph type="title"/>
          </p:nvPr>
        </p:nvSpPr>
        <p:spPr>
          <a:prstGeom prst="rect">
            <a:avLst/>
          </a:prstGeom>
        </p:spPr>
        <p:txBody>
          <a:bodyPr/>
          <a:lstStyle>
            <a:lvl1pPr defTabSz="490727">
              <a:defRPr sz="6719"/>
            </a:lvl1pPr>
          </a:lstStyle>
          <a:p>
            <a:pPr/>
            <a:r>
              <a:t>Factors that impact reduction</a:t>
            </a:r>
          </a:p>
        </p:txBody>
      </p:sp>
      <p:sp>
        <p:nvSpPr>
          <p:cNvPr id="658" name="Shape 658"/>
          <p:cNvSpPr/>
          <p:nvPr>
            <p:ph type="body" idx="1"/>
          </p:nvPr>
        </p:nvSpPr>
        <p:spPr>
          <a:prstGeom prst="rect">
            <a:avLst/>
          </a:prstGeom>
        </p:spPr>
        <p:txBody>
          <a:bodyPr/>
          <a:lstStyle/>
          <a:p>
            <a:pPr/>
            <a:r>
              <a:t>Looked for relationships between number of tests, lines of code, age of project, total testing time, time per test, and VMVM’s speedup</a:t>
            </a:r>
          </a:p>
          <a:p>
            <a:pPr/>
            <a:r>
              <a:t>Result: Only average time per test is correlated with VMVM’s speedup (in fact, quite strongly; p &lt; 0.0001)</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58">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58" grpId="1"/>
    </p:bld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0" name="Shape 660"/>
          <p:cNvSpPr/>
          <p:nvPr>
            <p:ph type="title"/>
          </p:nvPr>
        </p:nvSpPr>
        <p:spPr>
          <a:prstGeom prst="rect">
            <a:avLst/>
          </a:prstGeom>
        </p:spPr>
        <p:txBody>
          <a:bodyPr/>
          <a:lstStyle>
            <a:lvl1pPr defTabSz="490727">
              <a:defRPr sz="6719"/>
            </a:lvl1pPr>
          </a:lstStyle>
          <a:p>
            <a:pPr/>
            <a:r>
              <a:t>Feedback from Developers about VMVM</a:t>
            </a:r>
          </a:p>
        </p:txBody>
      </p:sp>
      <p:sp>
        <p:nvSpPr>
          <p:cNvPr id="661" name="Shape 661"/>
          <p:cNvSpPr/>
          <p:nvPr>
            <p:ph type="body" idx="1"/>
          </p:nvPr>
        </p:nvSpPr>
        <p:spPr>
          <a:prstGeom prst="rect">
            <a:avLst/>
          </a:prstGeom>
        </p:spPr>
        <p:txBody>
          <a:bodyPr/>
          <a:lstStyle/>
          <a:p>
            <a:pPr/>
            <a:r>
              <a:t>“It’s great! It cuts our 45 minute tests in half!”</a:t>
            </a:r>
          </a:p>
          <a:p>
            <a:pPr/>
            <a:r>
              <a:t>“It’s useless! We don’t isolate our tests! Our tests take </a:t>
            </a:r>
            <a:r>
              <a:rPr b="1">
                <a:latin typeface="Helvetica"/>
                <a:ea typeface="Helvetica"/>
                <a:cs typeface="Helvetica"/>
                <a:sym typeface="Helvetica"/>
              </a:rPr>
              <a:t>24 hours</a:t>
            </a:r>
            <a:r>
              <a:t> so isolating them would make them take days!”</a:t>
            </a:r>
          </a:p>
          <a:p>
            <a:pPr/>
            <a:r>
              <a:t>Remember: Although our study showed many isolate their tests, not all do!</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6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66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66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661">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61"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190"/>
          <p:cNvSpPr/>
          <p:nvPr>
            <p:ph type="title"/>
          </p:nvPr>
        </p:nvSpPr>
        <p:spPr>
          <a:prstGeom prst="rect">
            <a:avLst/>
          </a:prstGeom>
        </p:spPr>
        <p:txBody>
          <a:bodyPr/>
          <a:lstStyle>
            <a:lvl1pPr defTabSz="490727">
              <a:defRPr sz="6719"/>
            </a:lvl1pPr>
          </a:lstStyle>
          <a:p>
            <a:pPr/>
            <a:r>
              <a:t>Simplified Software Lifecycle</a:t>
            </a:r>
          </a:p>
        </p:txBody>
      </p:sp>
      <p:sp>
        <p:nvSpPr>
          <p:cNvPr id="191" name="Shape 191"/>
          <p:cNvSpPr/>
          <p:nvPr>
            <p:ph type="body" idx="1"/>
          </p:nvPr>
        </p:nvSpPr>
        <p:spPr>
          <a:xfrm>
            <a:off x="952500" y="2609850"/>
            <a:ext cx="11099800" cy="6286500"/>
          </a:xfrm>
          <a:prstGeom prst="rect">
            <a:avLst/>
          </a:prstGeom>
        </p:spPr>
        <p:txBody>
          <a:bodyPr/>
          <a:lstStyle/>
          <a:p>
            <a:pPr/>
            <a:r>
              <a:t>Compile sources</a:t>
            </a:r>
          </a:p>
          <a:p>
            <a:pPr/>
            <a:r>
              <a:t>Generate documentation</a:t>
            </a:r>
          </a:p>
          <a:p>
            <a:pPr/>
            <a:r>
              <a:t>Run tests</a:t>
            </a:r>
          </a:p>
          <a:p>
            <a:pPr/>
            <a:r>
              <a:t>Package</a:t>
            </a:r>
          </a:p>
        </p:txBody>
      </p:sp>
      <p:pic>
        <p:nvPicPr>
          <p:cNvPr id="192" name="pasted-image.pdf"/>
          <p:cNvPicPr>
            <a:picLocks noChangeAspect="1"/>
          </p:cNvPicPr>
          <p:nvPr/>
        </p:nvPicPr>
        <p:blipFill>
          <a:blip r:embed="rId3">
            <a:alphaModFix amt="33686"/>
            <a:extLst/>
          </a:blip>
          <a:stretch>
            <a:fillRect/>
          </a:stretch>
        </p:blipFill>
        <p:spPr>
          <a:xfrm>
            <a:off x="104208" y="2183372"/>
            <a:ext cx="1712977" cy="2407863"/>
          </a:xfrm>
          <a:prstGeom prst="rect">
            <a:avLst/>
          </a:prstGeom>
          <a:ln w="12700">
            <a:miter lim="400000"/>
          </a:ln>
        </p:spPr>
      </p:pic>
      <p:sp>
        <p:nvSpPr>
          <p:cNvPr id="193" name="Shape 193"/>
          <p:cNvSpPr/>
          <p:nvPr/>
        </p:nvSpPr>
        <p:spPr>
          <a:xfrm>
            <a:off x="1478900" y="2933034"/>
            <a:ext cx="2464995"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solidFill>
                  <a:srgbClr val="000000">
                    <a:alpha val="35000"/>
                  </a:srgbClr>
                </a:solidFill>
              </a:defRPr>
            </a:lvl1pPr>
          </a:lstStyle>
          <a:p>
            <a:pPr/>
            <a:r>
              <a:t>Make changes to code</a:t>
            </a:r>
          </a:p>
        </p:txBody>
      </p:sp>
      <p:pic>
        <p:nvPicPr>
          <p:cNvPr id="194" name="pasted-image.pdf"/>
          <p:cNvPicPr>
            <a:picLocks noChangeAspect="1"/>
          </p:cNvPicPr>
          <p:nvPr/>
        </p:nvPicPr>
        <p:blipFill>
          <a:blip r:embed="rId4">
            <a:extLst/>
          </a:blip>
          <a:stretch>
            <a:fillRect/>
          </a:stretch>
        </p:blipFill>
        <p:spPr>
          <a:xfrm>
            <a:off x="4737575" y="2044034"/>
            <a:ext cx="2159001" cy="2159001"/>
          </a:xfrm>
          <a:prstGeom prst="rect">
            <a:avLst/>
          </a:prstGeom>
          <a:ln w="12700">
            <a:miter lim="400000"/>
          </a:ln>
        </p:spPr>
      </p:pic>
      <p:sp>
        <p:nvSpPr>
          <p:cNvPr id="195" name="Shape 195"/>
          <p:cNvSpPr/>
          <p:nvPr/>
        </p:nvSpPr>
        <p:spPr>
          <a:xfrm>
            <a:off x="6745461" y="2799684"/>
            <a:ext cx="245196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Build &amp; test</a:t>
            </a:r>
          </a:p>
        </p:txBody>
      </p:sp>
      <p:pic>
        <p:nvPicPr>
          <p:cNvPr id="196" name="pasted-image.pdf"/>
          <p:cNvPicPr>
            <a:picLocks noChangeAspect="1"/>
          </p:cNvPicPr>
          <p:nvPr/>
        </p:nvPicPr>
        <p:blipFill>
          <a:blip r:embed="rId5">
            <a:alphaModFix amt="35000"/>
            <a:extLst/>
          </a:blip>
          <a:stretch>
            <a:fillRect/>
          </a:stretch>
        </p:blipFill>
        <p:spPr>
          <a:xfrm>
            <a:off x="10446120" y="2363668"/>
            <a:ext cx="1519734" cy="1519734"/>
          </a:xfrm>
          <a:prstGeom prst="rect">
            <a:avLst/>
          </a:prstGeom>
          <a:ln w="12700">
            <a:miter lim="400000"/>
          </a:ln>
        </p:spPr>
      </p:pic>
      <p:sp>
        <p:nvSpPr>
          <p:cNvPr id="197" name="Shape 197"/>
          <p:cNvSpPr/>
          <p:nvPr/>
        </p:nvSpPr>
        <p:spPr>
          <a:xfrm>
            <a:off x="11998993" y="2933034"/>
            <a:ext cx="901599"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solidFill>
                  <a:srgbClr val="000000">
                    <a:alpha val="35000"/>
                  </a:srgbClr>
                </a:solidFill>
              </a:defRPr>
            </a:lvl1pPr>
          </a:lstStyle>
          <a:p>
            <a:pPr/>
            <a:r>
              <a:t>Commit</a:t>
            </a:r>
          </a:p>
        </p:txBody>
      </p:sp>
      <p:sp>
        <p:nvSpPr>
          <p:cNvPr id="198" name="Shape 198"/>
          <p:cNvSpPr/>
          <p:nvPr/>
        </p:nvSpPr>
        <p:spPr>
          <a:xfrm>
            <a:off x="3948565" y="3123534"/>
            <a:ext cx="901600" cy="1"/>
          </a:xfrm>
          <a:prstGeom prst="line">
            <a:avLst/>
          </a:prstGeom>
          <a:ln w="38100">
            <a:solidFill>
              <a:srgbClr val="000000">
                <a:alpha val="35000"/>
              </a:srgbClr>
            </a:solidFill>
            <a:miter lim="400000"/>
            <a:tailEnd type="triangle"/>
          </a:ln>
        </p:spPr>
        <p:txBody>
          <a:bodyPr lIns="50800" tIns="50800" rIns="50800" bIns="50800" anchor="ctr"/>
          <a:lstStyle/>
          <a:p>
            <a:pPr>
              <a:defRPr sz="2400"/>
            </a:pPr>
          </a:p>
        </p:txBody>
      </p:sp>
      <p:sp>
        <p:nvSpPr>
          <p:cNvPr id="199" name="Shape 199"/>
          <p:cNvSpPr/>
          <p:nvPr/>
        </p:nvSpPr>
        <p:spPr>
          <a:xfrm>
            <a:off x="9230565" y="3123534"/>
            <a:ext cx="1182416" cy="1"/>
          </a:xfrm>
          <a:prstGeom prst="line">
            <a:avLst/>
          </a:prstGeom>
          <a:ln w="38100">
            <a:solidFill>
              <a:srgbClr val="000000">
                <a:alpha val="35000"/>
              </a:srgbClr>
            </a:solidFill>
            <a:miter lim="400000"/>
            <a:tailEnd type="triangle"/>
          </a:ln>
        </p:spPr>
        <p:txBody>
          <a:bodyPr lIns="50800" tIns="50800" rIns="50800" bIns="50800" anchor="ctr"/>
          <a:lstStyle/>
          <a:p>
            <a:pPr>
              <a:defRPr sz="2400"/>
            </a:pPr>
          </a:p>
        </p:txBody>
      </p:sp>
      <p:sp>
        <p:nvSpPr>
          <p:cNvPr id="201" name="Shape 201"/>
          <p:cNvSpPr/>
          <p:nvPr/>
        </p:nvSpPr>
        <p:spPr>
          <a:xfrm>
            <a:off x="1411148" y="2228549"/>
            <a:ext cx="9707094" cy="500091"/>
          </a:xfrm>
          <a:custGeom>
            <a:avLst/>
            <a:gdLst/>
            <a:ahLst/>
            <a:cxnLst>
              <a:cxn ang="0">
                <a:pos x="wd2" y="hd2"/>
              </a:cxn>
              <a:cxn ang="5400000">
                <a:pos x="wd2" y="hd2"/>
              </a:cxn>
              <a:cxn ang="10800000">
                <a:pos x="wd2" y="hd2"/>
              </a:cxn>
              <a:cxn ang="16200000">
                <a:pos x="wd2" y="hd2"/>
              </a:cxn>
            </a:cxnLst>
            <a:rect l="0" t="0" r="r" b="b"/>
            <a:pathLst>
              <a:path w="21600" h="16331" fill="norm" stroke="1" extrusionOk="0">
                <a:moveTo>
                  <a:pt x="21600" y="11005"/>
                </a:moveTo>
                <a:cubicBezTo>
                  <a:pt x="12949" y="-5269"/>
                  <a:pt x="5749" y="-3494"/>
                  <a:pt x="0" y="16331"/>
                </a:cubicBezTo>
              </a:path>
            </a:pathLst>
          </a:custGeom>
          <a:ln w="38100">
            <a:solidFill>
              <a:srgbClr val="000000">
                <a:alpha val="35000"/>
              </a:srgbClr>
            </a:solidFill>
            <a:miter lim="400000"/>
            <a:tailEnd type="triangle"/>
          </a:ln>
        </p:spPr>
        <p:txBody>
          <a:bodyPr/>
          <a:lstStyle/>
          <a:p>
            <a:pPr/>
          </a:p>
        </p:txBody>
      </p:sp>
    </p:spTree>
  </p:cSld>
  <p:clrMapOvr>
    <a:masterClrMapping/>
  </p:clrMapOvr>
  <mc:AlternateContent xmlns:mc="http://schemas.openxmlformats.org/markup-compatibility/2006">
    <mc:Choice xmlns:p14="http://schemas.microsoft.com/office/powerpoint/2010/main" Requires="p14">
      <p:transition spd="med" advClick="1" p14:dur="8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1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191">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91" grpId="1"/>
    </p:bldLst>
  </p:timing>
</p:sld>
</file>

<file path=ppt/slides/slide3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63" name="Shape 663"/>
          <p:cNvSpPr/>
          <p:nvPr>
            <p:ph type="title"/>
          </p:nvPr>
        </p:nvSpPr>
        <p:spPr>
          <a:prstGeom prst="rect">
            <a:avLst/>
          </a:prstGeom>
        </p:spPr>
        <p:txBody>
          <a:bodyPr/>
          <a:lstStyle>
            <a:lvl1pPr defTabSz="531622">
              <a:defRPr sz="7280"/>
            </a:lvl1pPr>
          </a:lstStyle>
          <a:p>
            <a:pPr/>
            <a:r>
              <a:t>How do we make it faster?</a:t>
            </a:r>
          </a:p>
        </p:txBody>
      </p:sp>
      <p:pic>
        <p:nvPicPr>
          <p:cNvPr id="664" name="pasted-image.pdf"/>
          <p:cNvPicPr>
            <a:picLocks noChangeAspect="1"/>
          </p:cNvPicPr>
          <p:nvPr/>
        </p:nvPicPr>
        <p:blipFill>
          <a:blip r:embed="rId2">
            <a:extLst/>
          </a:blip>
          <a:stretch>
            <a:fillRect/>
          </a:stretch>
        </p:blipFill>
        <p:spPr>
          <a:xfrm>
            <a:off x="3438071" y="5391150"/>
            <a:ext cx="6357258" cy="723900"/>
          </a:xfrm>
          <a:prstGeom prst="rect">
            <a:avLst/>
          </a:prstGeom>
          <a:ln w="12700">
            <a:miter lim="400000"/>
          </a:ln>
        </p:spPr>
      </p:pic>
      <p:sp>
        <p:nvSpPr>
          <p:cNvPr id="665" name="Shape 665"/>
          <p:cNvSpPr/>
          <p:nvPr/>
        </p:nvSpPr>
        <p:spPr>
          <a:xfrm>
            <a:off x="3508325" y="5003800"/>
            <a:ext cx="6216750" cy="444500"/>
          </a:xfrm>
          <a:prstGeom prst="rect">
            <a:avLst/>
          </a:prstGeom>
          <a:solidFill>
            <a:srgbClr val="FEEBAB"/>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Java</a:t>
            </a:r>
          </a:p>
        </p:txBody>
      </p:sp>
      <p:sp>
        <p:nvSpPr>
          <p:cNvPr id="666" name="Shape 666"/>
          <p:cNvSpPr/>
          <p:nvPr/>
        </p:nvSpPr>
        <p:spPr>
          <a:xfrm>
            <a:off x="3508325" y="4559300"/>
            <a:ext cx="6216750" cy="444500"/>
          </a:xfrm>
          <a:prstGeom prst="rect">
            <a:avLst/>
          </a:prstGeom>
          <a:solidFill>
            <a:srgbClr val="96CBB9"/>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VMVM</a:t>
            </a:r>
          </a:p>
        </p:txBody>
      </p:sp>
      <p:sp>
        <p:nvSpPr>
          <p:cNvPr id="667" name="Shape 667"/>
          <p:cNvSpPr/>
          <p:nvPr/>
        </p:nvSpPr>
        <p:spPr>
          <a:xfrm>
            <a:off x="3508325" y="4114800"/>
            <a:ext cx="6216750" cy="444500"/>
          </a:xfrm>
          <a:prstGeom prst="rect">
            <a:avLst/>
          </a:prstGeom>
          <a:solidFill>
            <a:srgbClr val="FEEBAB"/>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Unit Tests</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6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5" grpId="3"/>
      <p:bldP build="whole" bldLvl="1" animBg="1" rev="0" advAuto="0" spid="666" grpId="2"/>
      <p:bldP build="whole" bldLvl="1" animBg="1" rev="0" advAuto="0" spid="664" grpId="4"/>
      <p:bldP build="whole" bldLvl="1" animBg="1" rev="0" advAuto="0" spid="667" grpId="1"/>
    </p:bldLst>
  </p:timing>
</p:sld>
</file>

<file path=ppt/slides/slide3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69" name="Shape 669"/>
          <p:cNvSpPr/>
          <p:nvPr>
            <p:ph type="title"/>
          </p:nvPr>
        </p:nvSpPr>
        <p:spPr>
          <a:prstGeom prst="rect">
            <a:avLst/>
          </a:prstGeom>
        </p:spPr>
        <p:txBody>
          <a:bodyPr/>
          <a:lstStyle>
            <a:lvl1pPr defTabSz="531622">
              <a:defRPr sz="7280"/>
            </a:lvl1pPr>
          </a:lstStyle>
          <a:p>
            <a:pPr/>
            <a:r>
              <a:t>How do we make it faster?</a:t>
            </a:r>
          </a:p>
        </p:txBody>
      </p:sp>
      <p:pic>
        <p:nvPicPr>
          <p:cNvPr id="670" name="pasted-image.pdf"/>
          <p:cNvPicPr>
            <a:picLocks noChangeAspect="1"/>
          </p:cNvPicPr>
          <p:nvPr/>
        </p:nvPicPr>
        <p:blipFill>
          <a:blip r:embed="rId2">
            <a:extLst/>
          </a:blip>
          <a:stretch>
            <a:fillRect/>
          </a:stretch>
        </p:blipFill>
        <p:spPr>
          <a:xfrm>
            <a:off x="3323771" y="3524250"/>
            <a:ext cx="6357258" cy="723900"/>
          </a:xfrm>
          <a:prstGeom prst="rect">
            <a:avLst/>
          </a:prstGeom>
          <a:ln w="12700">
            <a:miter lim="400000"/>
          </a:ln>
        </p:spPr>
      </p:pic>
      <p:sp>
        <p:nvSpPr>
          <p:cNvPr id="671" name="Shape 671"/>
          <p:cNvSpPr/>
          <p:nvPr/>
        </p:nvSpPr>
        <p:spPr>
          <a:xfrm>
            <a:off x="3394025" y="3136900"/>
            <a:ext cx="6216750" cy="444500"/>
          </a:xfrm>
          <a:prstGeom prst="rect">
            <a:avLst/>
          </a:prstGeom>
          <a:solidFill>
            <a:srgbClr val="FEEBAB"/>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Java</a:t>
            </a:r>
          </a:p>
        </p:txBody>
      </p:sp>
      <p:sp>
        <p:nvSpPr>
          <p:cNvPr id="672" name="Shape 672"/>
          <p:cNvSpPr/>
          <p:nvPr/>
        </p:nvSpPr>
        <p:spPr>
          <a:xfrm>
            <a:off x="3394025" y="2692400"/>
            <a:ext cx="6216750" cy="444500"/>
          </a:xfrm>
          <a:prstGeom prst="rect">
            <a:avLst/>
          </a:prstGeom>
          <a:solidFill>
            <a:srgbClr val="96CBB9"/>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VMVM</a:t>
            </a:r>
          </a:p>
        </p:txBody>
      </p:sp>
      <p:sp>
        <p:nvSpPr>
          <p:cNvPr id="673" name="Shape 673"/>
          <p:cNvSpPr/>
          <p:nvPr/>
        </p:nvSpPr>
        <p:spPr>
          <a:xfrm>
            <a:off x="3394025" y="2247900"/>
            <a:ext cx="6216750" cy="444500"/>
          </a:xfrm>
          <a:prstGeom prst="rect">
            <a:avLst/>
          </a:prstGeom>
          <a:solidFill>
            <a:srgbClr val="FEEBAB"/>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Unit Tests</a:t>
            </a:r>
          </a:p>
        </p:txBody>
      </p:sp>
      <p:grpSp>
        <p:nvGrpSpPr>
          <p:cNvPr id="677" name="Group 677"/>
          <p:cNvGrpSpPr/>
          <p:nvPr/>
        </p:nvGrpSpPr>
        <p:grpSpPr>
          <a:xfrm>
            <a:off x="3323771" y="4114800"/>
            <a:ext cx="6357258" cy="1924050"/>
            <a:chOff x="0" y="0"/>
            <a:chExt cx="6357256" cy="1924050"/>
          </a:xfrm>
        </p:grpSpPr>
        <p:pic>
          <p:nvPicPr>
            <p:cNvPr id="674" name="pasted-image.pdf"/>
            <p:cNvPicPr>
              <a:picLocks noChangeAspect="1"/>
            </p:cNvPicPr>
            <p:nvPr/>
          </p:nvPicPr>
          <p:blipFill>
            <a:blip r:embed="rId2">
              <a:extLst/>
            </a:blip>
            <a:stretch>
              <a:fillRect/>
            </a:stretch>
          </p:blipFill>
          <p:spPr>
            <a:xfrm>
              <a:off x="0" y="0"/>
              <a:ext cx="6357257" cy="723900"/>
            </a:xfrm>
            <a:prstGeom prst="rect">
              <a:avLst/>
            </a:prstGeom>
            <a:ln w="12700" cap="flat">
              <a:noFill/>
              <a:miter lim="400000"/>
            </a:ln>
            <a:effectLst/>
          </p:spPr>
        </p:pic>
        <p:pic>
          <p:nvPicPr>
            <p:cNvPr id="675" name="pasted-image.pdf"/>
            <p:cNvPicPr>
              <a:picLocks noChangeAspect="1"/>
            </p:cNvPicPr>
            <p:nvPr/>
          </p:nvPicPr>
          <p:blipFill>
            <a:blip r:embed="rId2">
              <a:extLst/>
            </a:blip>
            <a:stretch>
              <a:fillRect/>
            </a:stretch>
          </p:blipFill>
          <p:spPr>
            <a:xfrm>
              <a:off x="0" y="603250"/>
              <a:ext cx="6357257" cy="723900"/>
            </a:xfrm>
            <a:prstGeom prst="rect">
              <a:avLst/>
            </a:prstGeom>
            <a:ln w="12700" cap="flat">
              <a:noFill/>
              <a:miter lim="400000"/>
            </a:ln>
            <a:effectLst/>
          </p:spPr>
        </p:pic>
        <p:pic>
          <p:nvPicPr>
            <p:cNvPr id="676" name="pasted-image.pdf"/>
            <p:cNvPicPr>
              <a:picLocks noChangeAspect="1"/>
            </p:cNvPicPr>
            <p:nvPr/>
          </p:nvPicPr>
          <p:blipFill>
            <a:blip r:embed="rId2">
              <a:extLst/>
            </a:blip>
            <a:stretch>
              <a:fillRect/>
            </a:stretch>
          </p:blipFill>
          <p:spPr>
            <a:xfrm>
              <a:off x="0" y="1200150"/>
              <a:ext cx="6357257" cy="723900"/>
            </a:xfrm>
            <a:prstGeom prst="rect">
              <a:avLst/>
            </a:prstGeom>
            <a:ln w="12700" cap="flat">
              <a:noFill/>
              <a:miter lim="400000"/>
            </a:ln>
            <a:effectLst/>
          </p:spPr>
        </p:pic>
      </p:grpSp>
      <p:grpSp>
        <p:nvGrpSpPr>
          <p:cNvPr id="684" name="Group 684"/>
          <p:cNvGrpSpPr/>
          <p:nvPr/>
        </p:nvGrpSpPr>
        <p:grpSpPr>
          <a:xfrm>
            <a:off x="3323771" y="5924550"/>
            <a:ext cx="6357258" cy="3727450"/>
            <a:chOff x="0" y="0"/>
            <a:chExt cx="6357256" cy="3727450"/>
          </a:xfrm>
        </p:grpSpPr>
        <p:pic>
          <p:nvPicPr>
            <p:cNvPr id="678" name="pasted-image.pdf"/>
            <p:cNvPicPr>
              <a:picLocks noChangeAspect="1"/>
            </p:cNvPicPr>
            <p:nvPr/>
          </p:nvPicPr>
          <p:blipFill>
            <a:blip r:embed="rId2">
              <a:extLst/>
            </a:blip>
            <a:stretch>
              <a:fillRect/>
            </a:stretch>
          </p:blipFill>
          <p:spPr>
            <a:xfrm>
              <a:off x="0" y="0"/>
              <a:ext cx="6357257" cy="723900"/>
            </a:xfrm>
            <a:prstGeom prst="rect">
              <a:avLst/>
            </a:prstGeom>
            <a:ln w="12700" cap="flat">
              <a:noFill/>
              <a:miter lim="400000"/>
            </a:ln>
            <a:effectLst/>
          </p:spPr>
        </p:pic>
        <p:pic>
          <p:nvPicPr>
            <p:cNvPr id="679" name="pasted-image.pdf"/>
            <p:cNvPicPr>
              <a:picLocks noChangeAspect="1"/>
            </p:cNvPicPr>
            <p:nvPr/>
          </p:nvPicPr>
          <p:blipFill>
            <a:blip r:embed="rId2">
              <a:extLst/>
            </a:blip>
            <a:stretch>
              <a:fillRect/>
            </a:stretch>
          </p:blipFill>
          <p:spPr>
            <a:xfrm>
              <a:off x="0" y="596900"/>
              <a:ext cx="6357257" cy="723900"/>
            </a:xfrm>
            <a:prstGeom prst="rect">
              <a:avLst/>
            </a:prstGeom>
            <a:ln w="12700" cap="flat">
              <a:noFill/>
              <a:miter lim="400000"/>
            </a:ln>
            <a:effectLst/>
          </p:spPr>
        </p:pic>
        <p:pic>
          <p:nvPicPr>
            <p:cNvPr id="680" name="pasted-image.pdf"/>
            <p:cNvPicPr>
              <a:picLocks noChangeAspect="1"/>
            </p:cNvPicPr>
            <p:nvPr/>
          </p:nvPicPr>
          <p:blipFill>
            <a:blip r:embed="rId2">
              <a:extLst/>
            </a:blip>
            <a:stretch>
              <a:fillRect/>
            </a:stretch>
          </p:blipFill>
          <p:spPr>
            <a:xfrm>
              <a:off x="0" y="1206500"/>
              <a:ext cx="6357257" cy="723900"/>
            </a:xfrm>
            <a:prstGeom prst="rect">
              <a:avLst/>
            </a:prstGeom>
            <a:ln w="12700" cap="flat">
              <a:noFill/>
              <a:miter lim="400000"/>
            </a:ln>
            <a:effectLst/>
          </p:spPr>
        </p:pic>
        <p:pic>
          <p:nvPicPr>
            <p:cNvPr id="681" name="pasted-image.pdf"/>
            <p:cNvPicPr>
              <a:picLocks noChangeAspect="1"/>
            </p:cNvPicPr>
            <p:nvPr/>
          </p:nvPicPr>
          <p:blipFill>
            <a:blip r:embed="rId2">
              <a:extLst/>
            </a:blip>
            <a:stretch>
              <a:fillRect/>
            </a:stretch>
          </p:blipFill>
          <p:spPr>
            <a:xfrm>
              <a:off x="0" y="1803400"/>
              <a:ext cx="6357257" cy="723900"/>
            </a:xfrm>
            <a:prstGeom prst="rect">
              <a:avLst/>
            </a:prstGeom>
            <a:ln w="12700" cap="flat">
              <a:noFill/>
              <a:miter lim="400000"/>
            </a:ln>
            <a:effectLst/>
          </p:spPr>
        </p:pic>
        <p:pic>
          <p:nvPicPr>
            <p:cNvPr id="682" name="pasted-image.pdf"/>
            <p:cNvPicPr>
              <a:picLocks noChangeAspect="1"/>
            </p:cNvPicPr>
            <p:nvPr/>
          </p:nvPicPr>
          <p:blipFill>
            <a:blip r:embed="rId2">
              <a:extLst/>
            </a:blip>
            <a:stretch>
              <a:fillRect/>
            </a:stretch>
          </p:blipFill>
          <p:spPr>
            <a:xfrm>
              <a:off x="0" y="2400300"/>
              <a:ext cx="6357257" cy="723900"/>
            </a:xfrm>
            <a:prstGeom prst="rect">
              <a:avLst/>
            </a:prstGeom>
            <a:ln w="12700" cap="flat">
              <a:noFill/>
              <a:miter lim="400000"/>
            </a:ln>
            <a:effectLst/>
          </p:spPr>
        </p:pic>
        <p:pic>
          <p:nvPicPr>
            <p:cNvPr id="683" name="pasted-image.pdf"/>
            <p:cNvPicPr>
              <a:picLocks noChangeAspect="1"/>
            </p:cNvPicPr>
            <p:nvPr/>
          </p:nvPicPr>
          <p:blipFill>
            <a:blip r:embed="rId2">
              <a:extLst/>
            </a:blip>
            <a:stretch>
              <a:fillRect/>
            </a:stretch>
          </p:blipFill>
          <p:spPr>
            <a:xfrm>
              <a:off x="0" y="3003550"/>
              <a:ext cx="6357257" cy="723900"/>
            </a:xfrm>
            <a:prstGeom prst="rect">
              <a:avLst/>
            </a:prstGeom>
            <a:ln w="12700" cap="flat">
              <a:noFill/>
              <a:miter lim="400000"/>
            </a:ln>
            <a:effectLst/>
          </p:spPr>
        </p:pic>
      </p:grpSp>
      <p:grpSp>
        <p:nvGrpSpPr>
          <p:cNvPr id="688" name="Group 688"/>
          <p:cNvGrpSpPr/>
          <p:nvPr/>
        </p:nvGrpSpPr>
        <p:grpSpPr>
          <a:xfrm>
            <a:off x="95250" y="2806700"/>
            <a:ext cx="2670674" cy="6276975"/>
            <a:chOff x="0" y="0"/>
            <a:chExt cx="2670673" cy="6276975"/>
          </a:xfrm>
        </p:grpSpPr>
        <p:pic>
          <p:nvPicPr>
            <p:cNvPr id="685" name="pasted-image.pdf"/>
            <p:cNvPicPr>
              <a:picLocks noChangeAspect="1"/>
            </p:cNvPicPr>
            <p:nvPr/>
          </p:nvPicPr>
          <p:blipFill>
            <a:blip r:embed="rId3">
              <a:extLst/>
            </a:blip>
            <a:stretch>
              <a:fillRect/>
            </a:stretch>
          </p:blipFill>
          <p:spPr>
            <a:xfrm>
              <a:off x="0" y="0"/>
              <a:ext cx="2480174" cy="2159000"/>
            </a:xfrm>
            <a:prstGeom prst="rect">
              <a:avLst/>
            </a:prstGeom>
            <a:ln w="12700" cap="flat">
              <a:noFill/>
              <a:miter lim="400000"/>
            </a:ln>
            <a:effectLst/>
          </p:spPr>
        </p:pic>
        <p:pic>
          <p:nvPicPr>
            <p:cNvPr id="686" name="pasted-image.pdf"/>
            <p:cNvPicPr>
              <a:picLocks noChangeAspect="1"/>
            </p:cNvPicPr>
            <p:nvPr/>
          </p:nvPicPr>
          <p:blipFill>
            <a:blip r:embed="rId3">
              <a:extLst/>
            </a:blip>
            <a:stretch>
              <a:fillRect/>
            </a:stretch>
          </p:blipFill>
          <p:spPr>
            <a:xfrm>
              <a:off x="190500" y="2038350"/>
              <a:ext cx="2480174" cy="2159000"/>
            </a:xfrm>
            <a:prstGeom prst="rect">
              <a:avLst/>
            </a:prstGeom>
            <a:ln w="12700" cap="flat">
              <a:noFill/>
              <a:miter lim="400000"/>
            </a:ln>
            <a:effectLst/>
          </p:spPr>
        </p:pic>
        <p:pic>
          <p:nvPicPr>
            <p:cNvPr id="687" name="pasted-image.pdf"/>
            <p:cNvPicPr>
              <a:picLocks noChangeAspect="1"/>
            </p:cNvPicPr>
            <p:nvPr/>
          </p:nvPicPr>
          <p:blipFill>
            <a:blip r:embed="rId3">
              <a:extLst/>
            </a:blip>
            <a:stretch>
              <a:fillRect/>
            </a:stretch>
          </p:blipFill>
          <p:spPr>
            <a:xfrm>
              <a:off x="0" y="4117975"/>
              <a:ext cx="2480174" cy="2159000"/>
            </a:xfrm>
            <a:prstGeom prst="rect">
              <a:avLst/>
            </a:prstGeom>
            <a:ln w="12700" cap="flat">
              <a:noFill/>
              <a:miter lim="400000"/>
            </a:ln>
            <a:effectLst/>
          </p:spPr>
        </p:pic>
      </p:grpSp>
      <p:grpSp>
        <p:nvGrpSpPr>
          <p:cNvPr id="692" name="Group 692"/>
          <p:cNvGrpSpPr/>
          <p:nvPr/>
        </p:nvGrpSpPr>
        <p:grpSpPr>
          <a:xfrm>
            <a:off x="9671050" y="2644775"/>
            <a:ext cx="2683374" cy="6438900"/>
            <a:chOff x="0" y="0"/>
            <a:chExt cx="2683373" cy="6438900"/>
          </a:xfrm>
        </p:grpSpPr>
        <p:pic>
          <p:nvPicPr>
            <p:cNvPr id="689" name="pasted-image.pdf"/>
            <p:cNvPicPr>
              <a:picLocks noChangeAspect="1"/>
            </p:cNvPicPr>
            <p:nvPr/>
          </p:nvPicPr>
          <p:blipFill>
            <a:blip r:embed="rId3">
              <a:extLst/>
            </a:blip>
            <a:stretch>
              <a:fillRect/>
            </a:stretch>
          </p:blipFill>
          <p:spPr>
            <a:xfrm>
              <a:off x="203200" y="0"/>
              <a:ext cx="2480174" cy="2159000"/>
            </a:xfrm>
            <a:prstGeom prst="rect">
              <a:avLst/>
            </a:prstGeom>
            <a:ln w="12700" cap="flat">
              <a:noFill/>
              <a:miter lim="400000"/>
            </a:ln>
            <a:effectLst/>
          </p:spPr>
        </p:pic>
        <p:pic>
          <p:nvPicPr>
            <p:cNvPr id="690" name="pasted-image.pdf"/>
            <p:cNvPicPr>
              <a:picLocks noChangeAspect="1"/>
            </p:cNvPicPr>
            <p:nvPr/>
          </p:nvPicPr>
          <p:blipFill>
            <a:blip r:embed="rId3">
              <a:extLst/>
            </a:blip>
            <a:stretch>
              <a:fillRect/>
            </a:stretch>
          </p:blipFill>
          <p:spPr>
            <a:xfrm>
              <a:off x="0" y="2200275"/>
              <a:ext cx="2480174" cy="2159000"/>
            </a:xfrm>
            <a:prstGeom prst="rect">
              <a:avLst/>
            </a:prstGeom>
            <a:ln w="12700" cap="flat">
              <a:noFill/>
              <a:miter lim="400000"/>
            </a:ln>
            <a:effectLst/>
          </p:spPr>
        </p:pic>
        <p:pic>
          <p:nvPicPr>
            <p:cNvPr id="691" name="pasted-image.pdf"/>
            <p:cNvPicPr>
              <a:picLocks noChangeAspect="1"/>
            </p:cNvPicPr>
            <p:nvPr/>
          </p:nvPicPr>
          <p:blipFill>
            <a:blip r:embed="rId3">
              <a:extLst/>
            </a:blip>
            <a:stretch>
              <a:fillRect/>
            </a:stretch>
          </p:blipFill>
          <p:spPr>
            <a:xfrm>
              <a:off x="203200" y="4279900"/>
              <a:ext cx="2480174" cy="2159000"/>
            </a:xfrm>
            <a:prstGeom prst="rect">
              <a:avLst/>
            </a:prstGeom>
            <a:ln w="12700" cap="flat">
              <a:noFill/>
              <a:miter lim="400000"/>
            </a:ln>
            <a:effectLst/>
          </p:spPr>
        </p:pic>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92"/>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0" presetID="1" grpId="4" fill="hold">
                                  <p:stCondLst>
                                    <p:cond delay="0"/>
                                  </p:stCondLst>
                                  <p:iterate type="el" backwards="0">
                                    <p:tmAbs val="0"/>
                                  </p:iterate>
                                  <p:childTnLst>
                                    <p:set>
                                      <p:cBhvr>
                                        <p:cTn id="17" fill="hold"/>
                                        <p:tgtEl>
                                          <p:spTgt spid="6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4" grpId="2"/>
      <p:bldP build="whole" bldLvl="1" animBg="1" rev="0" advAuto="0" spid="688" grpId="4"/>
      <p:bldP build="whole" bldLvl="1" animBg="1" rev="0" advAuto="0" spid="677" grpId="1"/>
      <p:bldP build="whole" bldLvl="1" animBg="1" rev="0" advAuto="0" spid="692" grpId="3"/>
    </p:bldLst>
  </p:timing>
</p:sld>
</file>

<file path=ppt/slides/slide3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94" name="Shape 694"/>
          <p:cNvSpPr/>
          <p:nvPr>
            <p:ph type="title"/>
          </p:nvPr>
        </p:nvSpPr>
        <p:spPr>
          <a:prstGeom prst="rect">
            <a:avLst/>
          </a:prstGeom>
        </p:spPr>
        <p:txBody>
          <a:bodyPr/>
          <a:lstStyle>
            <a:lvl1pPr defTabSz="490727">
              <a:defRPr sz="6719"/>
            </a:lvl1pPr>
          </a:lstStyle>
          <a:p>
            <a:pPr/>
            <a:r>
              <a:t>Testing is Embarrassingly Parallel</a:t>
            </a:r>
          </a:p>
        </p:txBody>
      </p:sp>
      <p:graphicFrame>
        <p:nvGraphicFramePr>
          <p:cNvPr id="695" name="Table 695"/>
          <p:cNvGraphicFramePr/>
          <p:nvPr/>
        </p:nvGraphicFramePr>
        <p:xfrm>
          <a:off x="1989716" y="3568700"/>
          <a:ext cx="9025368" cy="2616200"/>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2519474"/>
                <a:gridCol w="2191889"/>
                <a:gridCol w="2082904"/>
                <a:gridCol w="2231099"/>
              </a:tblGrid>
              <a:tr h="889000">
                <a:tc>
                  <a:txBody>
                    <a:bodyPr/>
                    <a:lstStyle/>
                    <a:p>
                      <a:pPr algn="l" defTabSz="914400"/>
                      <a:r>
                        <a:rPr b="1" sz="2800">
                          <a:latin typeface="Calibri"/>
                          <a:ea typeface="Calibri"/>
                          <a:cs typeface="Calibri"/>
                          <a:sym typeface="Calibri"/>
                        </a:rPr>
                        <a:t>Project</a:t>
                      </a:r>
                    </a:p>
                  </a:txBody>
                  <a:tcPr marL="63500" marR="63500" marT="0" marB="0" anchor="ctr" anchorCtr="0" horzOverflow="overflow">
                    <a:lnL w="0">
                      <a:miter lim="400000"/>
                    </a:lnL>
                    <a:lnR w="0">
                      <a:miter lim="400000"/>
                    </a:lnR>
                    <a:lnT w="0">
                      <a:miter lim="400000"/>
                    </a:lnT>
                  </a:tcPr>
                </a:tc>
                <a:tc>
                  <a:txBody>
                    <a:bodyPr/>
                    <a:lstStyle/>
                    <a:p>
                      <a:pPr algn="l" defTabSz="914400"/>
                      <a:r>
                        <a:rPr b="1" sz="2800">
                          <a:latin typeface="Calibri"/>
                          <a:ea typeface="Calibri"/>
                          <a:cs typeface="Calibri"/>
                          <a:sym typeface="Calibri"/>
                        </a:rPr>
                        <a:t>Raw time (minutes)</a:t>
                      </a:r>
                    </a:p>
                  </a:txBody>
                  <a:tcPr marL="63500" marR="63500" marT="0" marB="0" anchor="ctr" anchorCtr="0" horzOverflow="overflow">
                    <a:lnL w="0">
                      <a:miter lim="400000"/>
                    </a:lnL>
                    <a:lnT w="0">
                      <a:miter lim="400000"/>
                    </a:lnT>
                  </a:tcPr>
                </a:tc>
                <a:tc>
                  <a:txBody>
                    <a:bodyPr/>
                    <a:lstStyle/>
                    <a:p>
                      <a:pPr algn="l" defTabSz="914400"/>
                      <a:r>
                        <a:rPr b="1" sz="2800">
                          <a:latin typeface="Calibri"/>
                          <a:ea typeface="Calibri"/>
                          <a:cs typeface="Calibri"/>
                          <a:sym typeface="Calibri"/>
                        </a:rPr>
                        <a:t>8 Worker Speedup</a:t>
                      </a:r>
                    </a:p>
                  </a:txBody>
                  <a:tcPr marL="63500" marR="63500" marT="0" marB="0" anchor="ctr" anchorCtr="0" horzOverflow="overflow">
                    <a:lnT w="0">
                      <a:miter lim="400000"/>
                    </a:lnT>
                  </a:tcPr>
                </a:tc>
                <a:tc>
                  <a:txBody>
                    <a:bodyPr/>
                    <a:lstStyle/>
                    <a:p>
                      <a:pPr algn="l" defTabSz="914400"/>
                      <a:r>
                        <a:rPr b="1" sz="2800">
                          <a:latin typeface="Calibri"/>
                          <a:ea typeface="Calibri"/>
                          <a:cs typeface="Calibri"/>
                          <a:sym typeface="Calibri"/>
                        </a:rPr>
                        <a:t>24 Worker Speedup</a:t>
                      </a:r>
                    </a:p>
                  </a:txBody>
                  <a:tcPr marL="63500" marR="63500" marT="0" marB="0" anchor="ctr" anchorCtr="0" horzOverflow="overflow">
                    <a:lnR w="0">
                      <a:miter lim="400000"/>
                    </a:lnR>
                    <a:lnT w="0">
                      <a:miter lim="400000"/>
                    </a:lnT>
                  </a:tcPr>
                </a:tc>
              </a:tr>
              <a:tr h="431800">
                <a:tc>
                  <a:txBody>
                    <a:bodyPr/>
                    <a:lstStyle/>
                    <a:p>
                      <a:pPr algn="l" defTabSz="914400"/>
                      <a:r>
                        <a:rPr sz="2800">
                          <a:latin typeface="Calibri"/>
                          <a:ea typeface="Calibri"/>
                          <a:cs typeface="Calibri"/>
                          <a:sym typeface="Calibri"/>
                        </a:rPr>
                        <a:t>Internal CI</a:t>
                      </a:r>
                    </a:p>
                  </a:txBody>
                  <a:tcPr marL="63500" marR="63500" marT="0" marB="0" anchor="ctr" anchorCtr="0" horzOverflow="overflow">
                    <a:lnL w="0">
                      <a:miter lim="400000"/>
                    </a:lnL>
                    <a:lnR w="0">
                      <a:miter lim="400000"/>
                    </a:lnR>
                  </a:tcPr>
                </a:tc>
                <a:tc>
                  <a:txBody>
                    <a:bodyPr/>
                    <a:lstStyle/>
                    <a:p>
                      <a:pPr algn="r" defTabSz="914400"/>
                      <a:r>
                        <a:rPr sz="2800">
                          <a:latin typeface="Calibri"/>
                          <a:ea typeface="Calibri"/>
                          <a:cs typeface="Calibri"/>
                          <a:sym typeface="Calibri"/>
                        </a:rPr>
                        <a:t>20.50</a:t>
                      </a:r>
                    </a:p>
                  </a:txBody>
                  <a:tcPr marL="63500" marR="63500" marT="0" marB="0" anchor="ctr" anchorCtr="0" horzOverflow="overflow">
                    <a:lnL w="0">
                      <a:miter lim="400000"/>
                    </a:lnL>
                  </a:tcPr>
                </a:tc>
                <a:tc>
                  <a:txBody>
                    <a:bodyPr/>
                    <a:lstStyle/>
                    <a:p>
                      <a:pPr algn="r" defTabSz="914400"/>
                      <a:r>
                        <a:rPr sz="2800">
                          <a:latin typeface="Calibri"/>
                          <a:ea typeface="Calibri"/>
                          <a:cs typeface="Calibri"/>
                          <a:sym typeface="Calibri"/>
                        </a:rPr>
                        <a:t>2.5x</a:t>
                      </a:r>
                    </a:p>
                  </a:txBody>
                  <a:tcPr marL="63500" marR="63500" marT="0" marB="0" anchor="ctr" anchorCtr="0" horzOverflow="overflow"/>
                </a:tc>
                <a:tc>
                  <a:txBody>
                    <a:bodyPr/>
                    <a:lstStyle/>
                    <a:p>
                      <a:pPr algn="r" defTabSz="914400"/>
                      <a:r>
                        <a:rPr sz="2800">
                          <a:latin typeface="Calibri"/>
                          <a:ea typeface="Calibri"/>
                          <a:cs typeface="Calibri"/>
                          <a:sym typeface="Calibri"/>
                        </a:rPr>
                        <a:t>1.8x</a:t>
                      </a:r>
                    </a:p>
                  </a:txBody>
                  <a:tcPr marL="63500" marR="63500" marT="0" marB="0" anchor="ctr" anchorCtr="0" horzOverflow="overflow">
                    <a:lnR w="0">
                      <a:miter lim="400000"/>
                    </a:lnR>
                  </a:tcPr>
                </a:tc>
              </a:tr>
              <a:tr h="431800">
                <a:tc>
                  <a:txBody>
                    <a:bodyPr/>
                    <a:lstStyle/>
                    <a:p>
                      <a:pPr algn="l" defTabSz="914400"/>
                      <a:r>
                        <a:rPr sz="2800">
                          <a:latin typeface="Calibri"/>
                          <a:ea typeface="Calibri"/>
                          <a:cs typeface="Calibri"/>
                          <a:sym typeface="Calibri"/>
                        </a:rPr>
                        <a:t>Mule ESB</a:t>
                      </a:r>
                    </a:p>
                  </a:txBody>
                  <a:tcPr marL="63500" marR="63500" marT="0" marB="0" anchor="ctr" anchorCtr="0" horzOverflow="overflow">
                    <a:lnL w="0">
                      <a:miter lim="400000"/>
                    </a:lnL>
                    <a:lnR w="0">
                      <a:miter lim="400000"/>
                    </a:lnR>
                  </a:tcPr>
                </a:tc>
                <a:tc>
                  <a:txBody>
                    <a:bodyPr/>
                    <a:lstStyle/>
                    <a:p>
                      <a:pPr algn="r" defTabSz="914400"/>
                      <a:r>
                        <a:rPr sz="2800">
                          <a:latin typeface="Calibri"/>
                          <a:ea typeface="Calibri"/>
                          <a:cs typeface="Calibri"/>
                          <a:sym typeface="Calibri"/>
                        </a:rPr>
                        <a:t>150.92</a:t>
                      </a:r>
                    </a:p>
                  </a:txBody>
                  <a:tcPr marL="63500" marR="63500" marT="0" marB="0" anchor="ctr" anchorCtr="0" horzOverflow="overflow">
                    <a:lnL w="0">
                      <a:miter lim="400000"/>
                    </a:lnL>
                  </a:tcPr>
                </a:tc>
                <a:tc>
                  <a:txBody>
                    <a:bodyPr/>
                    <a:lstStyle/>
                    <a:p>
                      <a:pPr algn="r" defTabSz="914400"/>
                      <a:r>
                        <a:rPr sz="2800">
                          <a:latin typeface="Calibri"/>
                          <a:ea typeface="Calibri"/>
                          <a:cs typeface="Calibri"/>
                          <a:sym typeface="Calibri"/>
                        </a:rPr>
                        <a:t>6.4x</a:t>
                      </a:r>
                    </a:p>
                  </a:txBody>
                  <a:tcPr marL="63500" marR="63500" marT="0" marB="0" anchor="ctr" anchorCtr="0" horzOverflow="overflow"/>
                </a:tc>
                <a:tc>
                  <a:txBody>
                    <a:bodyPr/>
                    <a:lstStyle/>
                    <a:p>
                      <a:pPr algn="r" defTabSz="914400"/>
                      <a:r>
                        <a:rPr b="1" sz="2800">
                          <a:latin typeface="Calibri"/>
                          <a:ea typeface="Calibri"/>
                          <a:cs typeface="Calibri"/>
                          <a:sym typeface="Calibri"/>
                        </a:rPr>
                        <a:t>10.9x</a:t>
                      </a:r>
                    </a:p>
                  </a:txBody>
                  <a:tcPr marL="63500" marR="63500" marT="0" marB="0" anchor="ctr" anchorCtr="0" horzOverflow="overflow">
                    <a:lnR w="0">
                      <a:miter lim="400000"/>
                    </a:lnR>
                  </a:tcPr>
                </a:tc>
              </a:tr>
              <a:tr h="431800">
                <a:tc>
                  <a:txBody>
                    <a:bodyPr/>
                    <a:lstStyle/>
                    <a:p>
                      <a:pPr algn="l" defTabSz="914400"/>
                      <a:r>
                        <a:rPr sz="2800">
                          <a:latin typeface="Calibri"/>
                          <a:ea typeface="Calibri"/>
                          <a:cs typeface="Calibri"/>
                          <a:sym typeface="Calibri"/>
                        </a:rPr>
                        <a:t>Jenkins</a:t>
                      </a:r>
                    </a:p>
                  </a:txBody>
                  <a:tcPr marL="63500" marR="63500" marT="0" marB="0" anchor="ctr" anchorCtr="0" horzOverflow="overflow">
                    <a:lnL w="0">
                      <a:miter lim="400000"/>
                    </a:lnL>
                    <a:lnR w="0">
                      <a:miter lim="400000"/>
                    </a:lnR>
                    <a:lnB w="0">
                      <a:miter lim="400000"/>
                    </a:lnB>
                  </a:tcPr>
                </a:tc>
                <a:tc>
                  <a:txBody>
                    <a:bodyPr/>
                    <a:lstStyle/>
                    <a:p>
                      <a:pPr algn="r" defTabSz="914400"/>
                      <a:r>
                        <a:rPr sz="2800">
                          <a:latin typeface="Calibri"/>
                          <a:ea typeface="Calibri"/>
                          <a:cs typeface="Calibri"/>
                          <a:sym typeface="Calibri"/>
                        </a:rPr>
                        <a:t>2.33</a:t>
                      </a:r>
                    </a:p>
                  </a:txBody>
                  <a:tcPr marL="63500" marR="63500" marT="0" marB="0" anchor="ctr" anchorCtr="0" horzOverflow="overflow">
                    <a:lnL w="0">
                      <a:miter lim="400000"/>
                    </a:lnL>
                    <a:lnB w="0">
                      <a:miter lim="400000"/>
                    </a:lnB>
                  </a:tcPr>
                </a:tc>
                <a:tc>
                  <a:txBody>
                    <a:bodyPr/>
                    <a:lstStyle/>
                    <a:p>
                      <a:pPr algn="r" defTabSz="914400"/>
                      <a:r>
                        <a:rPr sz="2800">
                          <a:latin typeface="Calibri"/>
                          <a:ea typeface="Calibri"/>
                          <a:cs typeface="Calibri"/>
                          <a:sym typeface="Calibri"/>
                        </a:rPr>
                        <a:t>2.2x</a:t>
                      </a:r>
                    </a:p>
                  </a:txBody>
                  <a:tcPr marL="63500" marR="63500" marT="0" marB="0" anchor="ctr" anchorCtr="0" horzOverflow="overflow">
                    <a:lnB w="0">
                      <a:miter lim="400000"/>
                    </a:lnB>
                  </a:tcPr>
                </a:tc>
                <a:tc>
                  <a:txBody>
                    <a:bodyPr/>
                    <a:lstStyle/>
                    <a:p>
                      <a:pPr algn="r" defTabSz="914400"/>
                      <a:r>
                        <a:rPr sz="2800">
                          <a:latin typeface="Calibri"/>
                          <a:ea typeface="Calibri"/>
                          <a:cs typeface="Calibri"/>
                          <a:sym typeface="Calibri"/>
                        </a:rPr>
                        <a:t>2.3x</a:t>
                      </a:r>
                    </a:p>
                  </a:txBody>
                  <a:tcPr marL="63500" marR="63500" marT="0" marB="0" anchor="ctr" anchorCtr="0" horzOverflow="overflow">
                    <a:lnR w="0">
                      <a:miter lim="400000"/>
                    </a:lnR>
                    <a:lnB w="0">
                      <a:miter lim="400000"/>
                    </a:lnB>
                  </a:tcPr>
                </a:tc>
              </a:tr>
              <a:tr h="431800">
                <a:tc>
                  <a:txBody>
                    <a:bodyPr/>
                    <a:lstStyle/>
                    <a:p>
                      <a:pPr algn="l" defTabSz="914400"/>
                      <a:r>
                        <a:rPr sz="2800">
                          <a:latin typeface="Calibri"/>
                          <a:ea typeface="Calibri"/>
                          <a:cs typeface="Calibri"/>
                          <a:sym typeface="Calibri"/>
                        </a:rPr>
                        <a:t>OpenWebBeans</a:t>
                      </a:r>
                    </a:p>
                  </a:txBody>
                  <a:tcPr marL="63500" marR="63500" marT="0" marB="0" anchor="ctr" anchorCtr="0" horzOverflow="overflow">
                    <a:lnL w="0">
                      <a:miter lim="400000"/>
                    </a:lnL>
                    <a:lnR w="0">
                      <a:miter lim="400000"/>
                    </a:lnR>
                    <a:lnT w="0">
                      <a:miter lim="400000"/>
                    </a:lnT>
                    <a:lnB w="0">
                      <a:miter lim="400000"/>
                    </a:lnB>
                  </a:tcPr>
                </a:tc>
                <a:tc>
                  <a:txBody>
                    <a:bodyPr/>
                    <a:lstStyle/>
                    <a:p>
                      <a:pPr algn="r" defTabSz="914400"/>
                      <a:r>
                        <a:rPr sz="2800">
                          <a:latin typeface="Calibri"/>
                          <a:ea typeface="Calibri"/>
                          <a:cs typeface="Calibri"/>
                          <a:sym typeface="Calibri"/>
                        </a:rPr>
                        <a:t>0.54</a:t>
                      </a:r>
                    </a:p>
                  </a:txBody>
                  <a:tcPr marL="63500" marR="63500" marT="0" marB="0" anchor="ctr" anchorCtr="0" horzOverflow="overflow">
                    <a:lnL w="0">
                      <a:miter lim="400000"/>
                    </a:lnL>
                    <a:lnT w="0">
                      <a:miter lim="400000"/>
                    </a:lnT>
                    <a:lnB w="0">
                      <a:miter lim="400000"/>
                    </a:lnB>
                  </a:tcPr>
                </a:tc>
                <a:tc>
                  <a:txBody>
                    <a:bodyPr/>
                    <a:lstStyle/>
                    <a:p>
                      <a:pPr algn="r" defTabSz="914400"/>
                      <a:r>
                        <a:rPr sz="2800">
                          <a:latin typeface="Calibri"/>
                          <a:ea typeface="Calibri"/>
                          <a:cs typeface="Calibri"/>
                          <a:sym typeface="Calibri"/>
                        </a:rPr>
                        <a:t>1.9x</a:t>
                      </a:r>
                    </a:p>
                  </a:txBody>
                  <a:tcPr marL="63500" marR="63500" marT="0" marB="0" anchor="ctr" anchorCtr="0" horzOverflow="overflow">
                    <a:lnT w="0">
                      <a:miter lim="400000"/>
                    </a:lnT>
                    <a:lnB w="0">
                      <a:miter lim="400000"/>
                    </a:lnB>
                  </a:tcPr>
                </a:tc>
                <a:tc>
                  <a:txBody>
                    <a:bodyPr/>
                    <a:lstStyle/>
                    <a:p>
                      <a:pPr algn="r" defTabSz="914400"/>
                      <a:r>
                        <a:rPr sz="2800">
                          <a:latin typeface="Calibri"/>
                          <a:ea typeface="Calibri"/>
                          <a:cs typeface="Calibri"/>
                          <a:sym typeface="Calibri"/>
                        </a:rPr>
                        <a:t>2.1x</a:t>
                      </a:r>
                    </a:p>
                  </a:txBody>
                  <a:tcPr marL="63500" marR="63500" marT="0" marB="0" anchor="ctr" anchorCtr="0" horzOverflow="overflow">
                    <a:lnR w="0">
                      <a:miter lim="400000"/>
                    </a:lnR>
                    <a:lnT w="0">
                      <a:miter lim="400000"/>
                    </a:lnT>
                    <a:lnB w="0">
                      <a:miter lim="400000"/>
                    </a:lnB>
                  </a:tcPr>
                </a:tc>
              </a:tr>
            </a:tbl>
          </a:graphicData>
        </a:graphic>
      </p:graphicFrame>
      <p:grpSp>
        <p:nvGrpSpPr>
          <p:cNvPr id="698" name="Group 698"/>
          <p:cNvGrpSpPr/>
          <p:nvPr/>
        </p:nvGrpSpPr>
        <p:grpSpPr>
          <a:xfrm>
            <a:off x="5733554" y="5260204"/>
            <a:ext cx="7252693" cy="1743847"/>
            <a:chOff x="241448" y="-1536412"/>
            <a:chExt cx="7252692" cy="1743845"/>
          </a:xfrm>
        </p:grpSpPr>
        <p:sp>
          <p:nvSpPr>
            <p:cNvPr id="696" name="Shape 696"/>
            <p:cNvSpPr/>
            <p:nvPr/>
          </p:nvSpPr>
          <p:spPr>
            <a:xfrm>
              <a:off x="241448" y="-440267"/>
              <a:ext cx="7252694"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solidFill>
                    <a:schemeClr val="accent5"/>
                  </a:solidFill>
                  <a:latin typeface="Helvetica"/>
                  <a:ea typeface="Helvetica"/>
                  <a:cs typeface="Helvetica"/>
                  <a:sym typeface="Helvetica"/>
                </a:defRPr>
              </a:lvl1pPr>
            </a:lstStyle>
            <a:p>
              <a:pPr/>
              <a:r>
                <a:t>Cut from 2.5 hours to 14 minutes</a:t>
              </a:r>
            </a:p>
          </p:txBody>
        </p:sp>
        <p:sp>
          <p:nvSpPr>
            <p:cNvPr id="697" name="Shape 697"/>
            <p:cNvSpPr/>
            <p:nvPr/>
          </p:nvSpPr>
          <p:spPr>
            <a:xfrm flipH="1" flipV="1">
              <a:off x="5491184" y="-1536413"/>
              <a:ext cx="875054" cy="1172578"/>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grpSp>
    </p:spTree>
  </p:cSld>
  <p:clrMapOvr>
    <a:masterClrMapping/>
  </p:clrMapOvr>
  <p:transition xmlns:p14="http://schemas.microsoft.com/office/powerpoint/2010/main" spd="slow" advClick="1" p14:dur="2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98" grpId="1"/>
    </p:bldLst>
  </p:timing>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0" name="Shape 700"/>
          <p:cNvSpPr/>
          <p:nvPr>
            <p:ph type="title"/>
          </p:nvPr>
        </p:nvSpPr>
        <p:spPr>
          <a:prstGeom prst="rect">
            <a:avLst/>
          </a:prstGeom>
        </p:spPr>
        <p:txBody>
          <a:bodyPr/>
          <a:lstStyle/>
          <a:p>
            <a:pPr/>
            <a:r>
              <a:t>What happens if you don’t isolate?</a:t>
            </a: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4" name="Shape 704"/>
          <p:cNvSpPr/>
          <p:nvPr>
            <p:ph type="title"/>
          </p:nvPr>
        </p:nvSpPr>
        <p:spPr>
          <a:prstGeom prst="rect">
            <a:avLst/>
          </a:prstGeom>
        </p:spPr>
        <p:txBody>
          <a:bodyPr/>
          <a:lstStyle>
            <a:lvl1pPr defTabSz="549148">
              <a:defRPr sz="7519"/>
            </a:lvl1pPr>
          </a:lstStyle>
          <a:p>
            <a:pPr/>
            <a:r>
              <a:t>Regression Test Selection</a:t>
            </a:r>
          </a:p>
        </p:txBody>
      </p:sp>
      <p:grpSp>
        <p:nvGrpSpPr>
          <p:cNvPr id="707" name="Group 707"/>
          <p:cNvGrpSpPr/>
          <p:nvPr/>
        </p:nvGrpSpPr>
        <p:grpSpPr>
          <a:xfrm>
            <a:off x="4064094" y="3364045"/>
            <a:ext cx="1004200" cy="1305768"/>
            <a:chOff x="0" y="0"/>
            <a:chExt cx="1004198" cy="1305767"/>
          </a:xfrm>
        </p:grpSpPr>
        <p:sp>
          <p:nvSpPr>
            <p:cNvPr id="705" name="Shape 705"/>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a:t>
              </a:r>
            </a:p>
          </p:txBody>
        </p:sp>
        <p:sp>
          <p:nvSpPr>
            <p:cNvPr id="706" name="Shape 706"/>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710" name="Group 710"/>
          <p:cNvGrpSpPr/>
          <p:nvPr/>
        </p:nvGrpSpPr>
        <p:grpSpPr>
          <a:xfrm>
            <a:off x="5276038" y="3364045"/>
            <a:ext cx="1004199" cy="1305768"/>
            <a:chOff x="0" y="0"/>
            <a:chExt cx="1004198" cy="1305767"/>
          </a:xfrm>
        </p:grpSpPr>
        <p:sp>
          <p:nvSpPr>
            <p:cNvPr id="708" name="Shape 708"/>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2</a:t>
              </a:r>
            </a:p>
          </p:txBody>
        </p:sp>
        <p:sp>
          <p:nvSpPr>
            <p:cNvPr id="709" name="Shape 709"/>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713" name="Group 713"/>
          <p:cNvGrpSpPr/>
          <p:nvPr/>
        </p:nvGrpSpPr>
        <p:grpSpPr>
          <a:xfrm>
            <a:off x="6487980" y="3364045"/>
            <a:ext cx="1004199" cy="1305768"/>
            <a:chOff x="0" y="0"/>
            <a:chExt cx="1004198" cy="1305767"/>
          </a:xfrm>
        </p:grpSpPr>
        <p:sp>
          <p:nvSpPr>
            <p:cNvPr id="711" name="Shape 711"/>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3</a:t>
              </a:r>
            </a:p>
          </p:txBody>
        </p:sp>
        <p:sp>
          <p:nvSpPr>
            <p:cNvPr id="712" name="Shape 712"/>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716" name="Group 716"/>
          <p:cNvGrpSpPr/>
          <p:nvPr/>
        </p:nvGrpSpPr>
        <p:grpSpPr>
          <a:xfrm>
            <a:off x="4039904" y="5083788"/>
            <a:ext cx="1004199" cy="1305768"/>
            <a:chOff x="0" y="0"/>
            <a:chExt cx="1004198" cy="1305767"/>
          </a:xfrm>
        </p:grpSpPr>
        <p:sp>
          <p:nvSpPr>
            <p:cNvPr id="714" name="Shape 714"/>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8</a:t>
              </a:r>
            </a:p>
          </p:txBody>
        </p:sp>
        <p:sp>
          <p:nvSpPr>
            <p:cNvPr id="715" name="Shape 715"/>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719" name="Group 719"/>
          <p:cNvGrpSpPr/>
          <p:nvPr/>
        </p:nvGrpSpPr>
        <p:grpSpPr>
          <a:xfrm>
            <a:off x="5251847" y="5083788"/>
            <a:ext cx="1004199" cy="1305768"/>
            <a:chOff x="0" y="0"/>
            <a:chExt cx="1004198" cy="1305767"/>
          </a:xfrm>
        </p:grpSpPr>
        <p:sp>
          <p:nvSpPr>
            <p:cNvPr id="717" name="Shape 717"/>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9</a:t>
              </a:r>
            </a:p>
          </p:txBody>
        </p:sp>
        <p:sp>
          <p:nvSpPr>
            <p:cNvPr id="718" name="Shape 718"/>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722" name="Group 722"/>
          <p:cNvGrpSpPr/>
          <p:nvPr/>
        </p:nvGrpSpPr>
        <p:grpSpPr>
          <a:xfrm>
            <a:off x="6463790" y="5083788"/>
            <a:ext cx="1004199" cy="1305768"/>
            <a:chOff x="0" y="0"/>
            <a:chExt cx="1004198" cy="1305767"/>
          </a:xfrm>
        </p:grpSpPr>
        <p:sp>
          <p:nvSpPr>
            <p:cNvPr id="720" name="Shape 720"/>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10</a:t>
              </a:r>
            </a:p>
          </p:txBody>
        </p:sp>
        <p:sp>
          <p:nvSpPr>
            <p:cNvPr id="721" name="Shape 721"/>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725" name="Group 725"/>
          <p:cNvGrpSpPr/>
          <p:nvPr/>
        </p:nvGrpSpPr>
        <p:grpSpPr>
          <a:xfrm>
            <a:off x="7699923" y="3364045"/>
            <a:ext cx="1004200" cy="1305768"/>
            <a:chOff x="0" y="0"/>
            <a:chExt cx="1004198" cy="1305767"/>
          </a:xfrm>
        </p:grpSpPr>
        <p:sp>
          <p:nvSpPr>
            <p:cNvPr id="723" name="Shape 723"/>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4</a:t>
              </a:r>
            </a:p>
          </p:txBody>
        </p:sp>
        <p:sp>
          <p:nvSpPr>
            <p:cNvPr id="724" name="Shape 724"/>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728" name="Group 728"/>
          <p:cNvGrpSpPr/>
          <p:nvPr/>
        </p:nvGrpSpPr>
        <p:grpSpPr>
          <a:xfrm>
            <a:off x="8911866" y="3364045"/>
            <a:ext cx="1004200" cy="1305768"/>
            <a:chOff x="0" y="0"/>
            <a:chExt cx="1004198" cy="1305767"/>
          </a:xfrm>
        </p:grpSpPr>
        <p:sp>
          <p:nvSpPr>
            <p:cNvPr id="726" name="Shape 726"/>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5</a:t>
              </a:r>
            </a:p>
          </p:txBody>
        </p:sp>
        <p:sp>
          <p:nvSpPr>
            <p:cNvPr id="727" name="Shape 727"/>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731" name="Group 731"/>
          <p:cNvGrpSpPr/>
          <p:nvPr/>
        </p:nvGrpSpPr>
        <p:grpSpPr>
          <a:xfrm>
            <a:off x="10123809" y="3364045"/>
            <a:ext cx="1004200" cy="1305768"/>
            <a:chOff x="0" y="0"/>
            <a:chExt cx="1004198" cy="1305767"/>
          </a:xfrm>
        </p:grpSpPr>
        <p:sp>
          <p:nvSpPr>
            <p:cNvPr id="729" name="Shape 729"/>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6</a:t>
              </a:r>
            </a:p>
          </p:txBody>
        </p:sp>
        <p:sp>
          <p:nvSpPr>
            <p:cNvPr id="730" name="Shape 730"/>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734" name="Group 734"/>
          <p:cNvGrpSpPr/>
          <p:nvPr/>
        </p:nvGrpSpPr>
        <p:grpSpPr>
          <a:xfrm>
            <a:off x="11335753" y="3364045"/>
            <a:ext cx="1004199" cy="1305768"/>
            <a:chOff x="0" y="0"/>
            <a:chExt cx="1004198" cy="1305767"/>
          </a:xfrm>
        </p:grpSpPr>
        <p:sp>
          <p:nvSpPr>
            <p:cNvPr id="732" name="Shape 732"/>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7</a:t>
              </a:r>
            </a:p>
          </p:txBody>
        </p:sp>
        <p:sp>
          <p:nvSpPr>
            <p:cNvPr id="733" name="Shape 733"/>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737" name="Group 737"/>
          <p:cNvGrpSpPr/>
          <p:nvPr/>
        </p:nvGrpSpPr>
        <p:grpSpPr>
          <a:xfrm>
            <a:off x="7675733" y="5083788"/>
            <a:ext cx="1004199" cy="1305768"/>
            <a:chOff x="0" y="0"/>
            <a:chExt cx="1004198" cy="1305767"/>
          </a:xfrm>
        </p:grpSpPr>
        <p:sp>
          <p:nvSpPr>
            <p:cNvPr id="735" name="Shape 735"/>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11</a:t>
              </a:r>
            </a:p>
          </p:txBody>
        </p:sp>
        <p:sp>
          <p:nvSpPr>
            <p:cNvPr id="736" name="Shape 736"/>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740" name="Group 740"/>
          <p:cNvGrpSpPr/>
          <p:nvPr/>
        </p:nvGrpSpPr>
        <p:grpSpPr>
          <a:xfrm>
            <a:off x="8911866" y="5083788"/>
            <a:ext cx="1004200" cy="1305768"/>
            <a:chOff x="0" y="0"/>
            <a:chExt cx="1004198" cy="1305767"/>
          </a:xfrm>
        </p:grpSpPr>
        <p:sp>
          <p:nvSpPr>
            <p:cNvPr id="738" name="Shape 738"/>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12</a:t>
              </a:r>
            </a:p>
          </p:txBody>
        </p:sp>
        <p:sp>
          <p:nvSpPr>
            <p:cNvPr id="739" name="Shape 739"/>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743" name="Group 743"/>
          <p:cNvGrpSpPr/>
          <p:nvPr/>
        </p:nvGrpSpPr>
        <p:grpSpPr>
          <a:xfrm>
            <a:off x="10099619" y="5083788"/>
            <a:ext cx="1004199" cy="1305768"/>
            <a:chOff x="0" y="0"/>
            <a:chExt cx="1004198" cy="1305767"/>
          </a:xfrm>
        </p:grpSpPr>
        <p:sp>
          <p:nvSpPr>
            <p:cNvPr id="741" name="Shape 741"/>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13</a:t>
              </a:r>
            </a:p>
          </p:txBody>
        </p:sp>
        <p:sp>
          <p:nvSpPr>
            <p:cNvPr id="742" name="Shape 742"/>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746" name="Group 746"/>
          <p:cNvGrpSpPr/>
          <p:nvPr/>
        </p:nvGrpSpPr>
        <p:grpSpPr>
          <a:xfrm>
            <a:off x="11335753" y="5083788"/>
            <a:ext cx="1004199" cy="1305768"/>
            <a:chOff x="0" y="0"/>
            <a:chExt cx="1004198" cy="1305767"/>
          </a:xfrm>
        </p:grpSpPr>
        <p:sp>
          <p:nvSpPr>
            <p:cNvPr id="744" name="Shape 744"/>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14</a:t>
              </a:r>
            </a:p>
          </p:txBody>
        </p:sp>
        <p:sp>
          <p:nvSpPr>
            <p:cNvPr id="745" name="Shape 745"/>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747" name="Shape 747"/>
          <p:cNvSpPr/>
          <p:nvPr/>
        </p:nvSpPr>
        <p:spPr>
          <a:xfrm>
            <a:off x="147988" y="8125621"/>
            <a:ext cx="12684634"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spcBef>
                <a:spcPts val="4200"/>
              </a:spcBef>
              <a:defRPr sz="2900"/>
            </a:pPr>
            <a:r>
              <a:t>Gligoric et al. [ISSTA ’15], Orso et al. [FSE ’04], Harrold et al. [OOPSLA ’01]</a:t>
            </a:r>
          </a:p>
        </p:txBody>
      </p:sp>
      <p:grpSp>
        <p:nvGrpSpPr>
          <p:cNvPr id="750" name="Group 750"/>
          <p:cNvGrpSpPr/>
          <p:nvPr/>
        </p:nvGrpSpPr>
        <p:grpSpPr>
          <a:xfrm>
            <a:off x="1372580" y="3757622"/>
            <a:ext cx="1721405" cy="2238356"/>
            <a:chOff x="0" y="0"/>
            <a:chExt cx="1721403" cy="2238355"/>
          </a:xfrm>
        </p:grpSpPr>
        <p:sp>
          <p:nvSpPr>
            <p:cNvPr id="748" name="Shape 748"/>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gradFill flip="none" rotWithShape="1">
              <a:gsLst>
                <a:gs pos="0">
                  <a:srgbClr val="FBFBFB"/>
                </a:gs>
                <a:gs pos="100000">
                  <a:srgbClr val="BEBEBE"/>
                </a:gs>
              </a:gsLst>
              <a:lin ang="5400000" scaled="0"/>
            </a:gra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600"/>
              </a:lvl1pPr>
            </a:lstStyle>
            <a:p>
              <a:pPr/>
              <a:r>
                <a:t>Changeset</a:t>
              </a:r>
            </a:p>
          </p:txBody>
        </p:sp>
        <p:sp>
          <p:nvSpPr>
            <p:cNvPr id="749" name="Shape 749"/>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gradFill flip="none" rotWithShape="1">
              <a:gsLst>
                <a:gs pos="0">
                  <a:srgbClr val="FBFBFB"/>
                </a:gs>
                <a:gs pos="100000">
                  <a:srgbClr val="BEBEBE"/>
                </a:gs>
              </a:gsLst>
              <a:lin ang="5400000" scaled="0"/>
            </a:gra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2400"/>
              </a:pPr>
            </a:p>
          </p:txBody>
        </p:sp>
      </p:grpSp>
      <p:grpSp>
        <p:nvGrpSpPr>
          <p:cNvPr id="753" name="Group 753"/>
          <p:cNvGrpSpPr/>
          <p:nvPr/>
        </p:nvGrpSpPr>
        <p:grpSpPr>
          <a:xfrm>
            <a:off x="3766766" y="6481456"/>
            <a:ext cx="8822133" cy="1231901"/>
            <a:chOff x="0" y="0"/>
            <a:chExt cx="8822131" cy="1231900"/>
          </a:xfrm>
        </p:grpSpPr>
        <p:sp>
          <p:nvSpPr>
            <p:cNvPr id="752" name="Shape 752"/>
            <p:cNvSpPr/>
            <p:nvPr/>
          </p:nvSpPr>
          <p:spPr>
            <a:xfrm>
              <a:off x="215899" y="139700"/>
              <a:ext cx="8390333" cy="6731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Tests not relevant to changeset: skipped</a:t>
              </a:r>
            </a:p>
          </p:txBody>
        </p:sp>
        <p:pic>
          <p:nvPicPr>
            <p:cNvPr id="751" name=""/>
            <p:cNvPicPr>
              <a:picLocks noChangeAspect="0"/>
            </p:cNvPicPr>
            <p:nvPr/>
          </p:nvPicPr>
          <p:blipFill>
            <a:blip r:embed="rId4">
              <a:extLst/>
            </a:blip>
            <a:stretch>
              <a:fillRect/>
            </a:stretch>
          </p:blipFill>
          <p:spPr>
            <a:xfrm>
              <a:off x="0" y="-1"/>
              <a:ext cx="8822132" cy="1231901"/>
            </a:xfrm>
            <a:prstGeom prst="rect">
              <a:avLst/>
            </a:prstGeom>
            <a:effectLst/>
          </p:spPr>
        </p:pic>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710"/>
                                        </p:tgtEl>
                                        <p:attrNameLst>
                                          <p:attrName>style.visibility</p:attrName>
                                        </p:attrNameLst>
                                      </p:cBhvr>
                                      <p:to>
                                        <p:strVal val="hidden"/>
                                      </p:to>
                                    </p:set>
                                  </p:childTnLst>
                                </p:cTn>
                              </p:par>
                            </p:childTnLst>
                          </p:cTn>
                        </p:par>
                        <p:par>
                          <p:cTn id="7" fill="hold">
                            <p:stCondLst>
                              <p:cond delay="0"/>
                            </p:stCondLst>
                            <p:childTnLst>
                              <p:par>
                                <p:cTn id="8" presetClass="exit" nodeType="afterEffect" presetSubtype="0" presetID="1" grpId="2" fill="hold">
                                  <p:stCondLst>
                                    <p:cond delay="0"/>
                                  </p:stCondLst>
                                  <p:iterate type="el" backwards="0">
                                    <p:tmAbs val="0"/>
                                  </p:iterate>
                                  <p:childTnLst>
                                    <p:set>
                                      <p:cBhvr>
                                        <p:cTn id="9" fill="hold">
                                          <p:stCondLst>
                                            <p:cond delay="0"/>
                                          </p:stCondLst>
                                        </p:cTn>
                                        <p:tgtEl>
                                          <p:spTgt spid="734"/>
                                        </p:tgtEl>
                                        <p:attrNameLst>
                                          <p:attrName>style.visibility</p:attrName>
                                        </p:attrNameLst>
                                      </p:cBhvr>
                                      <p:to>
                                        <p:strVal val="hidden"/>
                                      </p:to>
                                    </p:set>
                                  </p:childTnLst>
                                </p:cTn>
                              </p:par>
                            </p:childTnLst>
                          </p:cTn>
                        </p:par>
                        <p:par>
                          <p:cTn id="10" fill="hold">
                            <p:stCondLst>
                              <p:cond delay="0"/>
                            </p:stCondLst>
                            <p:childTnLst>
                              <p:par>
                                <p:cTn id="11" presetClass="exit" nodeType="afterEffect" presetSubtype="0" presetID="1" grpId="3" fill="hold">
                                  <p:stCondLst>
                                    <p:cond delay="0"/>
                                  </p:stCondLst>
                                  <p:iterate type="el" backwards="0">
                                    <p:tmAbs val="0"/>
                                  </p:iterate>
                                  <p:childTnLst>
                                    <p:set>
                                      <p:cBhvr>
                                        <p:cTn id="12" fill="hold">
                                          <p:stCondLst>
                                            <p:cond delay="0"/>
                                          </p:stCondLst>
                                        </p:cTn>
                                        <p:tgtEl>
                                          <p:spTgt spid="731"/>
                                        </p:tgtEl>
                                        <p:attrNameLst>
                                          <p:attrName>style.visibility</p:attrName>
                                        </p:attrNameLst>
                                      </p:cBhvr>
                                      <p:to>
                                        <p:strVal val="hidden"/>
                                      </p:to>
                                    </p:set>
                                  </p:childTnLst>
                                </p:cTn>
                              </p:par>
                            </p:childTnLst>
                          </p:cTn>
                        </p:par>
                        <p:par>
                          <p:cTn id="13" fill="hold">
                            <p:stCondLst>
                              <p:cond delay="0"/>
                            </p:stCondLst>
                            <p:childTnLst>
                              <p:par>
                                <p:cTn id="14" presetClass="exit" nodeType="afterEffect" presetSubtype="0" presetID="1" grpId="4" fill="hold">
                                  <p:stCondLst>
                                    <p:cond delay="0"/>
                                  </p:stCondLst>
                                  <p:iterate type="el" backwards="0">
                                    <p:tmAbs val="0"/>
                                  </p:iterate>
                                  <p:childTnLst>
                                    <p:set>
                                      <p:cBhvr>
                                        <p:cTn id="15" fill="hold">
                                          <p:stCondLst>
                                            <p:cond delay="0"/>
                                          </p:stCondLst>
                                        </p:cTn>
                                        <p:tgtEl>
                                          <p:spTgt spid="737"/>
                                        </p:tgtEl>
                                        <p:attrNameLst>
                                          <p:attrName>style.visibility</p:attrName>
                                        </p:attrNameLst>
                                      </p:cBhvr>
                                      <p:to>
                                        <p:strVal val="hidden"/>
                                      </p:to>
                                    </p:set>
                                  </p:childTnLst>
                                </p:cTn>
                              </p:par>
                            </p:childTnLst>
                          </p:cTn>
                        </p:par>
                        <p:par>
                          <p:cTn id="16" fill="hold">
                            <p:stCondLst>
                              <p:cond delay="0"/>
                            </p:stCondLst>
                            <p:childTnLst>
                              <p:par>
                                <p:cTn id="17" presetClass="exit" nodeType="afterEffect" presetSubtype="0" presetID="1" grpId="5" fill="hold">
                                  <p:stCondLst>
                                    <p:cond delay="0"/>
                                  </p:stCondLst>
                                  <p:iterate type="el" backwards="0">
                                    <p:tmAbs val="0"/>
                                  </p:iterate>
                                  <p:childTnLst>
                                    <p:set>
                                      <p:cBhvr>
                                        <p:cTn id="18" fill="hold">
                                          <p:stCondLst>
                                            <p:cond delay="0"/>
                                          </p:stCondLst>
                                        </p:cTn>
                                        <p:tgtEl>
                                          <p:spTgt spid="728"/>
                                        </p:tgtEl>
                                        <p:attrNameLst>
                                          <p:attrName>style.visibility</p:attrName>
                                        </p:attrNameLst>
                                      </p:cBhvr>
                                      <p:to>
                                        <p:strVal val="hidden"/>
                                      </p:to>
                                    </p:set>
                                  </p:childTnLst>
                                </p:cTn>
                              </p:par>
                            </p:childTnLst>
                          </p:cTn>
                        </p:par>
                        <p:par>
                          <p:cTn id="19" fill="hold">
                            <p:stCondLst>
                              <p:cond delay="0"/>
                            </p:stCondLst>
                            <p:childTnLst>
                              <p:par>
                                <p:cTn id="20" presetClass="exit" nodeType="afterEffect" presetSubtype="0" presetID="1" grpId="6" fill="hold">
                                  <p:stCondLst>
                                    <p:cond delay="0"/>
                                  </p:stCondLst>
                                  <p:iterate type="el" backwards="0">
                                    <p:tmAbs val="0"/>
                                  </p:iterate>
                                  <p:childTnLst>
                                    <p:set>
                                      <p:cBhvr>
                                        <p:cTn id="21" fill="hold">
                                          <p:stCondLst>
                                            <p:cond delay="0"/>
                                          </p:stCondLst>
                                        </p:cTn>
                                        <p:tgtEl>
                                          <p:spTgt spid="746"/>
                                        </p:tgtEl>
                                        <p:attrNameLst>
                                          <p:attrName>style.visibility</p:attrName>
                                        </p:attrNameLst>
                                      </p:cBhvr>
                                      <p:to>
                                        <p:strVal val="hidden"/>
                                      </p:to>
                                    </p:set>
                                  </p:childTnLst>
                                </p:cTn>
                              </p:par>
                            </p:childTnLst>
                          </p:cTn>
                        </p:par>
                        <p:par>
                          <p:cTn id="22" fill="hold">
                            <p:stCondLst>
                              <p:cond delay="0"/>
                            </p:stCondLst>
                            <p:childTnLst>
                              <p:par>
                                <p:cTn id="23" presetClass="exit" nodeType="afterEffect" presetSubtype="0" presetID="1" grpId="7" fill="hold">
                                  <p:stCondLst>
                                    <p:cond delay="0"/>
                                  </p:stCondLst>
                                  <p:iterate type="el" backwards="0">
                                    <p:tmAbs val="0"/>
                                  </p:iterate>
                                  <p:childTnLst>
                                    <p:set>
                                      <p:cBhvr>
                                        <p:cTn id="24" fill="hold">
                                          <p:stCondLst>
                                            <p:cond delay="0"/>
                                          </p:stCondLst>
                                        </p:cTn>
                                        <p:tgtEl>
                                          <p:spTgt spid="719"/>
                                        </p:tgtEl>
                                        <p:attrNameLst>
                                          <p:attrName>style.visibility</p:attrName>
                                        </p:attrNameLst>
                                      </p:cBhvr>
                                      <p:to>
                                        <p:strVal val="hidden"/>
                                      </p:to>
                                    </p:set>
                                  </p:childTnLst>
                                </p:cTn>
                              </p:par>
                            </p:childTnLst>
                          </p:cTn>
                        </p:par>
                        <p:par>
                          <p:cTn id="25" fill="hold">
                            <p:stCondLst>
                              <p:cond delay="0"/>
                            </p:stCondLst>
                            <p:childTnLst>
                              <p:par>
                                <p:cTn id="26" presetClass="exit" nodeType="afterEffect" presetSubtype="0" presetID="1" grpId="8" fill="hold">
                                  <p:stCondLst>
                                    <p:cond delay="0"/>
                                  </p:stCondLst>
                                  <p:iterate type="el" backwards="0">
                                    <p:tmAbs val="0"/>
                                  </p:iterate>
                                  <p:childTnLst>
                                    <p:set>
                                      <p:cBhvr>
                                        <p:cTn id="27" fill="hold">
                                          <p:stCondLst>
                                            <p:cond delay="0"/>
                                          </p:stCondLst>
                                        </p:cTn>
                                        <p:tgtEl>
                                          <p:spTgt spid="743"/>
                                        </p:tgtEl>
                                        <p:attrNameLst>
                                          <p:attrName>style.visibility</p:attrName>
                                        </p:attrNameLst>
                                      </p:cBhvr>
                                      <p:to>
                                        <p:strVal val="hidden"/>
                                      </p:to>
                                    </p:set>
                                  </p:childTnLst>
                                </p:cTn>
                              </p:par>
                            </p:childTnLst>
                          </p:cTn>
                        </p:par>
                        <p:par>
                          <p:cTn id="28" fill="hold">
                            <p:stCondLst>
                              <p:cond delay="0"/>
                            </p:stCondLst>
                            <p:childTnLst>
                              <p:par>
                                <p:cTn id="29" presetClass="exit" nodeType="afterEffect" presetSubtype="0" presetID="1" grpId="9" fill="hold">
                                  <p:stCondLst>
                                    <p:cond delay="0"/>
                                  </p:stCondLst>
                                  <p:iterate type="el" backwards="0">
                                    <p:tmAbs val="0"/>
                                  </p:iterate>
                                  <p:childTnLst>
                                    <p:set>
                                      <p:cBhvr>
                                        <p:cTn id="30" fill="hold">
                                          <p:stCondLst>
                                            <p:cond delay="0"/>
                                          </p:stCondLst>
                                        </p:cTn>
                                        <p:tgtEl>
                                          <p:spTgt spid="740"/>
                                        </p:tgtEl>
                                        <p:attrNameLst>
                                          <p:attrName>style.visibility</p:attrName>
                                        </p:attrNameLst>
                                      </p:cBhvr>
                                      <p:to>
                                        <p:strVal val="hidden"/>
                                      </p:to>
                                    </p:set>
                                  </p:childTnLst>
                                </p:cTn>
                              </p:par>
                            </p:childTnLst>
                          </p:cTn>
                        </p:par>
                        <p:par>
                          <p:cTn id="31" fill="hold">
                            <p:stCondLst>
                              <p:cond delay="0"/>
                            </p:stCondLst>
                            <p:childTnLst>
                              <p:par>
                                <p:cTn id="32" presetClass="exit" nodeType="afterEffect" presetSubtype="0" presetID="1" grpId="10" fill="hold">
                                  <p:stCondLst>
                                    <p:cond delay="0"/>
                                  </p:stCondLst>
                                  <p:iterate type="el" backwards="0">
                                    <p:tmAbs val="0"/>
                                  </p:iterate>
                                  <p:childTnLst>
                                    <p:set>
                                      <p:cBhvr>
                                        <p:cTn id="33" fill="hold">
                                          <p:stCondLst>
                                            <p:cond delay="0"/>
                                          </p:stCondLst>
                                        </p:cTn>
                                        <p:tgtEl>
                                          <p:spTgt spid="722"/>
                                        </p:tgtEl>
                                        <p:attrNameLst>
                                          <p:attrName>style.visibility</p:attrName>
                                        </p:attrNameLst>
                                      </p:cBhvr>
                                      <p:to>
                                        <p:strVal val="hidden"/>
                                      </p:to>
                                    </p:set>
                                  </p:childTnLst>
                                </p:cTn>
                              </p:par>
                            </p:childTnLst>
                          </p:cTn>
                        </p:par>
                        <p:par>
                          <p:cTn id="34" fill="hold">
                            <p:stCondLst>
                              <p:cond delay="0"/>
                            </p:stCondLst>
                            <p:childTnLst>
                              <p:par>
                                <p:cTn id="35" presetClass="entr" nodeType="afterEffect" presetSubtype="0" presetID="1" grpId="11" fill="hold">
                                  <p:stCondLst>
                                    <p:cond delay="0"/>
                                  </p:stCondLst>
                                  <p:iterate type="el" backwards="0">
                                    <p:tmAbs val="0"/>
                                  </p:iterate>
                                  <p:childTnLst>
                                    <p:set>
                                      <p:cBhvr>
                                        <p:cTn id="36" fill="hold"/>
                                        <p:tgtEl>
                                          <p:spTgt spid="7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0" grpId="1"/>
      <p:bldP build="whole" bldLvl="1" animBg="1" rev="0" advAuto="0" spid="737" grpId="4"/>
      <p:bldP build="whole" bldLvl="1" animBg="1" rev="0" advAuto="0" spid="734" grpId="2"/>
      <p:bldP build="whole" bldLvl="1" animBg="1" rev="0" advAuto="0" spid="728" grpId="5"/>
      <p:bldP build="whole" bldLvl="1" animBg="1" rev="0" advAuto="0" spid="719" grpId="7"/>
      <p:bldP build="whole" bldLvl="1" animBg="1" rev="0" advAuto="0" spid="743" grpId="8"/>
      <p:bldP build="whole" bldLvl="1" animBg="1" rev="0" advAuto="0" spid="722" grpId="10"/>
      <p:bldP build="whole" bldLvl="1" animBg="1" rev="0" advAuto="0" spid="753" grpId="11"/>
      <p:bldP build="whole" bldLvl="1" animBg="1" rev="0" advAuto="0" spid="746" grpId="6"/>
      <p:bldP build="whole" bldLvl="1" animBg="1" rev="0" advAuto="0" spid="731" grpId="3"/>
      <p:bldP build="whole" bldLvl="1" animBg="1" rev="0" advAuto="0" spid="740" grpId="9"/>
    </p:bldLst>
  </p:timing>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7" name="Shape 757"/>
          <p:cNvSpPr/>
          <p:nvPr>
            <p:ph type="title"/>
          </p:nvPr>
        </p:nvSpPr>
        <p:spPr>
          <a:prstGeom prst="rect">
            <a:avLst/>
          </a:prstGeom>
        </p:spPr>
        <p:txBody>
          <a:bodyPr/>
          <a:lstStyle/>
          <a:p>
            <a:pPr/>
            <a:r>
              <a:t>Test Suite Minimization</a:t>
            </a:r>
          </a:p>
        </p:txBody>
      </p:sp>
      <p:grpSp>
        <p:nvGrpSpPr>
          <p:cNvPr id="760" name="Group 760"/>
          <p:cNvGrpSpPr/>
          <p:nvPr/>
        </p:nvGrpSpPr>
        <p:grpSpPr>
          <a:xfrm>
            <a:off x="4064094" y="3364045"/>
            <a:ext cx="1004200" cy="1305768"/>
            <a:chOff x="0" y="0"/>
            <a:chExt cx="1004198" cy="1305767"/>
          </a:xfrm>
        </p:grpSpPr>
        <p:sp>
          <p:nvSpPr>
            <p:cNvPr id="758" name="Shape 758"/>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a:t>
              </a:r>
            </a:p>
          </p:txBody>
        </p:sp>
        <p:sp>
          <p:nvSpPr>
            <p:cNvPr id="759" name="Shape 759"/>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763" name="Group 763"/>
          <p:cNvGrpSpPr/>
          <p:nvPr/>
        </p:nvGrpSpPr>
        <p:grpSpPr>
          <a:xfrm>
            <a:off x="5276038" y="3364045"/>
            <a:ext cx="1004199" cy="1305768"/>
            <a:chOff x="0" y="0"/>
            <a:chExt cx="1004198" cy="1305767"/>
          </a:xfrm>
        </p:grpSpPr>
        <p:sp>
          <p:nvSpPr>
            <p:cNvPr id="761" name="Shape 761"/>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2</a:t>
              </a:r>
            </a:p>
          </p:txBody>
        </p:sp>
        <p:sp>
          <p:nvSpPr>
            <p:cNvPr id="762" name="Shape 762"/>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766" name="Group 766"/>
          <p:cNvGrpSpPr/>
          <p:nvPr/>
        </p:nvGrpSpPr>
        <p:grpSpPr>
          <a:xfrm>
            <a:off x="6487980" y="3364045"/>
            <a:ext cx="1004199" cy="1305768"/>
            <a:chOff x="0" y="0"/>
            <a:chExt cx="1004198" cy="1305767"/>
          </a:xfrm>
        </p:grpSpPr>
        <p:sp>
          <p:nvSpPr>
            <p:cNvPr id="764" name="Shape 764"/>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3</a:t>
              </a:r>
            </a:p>
          </p:txBody>
        </p:sp>
        <p:sp>
          <p:nvSpPr>
            <p:cNvPr id="765" name="Shape 765"/>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769" name="Group 769"/>
          <p:cNvGrpSpPr/>
          <p:nvPr/>
        </p:nvGrpSpPr>
        <p:grpSpPr>
          <a:xfrm>
            <a:off x="4039904" y="5083788"/>
            <a:ext cx="1004199" cy="1305768"/>
            <a:chOff x="0" y="0"/>
            <a:chExt cx="1004198" cy="1305767"/>
          </a:xfrm>
        </p:grpSpPr>
        <p:sp>
          <p:nvSpPr>
            <p:cNvPr id="767" name="Shape 767"/>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8</a:t>
              </a:r>
            </a:p>
          </p:txBody>
        </p:sp>
        <p:sp>
          <p:nvSpPr>
            <p:cNvPr id="768" name="Shape 768"/>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772" name="Group 772"/>
          <p:cNvGrpSpPr/>
          <p:nvPr/>
        </p:nvGrpSpPr>
        <p:grpSpPr>
          <a:xfrm>
            <a:off x="5251847" y="5083788"/>
            <a:ext cx="1004199" cy="1305768"/>
            <a:chOff x="0" y="0"/>
            <a:chExt cx="1004198" cy="1305767"/>
          </a:xfrm>
        </p:grpSpPr>
        <p:sp>
          <p:nvSpPr>
            <p:cNvPr id="770" name="Shape 770"/>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9</a:t>
              </a:r>
            </a:p>
          </p:txBody>
        </p:sp>
        <p:sp>
          <p:nvSpPr>
            <p:cNvPr id="771" name="Shape 771"/>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775" name="Group 775"/>
          <p:cNvGrpSpPr/>
          <p:nvPr/>
        </p:nvGrpSpPr>
        <p:grpSpPr>
          <a:xfrm>
            <a:off x="6463790" y="5083788"/>
            <a:ext cx="1004199" cy="1305768"/>
            <a:chOff x="0" y="0"/>
            <a:chExt cx="1004198" cy="1305767"/>
          </a:xfrm>
        </p:grpSpPr>
        <p:sp>
          <p:nvSpPr>
            <p:cNvPr id="773" name="Shape 773"/>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10</a:t>
              </a:r>
            </a:p>
          </p:txBody>
        </p:sp>
        <p:sp>
          <p:nvSpPr>
            <p:cNvPr id="774" name="Shape 774"/>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778" name="Group 778"/>
          <p:cNvGrpSpPr/>
          <p:nvPr/>
        </p:nvGrpSpPr>
        <p:grpSpPr>
          <a:xfrm>
            <a:off x="7699923" y="3364045"/>
            <a:ext cx="1004200" cy="1305768"/>
            <a:chOff x="0" y="0"/>
            <a:chExt cx="1004198" cy="1305767"/>
          </a:xfrm>
        </p:grpSpPr>
        <p:sp>
          <p:nvSpPr>
            <p:cNvPr id="776" name="Shape 776"/>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4</a:t>
              </a:r>
            </a:p>
          </p:txBody>
        </p:sp>
        <p:sp>
          <p:nvSpPr>
            <p:cNvPr id="777" name="Shape 777"/>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781" name="Group 781"/>
          <p:cNvGrpSpPr/>
          <p:nvPr/>
        </p:nvGrpSpPr>
        <p:grpSpPr>
          <a:xfrm>
            <a:off x="8911866" y="3364045"/>
            <a:ext cx="1004200" cy="1305768"/>
            <a:chOff x="0" y="0"/>
            <a:chExt cx="1004198" cy="1305767"/>
          </a:xfrm>
        </p:grpSpPr>
        <p:sp>
          <p:nvSpPr>
            <p:cNvPr id="779" name="Shape 779"/>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5</a:t>
              </a:r>
            </a:p>
          </p:txBody>
        </p:sp>
        <p:sp>
          <p:nvSpPr>
            <p:cNvPr id="780" name="Shape 780"/>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784" name="Group 784"/>
          <p:cNvGrpSpPr/>
          <p:nvPr/>
        </p:nvGrpSpPr>
        <p:grpSpPr>
          <a:xfrm>
            <a:off x="10123809" y="3364045"/>
            <a:ext cx="1004200" cy="1305768"/>
            <a:chOff x="0" y="0"/>
            <a:chExt cx="1004198" cy="1305767"/>
          </a:xfrm>
        </p:grpSpPr>
        <p:sp>
          <p:nvSpPr>
            <p:cNvPr id="782" name="Shape 782"/>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6</a:t>
              </a:r>
            </a:p>
          </p:txBody>
        </p:sp>
        <p:sp>
          <p:nvSpPr>
            <p:cNvPr id="783" name="Shape 783"/>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787" name="Group 787"/>
          <p:cNvGrpSpPr/>
          <p:nvPr/>
        </p:nvGrpSpPr>
        <p:grpSpPr>
          <a:xfrm>
            <a:off x="11335753" y="3364045"/>
            <a:ext cx="1004199" cy="1305768"/>
            <a:chOff x="0" y="0"/>
            <a:chExt cx="1004198" cy="1305767"/>
          </a:xfrm>
        </p:grpSpPr>
        <p:sp>
          <p:nvSpPr>
            <p:cNvPr id="785" name="Shape 785"/>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7</a:t>
              </a:r>
            </a:p>
          </p:txBody>
        </p:sp>
        <p:sp>
          <p:nvSpPr>
            <p:cNvPr id="786" name="Shape 786"/>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790" name="Group 790"/>
          <p:cNvGrpSpPr/>
          <p:nvPr/>
        </p:nvGrpSpPr>
        <p:grpSpPr>
          <a:xfrm>
            <a:off x="7675733" y="5083788"/>
            <a:ext cx="1004199" cy="1305768"/>
            <a:chOff x="0" y="0"/>
            <a:chExt cx="1004198" cy="1305767"/>
          </a:xfrm>
        </p:grpSpPr>
        <p:sp>
          <p:nvSpPr>
            <p:cNvPr id="788" name="Shape 788"/>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11</a:t>
              </a:r>
            </a:p>
          </p:txBody>
        </p:sp>
        <p:sp>
          <p:nvSpPr>
            <p:cNvPr id="789" name="Shape 789"/>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793" name="Group 793"/>
          <p:cNvGrpSpPr/>
          <p:nvPr/>
        </p:nvGrpSpPr>
        <p:grpSpPr>
          <a:xfrm>
            <a:off x="8911866" y="5083788"/>
            <a:ext cx="1004200" cy="1305768"/>
            <a:chOff x="0" y="0"/>
            <a:chExt cx="1004198" cy="1305767"/>
          </a:xfrm>
        </p:grpSpPr>
        <p:sp>
          <p:nvSpPr>
            <p:cNvPr id="791" name="Shape 791"/>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12</a:t>
              </a:r>
            </a:p>
          </p:txBody>
        </p:sp>
        <p:sp>
          <p:nvSpPr>
            <p:cNvPr id="792" name="Shape 792"/>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796" name="Group 796"/>
          <p:cNvGrpSpPr/>
          <p:nvPr/>
        </p:nvGrpSpPr>
        <p:grpSpPr>
          <a:xfrm>
            <a:off x="10099619" y="5083788"/>
            <a:ext cx="1004199" cy="1305768"/>
            <a:chOff x="0" y="0"/>
            <a:chExt cx="1004198" cy="1305767"/>
          </a:xfrm>
        </p:grpSpPr>
        <p:sp>
          <p:nvSpPr>
            <p:cNvPr id="794" name="Shape 794"/>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13</a:t>
              </a:r>
            </a:p>
          </p:txBody>
        </p:sp>
        <p:sp>
          <p:nvSpPr>
            <p:cNvPr id="795" name="Shape 795"/>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799" name="Group 799"/>
          <p:cNvGrpSpPr/>
          <p:nvPr/>
        </p:nvGrpSpPr>
        <p:grpSpPr>
          <a:xfrm>
            <a:off x="11335753" y="5083788"/>
            <a:ext cx="1004199" cy="1305768"/>
            <a:chOff x="0" y="0"/>
            <a:chExt cx="1004198" cy="1305767"/>
          </a:xfrm>
        </p:grpSpPr>
        <p:sp>
          <p:nvSpPr>
            <p:cNvPr id="797" name="Shape 797"/>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14</a:t>
              </a:r>
            </a:p>
          </p:txBody>
        </p:sp>
        <p:sp>
          <p:nvSpPr>
            <p:cNvPr id="798" name="Shape 798"/>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802" name="Group 802"/>
          <p:cNvGrpSpPr/>
          <p:nvPr/>
        </p:nvGrpSpPr>
        <p:grpSpPr>
          <a:xfrm>
            <a:off x="1372580" y="3757622"/>
            <a:ext cx="1721405" cy="2238356"/>
            <a:chOff x="0" y="0"/>
            <a:chExt cx="1721403" cy="2238355"/>
          </a:xfrm>
        </p:grpSpPr>
        <p:sp>
          <p:nvSpPr>
            <p:cNvPr id="800" name="Shape 800"/>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gradFill flip="none" rotWithShape="1">
              <a:gsLst>
                <a:gs pos="0">
                  <a:srgbClr val="FBFBFB"/>
                </a:gs>
                <a:gs pos="100000">
                  <a:srgbClr val="BEBEBE"/>
                </a:gs>
              </a:gsLst>
              <a:lin ang="5400000" scaled="0"/>
            </a:gra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600"/>
              </a:lvl1pPr>
            </a:lstStyle>
            <a:p>
              <a:pPr/>
              <a:r>
                <a:t>&lt; /&gt; Code</a:t>
              </a:r>
            </a:p>
          </p:txBody>
        </p:sp>
        <p:sp>
          <p:nvSpPr>
            <p:cNvPr id="801" name="Shape 801"/>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gradFill flip="none" rotWithShape="1">
              <a:gsLst>
                <a:gs pos="0">
                  <a:srgbClr val="FBFBFB"/>
                </a:gs>
                <a:gs pos="100000">
                  <a:srgbClr val="BEBEBE"/>
                </a:gs>
              </a:gsLst>
              <a:lin ang="5400000" scaled="0"/>
            </a:gra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2400"/>
              </a:pPr>
            </a:p>
          </p:txBody>
        </p:sp>
      </p:grpSp>
      <p:sp>
        <p:nvSpPr>
          <p:cNvPr id="803" name="Shape 803"/>
          <p:cNvSpPr/>
          <p:nvPr/>
        </p:nvSpPr>
        <p:spPr>
          <a:xfrm>
            <a:off x="-25400" y="7456896"/>
            <a:ext cx="13055601" cy="143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spcBef>
                <a:spcPts val="4200"/>
              </a:spcBef>
              <a:defRPr sz="2900"/>
            </a:pPr>
            <a:r>
              <a:t>Hao et al. [ICSE ’12]; Orso et al. [ICSE ’09]; Jeffrey et al. [TSE ’07]; Tallam et al. [PASTE ’05]; Jones et al. [TOSEM ’03]; Harrold et al. [TOSEM ’93]; Chen et al. [IST ’98]; Wong et al. [ICSE ’95] and more</a:t>
            </a:r>
          </a:p>
        </p:txBody>
      </p:sp>
      <p:grpSp>
        <p:nvGrpSpPr>
          <p:cNvPr id="806" name="Group 806"/>
          <p:cNvGrpSpPr/>
          <p:nvPr/>
        </p:nvGrpSpPr>
        <p:grpSpPr>
          <a:xfrm>
            <a:off x="5190030" y="6481456"/>
            <a:ext cx="5975605" cy="1231901"/>
            <a:chOff x="0" y="0"/>
            <a:chExt cx="5975604" cy="1231900"/>
          </a:xfrm>
        </p:grpSpPr>
        <p:sp>
          <p:nvSpPr>
            <p:cNvPr id="805" name="Shape 805"/>
            <p:cNvSpPr/>
            <p:nvPr/>
          </p:nvSpPr>
          <p:spPr>
            <a:xfrm>
              <a:off x="215900" y="139700"/>
              <a:ext cx="5543804" cy="6731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Redundant tests: removed</a:t>
              </a:r>
            </a:p>
          </p:txBody>
        </p:sp>
        <p:pic>
          <p:nvPicPr>
            <p:cNvPr id="804" name=""/>
            <p:cNvPicPr>
              <a:picLocks noChangeAspect="0"/>
            </p:cNvPicPr>
            <p:nvPr/>
          </p:nvPicPr>
          <p:blipFill>
            <a:blip r:embed="rId3">
              <a:extLst/>
            </a:blip>
            <a:stretch>
              <a:fillRect/>
            </a:stretch>
          </p:blipFill>
          <p:spPr>
            <a:xfrm>
              <a:off x="-1" y="-1"/>
              <a:ext cx="5975606" cy="1231901"/>
            </a:xfrm>
            <a:prstGeom prst="rect">
              <a:avLst/>
            </a:prstGeom>
            <a:effectLst/>
          </p:spPr>
        </p:pic>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760"/>
                                        </p:tgtEl>
                                        <p:attrNameLst>
                                          <p:attrName>style.visibility</p:attrName>
                                        </p:attrNameLst>
                                      </p:cBhvr>
                                      <p:to>
                                        <p:strVal val="hidden"/>
                                      </p:to>
                                    </p:set>
                                  </p:childTnLst>
                                </p:cTn>
                              </p:par>
                            </p:childTnLst>
                          </p:cTn>
                        </p:par>
                        <p:par>
                          <p:cTn id="7" fill="hold">
                            <p:stCondLst>
                              <p:cond delay="0"/>
                            </p:stCondLst>
                            <p:childTnLst>
                              <p:par>
                                <p:cTn id="8" presetClass="exit" nodeType="afterEffect" presetSubtype="0" presetID="1" grpId="2" fill="hold">
                                  <p:stCondLst>
                                    <p:cond delay="0"/>
                                  </p:stCondLst>
                                  <p:iterate type="el" backwards="0">
                                    <p:tmAbs val="0"/>
                                  </p:iterate>
                                  <p:childTnLst>
                                    <p:set>
                                      <p:cBhvr>
                                        <p:cTn id="9" fill="hold">
                                          <p:stCondLst>
                                            <p:cond delay="0"/>
                                          </p:stCondLst>
                                        </p:cTn>
                                        <p:tgtEl>
                                          <p:spTgt spid="763"/>
                                        </p:tgtEl>
                                        <p:attrNameLst>
                                          <p:attrName>style.visibility</p:attrName>
                                        </p:attrNameLst>
                                      </p:cBhvr>
                                      <p:to>
                                        <p:strVal val="hidden"/>
                                      </p:to>
                                    </p:set>
                                  </p:childTnLst>
                                </p:cTn>
                              </p:par>
                            </p:childTnLst>
                          </p:cTn>
                        </p:par>
                        <p:par>
                          <p:cTn id="10" fill="hold">
                            <p:stCondLst>
                              <p:cond delay="0"/>
                            </p:stCondLst>
                            <p:childTnLst>
                              <p:par>
                                <p:cTn id="11" presetClass="exit" nodeType="afterEffect" presetSubtype="0" presetID="1" grpId="3" fill="hold">
                                  <p:stCondLst>
                                    <p:cond delay="0"/>
                                  </p:stCondLst>
                                  <p:iterate type="el" backwards="0">
                                    <p:tmAbs val="0"/>
                                  </p:iterate>
                                  <p:childTnLst>
                                    <p:set>
                                      <p:cBhvr>
                                        <p:cTn id="12" fill="hold">
                                          <p:stCondLst>
                                            <p:cond delay="0"/>
                                          </p:stCondLst>
                                        </p:cTn>
                                        <p:tgtEl>
                                          <p:spTgt spid="793"/>
                                        </p:tgtEl>
                                        <p:attrNameLst>
                                          <p:attrName>style.visibility</p:attrName>
                                        </p:attrNameLst>
                                      </p:cBhvr>
                                      <p:to>
                                        <p:strVal val="hidden"/>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8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06" grpId="4"/>
      <p:bldP build="whole" bldLvl="1" animBg="1" rev="0" advAuto="0" spid="793" grpId="3"/>
      <p:bldP build="whole" bldLvl="1" animBg="1" rev="0" advAuto="0" spid="760" grpId="1"/>
      <p:bldP build="whole" bldLvl="1" animBg="1" rev="0" advAuto="0" spid="763" grpId="2"/>
    </p:bldLst>
  </p:timing>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8" name="Shape 808"/>
          <p:cNvSpPr/>
          <p:nvPr>
            <p:ph type="title"/>
          </p:nvPr>
        </p:nvSpPr>
        <p:spPr>
          <a:prstGeom prst="rect">
            <a:avLst/>
          </a:prstGeom>
        </p:spPr>
        <p:txBody>
          <a:bodyPr/>
          <a:lstStyle/>
          <a:p>
            <a:pPr/>
            <a:r>
              <a:t>Test Parallelization</a:t>
            </a:r>
          </a:p>
        </p:txBody>
      </p:sp>
      <p:grpSp>
        <p:nvGrpSpPr>
          <p:cNvPr id="811" name="Group 811"/>
          <p:cNvGrpSpPr/>
          <p:nvPr/>
        </p:nvGrpSpPr>
        <p:grpSpPr>
          <a:xfrm>
            <a:off x="4064094" y="3364045"/>
            <a:ext cx="1004200" cy="1305768"/>
            <a:chOff x="0" y="0"/>
            <a:chExt cx="1004198" cy="1305767"/>
          </a:xfrm>
        </p:grpSpPr>
        <p:sp>
          <p:nvSpPr>
            <p:cNvPr id="809" name="Shape 809"/>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a:t>
              </a:r>
            </a:p>
          </p:txBody>
        </p:sp>
        <p:sp>
          <p:nvSpPr>
            <p:cNvPr id="810" name="Shape 810"/>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814" name="Group 814"/>
          <p:cNvGrpSpPr/>
          <p:nvPr/>
        </p:nvGrpSpPr>
        <p:grpSpPr>
          <a:xfrm>
            <a:off x="5276038" y="3364045"/>
            <a:ext cx="1004199" cy="1305768"/>
            <a:chOff x="0" y="0"/>
            <a:chExt cx="1004198" cy="1305767"/>
          </a:xfrm>
        </p:grpSpPr>
        <p:sp>
          <p:nvSpPr>
            <p:cNvPr id="812" name="Shape 812"/>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2</a:t>
              </a:r>
            </a:p>
          </p:txBody>
        </p:sp>
        <p:sp>
          <p:nvSpPr>
            <p:cNvPr id="813" name="Shape 813"/>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817" name="Group 817"/>
          <p:cNvGrpSpPr/>
          <p:nvPr/>
        </p:nvGrpSpPr>
        <p:grpSpPr>
          <a:xfrm>
            <a:off x="6487980" y="3364045"/>
            <a:ext cx="1004199" cy="1305768"/>
            <a:chOff x="0" y="0"/>
            <a:chExt cx="1004198" cy="1305767"/>
          </a:xfrm>
        </p:grpSpPr>
        <p:sp>
          <p:nvSpPr>
            <p:cNvPr id="815" name="Shape 815"/>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3</a:t>
              </a:r>
            </a:p>
          </p:txBody>
        </p:sp>
        <p:sp>
          <p:nvSpPr>
            <p:cNvPr id="816" name="Shape 816"/>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820" name="Group 820"/>
          <p:cNvGrpSpPr/>
          <p:nvPr/>
        </p:nvGrpSpPr>
        <p:grpSpPr>
          <a:xfrm>
            <a:off x="4039904" y="5083788"/>
            <a:ext cx="1004199" cy="1305768"/>
            <a:chOff x="0" y="0"/>
            <a:chExt cx="1004198" cy="1305767"/>
          </a:xfrm>
        </p:grpSpPr>
        <p:sp>
          <p:nvSpPr>
            <p:cNvPr id="818" name="Shape 818"/>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8</a:t>
              </a:r>
            </a:p>
          </p:txBody>
        </p:sp>
        <p:sp>
          <p:nvSpPr>
            <p:cNvPr id="819" name="Shape 819"/>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823" name="Group 823"/>
          <p:cNvGrpSpPr/>
          <p:nvPr/>
        </p:nvGrpSpPr>
        <p:grpSpPr>
          <a:xfrm>
            <a:off x="5251847" y="5083788"/>
            <a:ext cx="1004199" cy="1305768"/>
            <a:chOff x="0" y="0"/>
            <a:chExt cx="1004198" cy="1305767"/>
          </a:xfrm>
        </p:grpSpPr>
        <p:sp>
          <p:nvSpPr>
            <p:cNvPr id="821" name="Shape 821"/>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9</a:t>
              </a:r>
            </a:p>
          </p:txBody>
        </p:sp>
        <p:sp>
          <p:nvSpPr>
            <p:cNvPr id="822" name="Shape 822"/>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826" name="Group 826"/>
          <p:cNvGrpSpPr/>
          <p:nvPr/>
        </p:nvGrpSpPr>
        <p:grpSpPr>
          <a:xfrm>
            <a:off x="6463790" y="5083788"/>
            <a:ext cx="1004199" cy="1305768"/>
            <a:chOff x="0" y="0"/>
            <a:chExt cx="1004198" cy="1305767"/>
          </a:xfrm>
        </p:grpSpPr>
        <p:sp>
          <p:nvSpPr>
            <p:cNvPr id="824" name="Shape 824"/>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10</a:t>
              </a:r>
            </a:p>
          </p:txBody>
        </p:sp>
        <p:sp>
          <p:nvSpPr>
            <p:cNvPr id="825" name="Shape 825"/>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829" name="Group 829"/>
          <p:cNvGrpSpPr/>
          <p:nvPr/>
        </p:nvGrpSpPr>
        <p:grpSpPr>
          <a:xfrm>
            <a:off x="7699923" y="3364045"/>
            <a:ext cx="1004200" cy="1305768"/>
            <a:chOff x="0" y="0"/>
            <a:chExt cx="1004198" cy="1305767"/>
          </a:xfrm>
        </p:grpSpPr>
        <p:sp>
          <p:nvSpPr>
            <p:cNvPr id="827" name="Shape 827"/>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4</a:t>
              </a:r>
            </a:p>
          </p:txBody>
        </p:sp>
        <p:sp>
          <p:nvSpPr>
            <p:cNvPr id="828" name="Shape 828"/>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832" name="Group 832"/>
          <p:cNvGrpSpPr/>
          <p:nvPr/>
        </p:nvGrpSpPr>
        <p:grpSpPr>
          <a:xfrm>
            <a:off x="8911866" y="3364045"/>
            <a:ext cx="1004200" cy="1305768"/>
            <a:chOff x="0" y="0"/>
            <a:chExt cx="1004198" cy="1305767"/>
          </a:xfrm>
        </p:grpSpPr>
        <p:sp>
          <p:nvSpPr>
            <p:cNvPr id="830" name="Shape 830"/>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5</a:t>
              </a:r>
            </a:p>
          </p:txBody>
        </p:sp>
        <p:sp>
          <p:nvSpPr>
            <p:cNvPr id="831" name="Shape 831"/>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835" name="Group 835"/>
          <p:cNvGrpSpPr/>
          <p:nvPr/>
        </p:nvGrpSpPr>
        <p:grpSpPr>
          <a:xfrm>
            <a:off x="10123809" y="3364045"/>
            <a:ext cx="1004200" cy="1305768"/>
            <a:chOff x="0" y="0"/>
            <a:chExt cx="1004198" cy="1305767"/>
          </a:xfrm>
        </p:grpSpPr>
        <p:sp>
          <p:nvSpPr>
            <p:cNvPr id="833" name="Shape 833"/>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6</a:t>
              </a:r>
            </a:p>
          </p:txBody>
        </p:sp>
        <p:sp>
          <p:nvSpPr>
            <p:cNvPr id="834" name="Shape 834"/>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838" name="Group 838"/>
          <p:cNvGrpSpPr/>
          <p:nvPr/>
        </p:nvGrpSpPr>
        <p:grpSpPr>
          <a:xfrm>
            <a:off x="11335753" y="3364045"/>
            <a:ext cx="1004199" cy="1305768"/>
            <a:chOff x="0" y="0"/>
            <a:chExt cx="1004198" cy="1305767"/>
          </a:xfrm>
        </p:grpSpPr>
        <p:sp>
          <p:nvSpPr>
            <p:cNvPr id="836" name="Shape 836"/>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7</a:t>
              </a:r>
            </a:p>
          </p:txBody>
        </p:sp>
        <p:sp>
          <p:nvSpPr>
            <p:cNvPr id="837" name="Shape 837"/>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841" name="Group 841"/>
          <p:cNvGrpSpPr/>
          <p:nvPr/>
        </p:nvGrpSpPr>
        <p:grpSpPr>
          <a:xfrm>
            <a:off x="7675733" y="5083788"/>
            <a:ext cx="1004199" cy="1305768"/>
            <a:chOff x="0" y="0"/>
            <a:chExt cx="1004198" cy="1305767"/>
          </a:xfrm>
        </p:grpSpPr>
        <p:sp>
          <p:nvSpPr>
            <p:cNvPr id="839" name="Shape 839"/>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11</a:t>
              </a:r>
            </a:p>
          </p:txBody>
        </p:sp>
        <p:sp>
          <p:nvSpPr>
            <p:cNvPr id="840" name="Shape 840"/>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844" name="Group 844"/>
          <p:cNvGrpSpPr/>
          <p:nvPr/>
        </p:nvGrpSpPr>
        <p:grpSpPr>
          <a:xfrm>
            <a:off x="8911866" y="5083788"/>
            <a:ext cx="1004200" cy="1305768"/>
            <a:chOff x="0" y="0"/>
            <a:chExt cx="1004198" cy="1305767"/>
          </a:xfrm>
        </p:grpSpPr>
        <p:sp>
          <p:nvSpPr>
            <p:cNvPr id="842" name="Shape 842"/>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12</a:t>
              </a:r>
            </a:p>
          </p:txBody>
        </p:sp>
        <p:sp>
          <p:nvSpPr>
            <p:cNvPr id="843" name="Shape 843"/>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847" name="Group 847"/>
          <p:cNvGrpSpPr/>
          <p:nvPr/>
        </p:nvGrpSpPr>
        <p:grpSpPr>
          <a:xfrm>
            <a:off x="10099619" y="5083788"/>
            <a:ext cx="1004199" cy="1305768"/>
            <a:chOff x="0" y="0"/>
            <a:chExt cx="1004198" cy="1305767"/>
          </a:xfrm>
        </p:grpSpPr>
        <p:sp>
          <p:nvSpPr>
            <p:cNvPr id="845" name="Shape 845"/>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13</a:t>
              </a:r>
            </a:p>
          </p:txBody>
        </p:sp>
        <p:sp>
          <p:nvSpPr>
            <p:cNvPr id="846" name="Shape 846"/>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850" name="Group 850"/>
          <p:cNvGrpSpPr/>
          <p:nvPr/>
        </p:nvGrpSpPr>
        <p:grpSpPr>
          <a:xfrm>
            <a:off x="11335753" y="5083788"/>
            <a:ext cx="1004199" cy="1305768"/>
            <a:chOff x="0" y="0"/>
            <a:chExt cx="1004198" cy="1305767"/>
          </a:xfrm>
        </p:grpSpPr>
        <p:sp>
          <p:nvSpPr>
            <p:cNvPr id="848" name="Shape 848"/>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14</a:t>
              </a:r>
            </a:p>
          </p:txBody>
        </p:sp>
        <p:sp>
          <p:nvSpPr>
            <p:cNvPr id="849" name="Shape 849"/>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pic>
        <p:nvPicPr>
          <p:cNvPr id="851" name="pasted-image.pdf"/>
          <p:cNvPicPr>
            <a:picLocks noChangeAspect="1"/>
          </p:cNvPicPr>
          <p:nvPr/>
        </p:nvPicPr>
        <p:blipFill>
          <a:blip r:embed="rId3">
            <a:extLst/>
          </a:blip>
          <a:stretch>
            <a:fillRect/>
          </a:stretch>
        </p:blipFill>
        <p:spPr>
          <a:xfrm>
            <a:off x="106438" y="2985670"/>
            <a:ext cx="3608158" cy="410861"/>
          </a:xfrm>
          <a:prstGeom prst="rect">
            <a:avLst/>
          </a:prstGeom>
          <a:ln w="12700">
            <a:miter lim="400000"/>
          </a:ln>
        </p:spPr>
      </p:pic>
      <p:pic>
        <p:nvPicPr>
          <p:cNvPr id="852" name="pasted-image.pdf"/>
          <p:cNvPicPr>
            <a:picLocks noChangeAspect="1"/>
          </p:cNvPicPr>
          <p:nvPr/>
        </p:nvPicPr>
        <p:blipFill>
          <a:blip r:embed="rId3">
            <a:extLst/>
          </a:blip>
          <a:stretch>
            <a:fillRect/>
          </a:stretch>
        </p:blipFill>
        <p:spPr>
          <a:xfrm>
            <a:off x="106438" y="7831709"/>
            <a:ext cx="3608158" cy="410861"/>
          </a:xfrm>
          <a:prstGeom prst="rect">
            <a:avLst/>
          </a:prstGeom>
          <a:ln w="12700">
            <a:miter lim="400000"/>
          </a:ln>
        </p:spPr>
      </p:pic>
      <p:pic>
        <p:nvPicPr>
          <p:cNvPr id="853" name="pasted-image.pdf"/>
          <p:cNvPicPr>
            <a:picLocks noChangeAspect="1"/>
          </p:cNvPicPr>
          <p:nvPr/>
        </p:nvPicPr>
        <p:blipFill>
          <a:blip r:embed="rId3">
            <a:extLst/>
          </a:blip>
          <a:stretch>
            <a:fillRect/>
          </a:stretch>
        </p:blipFill>
        <p:spPr>
          <a:xfrm>
            <a:off x="106438" y="8176704"/>
            <a:ext cx="3608158" cy="410862"/>
          </a:xfrm>
          <a:prstGeom prst="rect">
            <a:avLst/>
          </a:prstGeom>
          <a:ln w="12700">
            <a:miter lim="400000"/>
          </a:ln>
        </p:spPr>
      </p:pic>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5" name="Shape 855"/>
          <p:cNvSpPr/>
          <p:nvPr>
            <p:ph type="title"/>
          </p:nvPr>
        </p:nvSpPr>
        <p:spPr>
          <a:prstGeom prst="rect">
            <a:avLst/>
          </a:prstGeom>
        </p:spPr>
        <p:txBody>
          <a:bodyPr/>
          <a:lstStyle/>
          <a:p>
            <a:pPr/>
            <a:r>
              <a:t>Test Parallelization</a:t>
            </a:r>
          </a:p>
        </p:txBody>
      </p:sp>
      <p:grpSp>
        <p:nvGrpSpPr>
          <p:cNvPr id="858" name="Group 858"/>
          <p:cNvGrpSpPr/>
          <p:nvPr/>
        </p:nvGrpSpPr>
        <p:grpSpPr>
          <a:xfrm>
            <a:off x="1014159" y="3587275"/>
            <a:ext cx="1004199" cy="1305769"/>
            <a:chOff x="0" y="0"/>
            <a:chExt cx="1004198" cy="1305767"/>
          </a:xfrm>
        </p:grpSpPr>
        <p:sp>
          <p:nvSpPr>
            <p:cNvPr id="856" name="Shape 856"/>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a:t>
              </a:r>
            </a:p>
          </p:txBody>
        </p:sp>
        <p:sp>
          <p:nvSpPr>
            <p:cNvPr id="857" name="Shape 857"/>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861" name="Group 861"/>
          <p:cNvGrpSpPr/>
          <p:nvPr/>
        </p:nvGrpSpPr>
        <p:grpSpPr>
          <a:xfrm>
            <a:off x="2226102" y="3587275"/>
            <a:ext cx="1004200" cy="1305769"/>
            <a:chOff x="0" y="0"/>
            <a:chExt cx="1004198" cy="1305767"/>
          </a:xfrm>
        </p:grpSpPr>
        <p:sp>
          <p:nvSpPr>
            <p:cNvPr id="859" name="Shape 859"/>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2</a:t>
              </a:r>
            </a:p>
          </p:txBody>
        </p:sp>
        <p:sp>
          <p:nvSpPr>
            <p:cNvPr id="860" name="Shape 860"/>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864" name="Group 864"/>
          <p:cNvGrpSpPr/>
          <p:nvPr/>
        </p:nvGrpSpPr>
        <p:grpSpPr>
          <a:xfrm>
            <a:off x="3438045" y="3587275"/>
            <a:ext cx="1004199" cy="1305769"/>
            <a:chOff x="0" y="0"/>
            <a:chExt cx="1004198" cy="1305767"/>
          </a:xfrm>
        </p:grpSpPr>
        <p:sp>
          <p:nvSpPr>
            <p:cNvPr id="862" name="Shape 862"/>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3</a:t>
              </a:r>
            </a:p>
          </p:txBody>
        </p:sp>
        <p:sp>
          <p:nvSpPr>
            <p:cNvPr id="863" name="Shape 863"/>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867" name="Group 867"/>
          <p:cNvGrpSpPr/>
          <p:nvPr/>
        </p:nvGrpSpPr>
        <p:grpSpPr>
          <a:xfrm>
            <a:off x="4649988" y="5668181"/>
            <a:ext cx="1004199" cy="1305769"/>
            <a:chOff x="0" y="0"/>
            <a:chExt cx="1004198" cy="1305767"/>
          </a:xfrm>
        </p:grpSpPr>
        <p:sp>
          <p:nvSpPr>
            <p:cNvPr id="865" name="Shape 865"/>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8</a:t>
              </a:r>
            </a:p>
          </p:txBody>
        </p:sp>
        <p:sp>
          <p:nvSpPr>
            <p:cNvPr id="866" name="Shape 866"/>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870" name="Group 870"/>
          <p:cNvGrpSpPr/>
          <p:nvPr/>
        </p:nvGrpSpPr>
        <p:grpSpPr>
          <a:xfrm>
            <a:off x="5874027" y="5668181"/>
            <a:ext cx="1004199" cy="1305769"/>
            <a:chOff x="0" y="0"/>
            <a:chExt cx="1004198" cy="1305767"/>
          </a:xfrm>
        </p:grpSpPr>
        <p:sp>
          <p:nvSpPr>
            <p:cNvPr id="868" name="Shape 868"/>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9</a:t>
              </a:r>
            </a:p>
          </p:txBody>
        </p:sp>
        <p:sp>
          <p:nvSpPr>
            <p:cNvPr id="869" name="Shape 869"/>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873" name="Group 873"/>
          <p:cNvGrpSpPr/>
          <p:nvPr/>
        </p:nvGrpSpPr>
        <p:grpSpPr>
          <a:xfrm>
            <a:off x="1002064" y="7766299"/>
            <a:ext cx="1004199" cy="1305768"/>
            <a:chOff x="0" y="0"/>
            <a:chExt cx="1004198" cy="1305767"/>
          </a:xfrm>
        </p:grpSpPr>
        <p:sp>
          <p:nvSpPr>
            <p:cNvPr id="871" name="Shape 871"/>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10</a:t>
              </a:r>
            </a:p>
          </p:txBody>
        </p:sp>
        <p:sp>
          <p:nvSpPr>
            <p:cNvPr id="872" name="Shape 872"/>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876" name="Group 876"/>
          <p:cNvGrpSpPr/>
          <p:nvPr/>
        </p:nvGrpSpPr>
        <p:grpSpPr>
          <a:xfrm>
            <a:off x="4649988" y="3587275"/>
            <a:ext cx="1004199" cy="1305769"/>
            <a:chOff x="0" y="0"/>
            <a:chExt cx="1004198" cy="1305767"/>
          </a:xfrm>
        </p:grpSpPr>
        <p:sp>
          <p:nvSpPr>
            <p:cNvPr id="874" name="Shape 874"/>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4</a:t>
              </a:r>
            </a:p>
          </p:txBody>
        </p:sp>
        <p:sp>
          <p:nvSpPr>
            <p:cNvPr id="875" name="Shape 875"/>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879" name="Group 879"/>
          <p:cNvGrpSpPr/>
          <p:nvPr/>
        </p:nvGrpSpPr>
        <p:grpSpPr>
          <a:xfrm>
            <a:off x="1014159" y="5668181"/>
            <a:ext cx="1004199" cy="1305769"/>
            <a:chOff x="0" y="0"/>
            <a:chExt cx="1004198" cy="1305767"/>
          </a:xfrm>
        </p:grpSpPr>
        <p:sp>
          <p:nvSpPr>
            <p:cNvPr id="877" name="Shape 877"/>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5</a:t>
              </a:r>
            </a:p>
          </p:txBody>
        </p:sp>
        <p:sp>
          <p:nvSpPr>
            <p:cNvPr id="878" name="Shape 878"/>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882" name="Group 882"/>
          <p:cNvGrpSpPr/>
          <p:nvPr/>
        </p:nvGrpSpPr>
        <p:grpSpPr>
          <a:xfrm>
            <a:off x="2226102" y="5668181"/>
            <a:ext cx="1004199" cy="1305769"/>
            <a:chOff x="0" y="0"/>
            <a:chExt cx="1004198" cy="1305767"/>
          </a:xfrm>
        </p:grpSpPr>
        <p:sp>
          <p:nvSpPr>
            <p:cNvPr id="880" name="Shape 880"/>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6</a:t>
              </a:r>
            </a:p>
          </p:txBody>
        </p:sp>
        <p:sp>
          <p:nvSpPr>
            <p:cNvPr id="881" name="Shape 881"/>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885" name="Group 885"/>
          <p:cNvGrpSpPr/>
          <p:nvPr/>
        </p:nvGrpSpPr>
        <p:grpSpPr>
          <a:xfrm>
            <a:off x="3438045" y="5668181"/>
            <a:ext cx="1004199" cy="1305769"/>
            <a:chOff x="0" y="0"/>
            <a:chExt cx="1004198" cy="1305767"/>
          </a:xfrm>
        </p:grpSpPr>
        <p:sp>
          <p:nvSpPr>
            <p:cNvPr id="883" name="Shape 883"/>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7</a:t>
              </a:r>
            </a:p>
          </p:txBody>
        </p:sp>
        <p:sp>
          <p:nvSpPr>
            <p:cNvPr id="884" name="Shape 884"/>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888" name="Group 888"/>
          <p:cNvGrpSpPr/>
          <p:nvPr/>
        </p:nvGrpSpPr>
        <p:grpSpPr>
          <a:xfrm>
            <a:off x="2214007" y="7766299"/>
            <a:ext cx="1004199" cy="1305768"/>
            <a:chOff x="0" y="0"/>
            <a:chExt cx="1004198" cy="1305767"/>
          </a:xfrm>
        </p:grpSpPr>
        <p:sp>
          <p:nvSpPr>
            <p:cNvPr id="886" name="Shape 886"/>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11</a:t>
              </a:r>
            </a:p>
          </p:txBody>
        </p:sp>
        <p:sp>
          <p:nvSpPr>
            <p:cNvPr id="887" name="Shape 887"/>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891" name="Group 891"/>
          <p:cNvGrpSpPr/>
          <p:nvPr/>
        </p:nvGrpSpPr>
        <p:grpSpPr>
          <a:xfrm>
            <a:off x="3450140" y="7766299"/>
            <a:ext cx="1004200" cy="1305768"/>
            <a:chOff x="0" y="0"/>
            <a:chExt cx="1004198" cy="1305767"/>
          </a:xfrm>
        </p:grpSpPr>
        <p:sp>
          <p:nvSpPr>
            <p:cNvPr id="889" name="Shape 889"/>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12</a:t>
              </a:r>
            </a:p>
          </p:txBody>
        </p:sp>
        <p:sp>
          <p:nvSpPr>
            <p:cNvPr id="890" name="Shape 890"/>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894" name="Group 894"/>
          <p:cNvGrpSpPr/>
          <p:nvPr/>
        </p:nvGrpSpPr>
        <p:grpSpPr>
          <a:xfrm>
            <a:off x="4637893" y="7766299"/>
            <a:ext cx="1004199" cy="1305768"/>
            <a:chOff x="0" y="0"/>
            <a:chExt cx="1004198" cy="1305767"/>
          </a:xfrm>
        </p:grpSpPr>
        <p:sp>
          <p:nvSpPr>
            <p:cNvPr id="892" name="Shape 892"/>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13</a:t>
              </a:r>
            </a:p>
          </p:txBody>
        </p:sp>
        <p:sp>
          <p:nvSpPr>
            <p:cNvPr id="893" name="Shape 893"/>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897" name="Group 897"/>
          <p:cNvGrpSpPr/>
          <p:nvPr/>
        </p:nvGrpSpPr>
        <p:grpSpPr>
          <a:xfrm>
            <a:off x="5874027" y="7766299"/>
            <a:ext cx="1004199" cy="1305768"/>
            <a:chOff x="0" y="0"/>
            <a:chExt cx="1004198" cy="1305767"/>
          </a:xfrm>
        </p:grpSpPr>
        <p:sp>
          <p:nvSpPr>
            <p:cNvPr id="895" name="Shape 895"/>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14</a:t>
              </a:r>
            </a:p>
          </p:txBody>
        </p:sp>
        <p:sp>
          <p:nvSpPr>
            <p:cNvPr id="896" name="Shape 896"/>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pic>
        <p:nvPicPr>
          <p:cNvPr id="898" name="pasted-image.pdf"/>
          <p:cNvPicPr>
            <a:picLocks noChangeAspect="1"/>
          </p:cNvPicPr>
          <p:nvPr/>
        </p:nvPicPr>
        <p:blipFill>
          <a:blip r:embed="rId3">
            <a:extLst/>
          </a:blip>
          <a:stretch>
            <a:fillRect/>
          </a:stretch>
        </p:blipFill>
        <p:spPr>
          <a:xfrm>
            <a:off x="106438" y="2985670"/>
            <a:ext cx="3608158" cy="410861"/>
          </a:xfrm>
          <a:prstGeom prst="rect">
            <a:avLst/>
          </a:prstGeom>
          <a:ln w="12700">
            <a:miter lim="400000"/>
          </a:ln>
        </p:spPr>
      </p:pic>
      <p:pic>
        <p:nvPicPr>
          <p:cNvPr id="899" name="pasted-image.pdf"/>
          <p:cNvPicPr>
            <a:picLocks noChangeAspect="1"/>
          </p:cNvPicPr>
          <p:nvPr/>
        </p:nvPicPr>
        <p:blipFill>
          <a:blip r:embed="rId3">
            <a:extLst/>
          </a:blip>
          <a:stretch>
            <a:fillRect/>
          </a:stretch>
        </p:blipFill>
        <p:spPr>
          <a:xfrm>
            <a:off x="106438" y="5083788"/>
            <a:ext cx="3608158" cy="410861"/>
          </a:xfrm>
          <a:prstGeom prst="rect">
            <a:avLst/>
          </a:prstGeom>
          <a:ln w="12700">
            <a:miter lim="400000"/>
          </a:ln>
        </p:spPr>
      </p:pic>
      <p:pic>
        <p:nvPicPr>
          <p:cNvPr id="900" name="pasted-image.pdf"/>
          <p:cNvPicPr>
            <a:picLocks noChangeAspect="1"/>
          </p:cNvPicPr>
          <p:nvPr/>
        </p:nvPicPr>
        <p:blipFill>
          <a:blip r:embed="rId3">
            <a:extLst/>
          </a:blip>
          <a:stretch>
            <a:fillRect/>
          </a:stretch>
        </p:blipFill>
        <p:spPr>
          <a:xfrm>
            <a:off x="106438" y="7164694"/>
            <a:ext cx="3608158" cy="41086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02" name="pasted-image.pdf"/>
          <p:cNvPicPr>
            <a:picLocks noChangeAspect="1"/>
          </p:cNvPicPr>
          <p:nvPr/>
        </p:nvPicPr>
        <p:blipFill>
          <a:blip r:embed="rId3">
            <a:extLst/>
          </a:blip>
          <a:stretch>
            <a:fillRect/>
          </a:stretch>
        </p:blipFill>
        <p:spPr>
          <a:xfrm>
            <a:off x="2712379" y="3446709"/>
            <a:ext cx="7284543" cy="4612783"/>
          </a:xfrm>
          <a:prstGeom prst="rect">
            <a:avLst/>
          </a:prstGeom>
          <a:ln w="12700">
            <a:miter lim="400000"/>
          </a:ln>
        </p:spPr>
      </p:pic>
      <p:sp>
        <p:nvSpPr>
          <p:cNvPr id="903" name="Shape 903"/>
          <p:cNvSpPr/>
          <p:nvPr>
            <p:ph type="title"/>
          </p:nvPr>
        </p:nvSpPr>
        <p:spPr>
          <a:prstGeom prst="rect">
            <a:avLst/>
          </a:prstGeom>
        </p:spPr>
        <p:txBody>
          <a:bodyPr/>
          <a:lstStyle>
            <a:lvl1pPr defTabSz="490727">
              <a:defRPr sz="6719"/>
            </a:lvl1pPr>
          </a:lstStyle>
          <a:p>
            <a:pPr/>
            <a:r>
              <a:t>Controlled Regression Testing Assumption</a:t>
            </a:r>
          </a:p>
        </p:txBody>
      </p:sp>
      <p:grpSp>
        <p:nvGrpSpPr>
          <p:cNvPr id="906" name="Group 906"/>
          <p:cNvGrpSpPr/>
          <p:nvPr/>
        </p:nvGrpSpPr>
        <p:grpSpPr>
          <a:xfrm>
            <a:off x="4336906" y="4564173"/>
            <a:ext cx="1721405" cy="2238356"/>
            <a:chOff x="12700" y="0"/>
            <a:chExt cx="1721403" cy="2238355"/>
          </a:xfrm>
        </p:grpSpPr>
        <p:sp>
          <p:nvSpPr>
            <p:cNvPr id="904" name="Shape 904"/>
            <p:cNvSpPr/>
            <p:nvPr/>
          </p:nvSpPr>
          <p:spPr>
            <a:xfrm>
              <a:off x="1270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Tests</a:t>
              </a:r>
            </a:p>
          </p:txBody>
        </p:sp>
        <p:sp>
          <p:nvSpPr>
            <p:cNvPr id="905" name="Shape 905"/>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909" name="Group 909"/>
          <p:cNvGrpSpPr/>
          <p:nvPr/>
        </p:nvGrpSpPr>
        <p:grpSpPr>
          <a:xfrm>
            <a:off x="6837692" y="4564173"/>
            <a:ext cx="1721405" cy="2238356"/>
            <a:chOff x="0" y="0"/>
            <a:chExt cx="1721403" cy="2238355"/>
          </a:xfrm>
        </p:grpSpPr>
        <p:sp>
          <p:nvSpPr>
            <p:cNvPr id="907" name="Shape 907"/>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gradFill flip="none" rotWithShape="1">
              <a:gsLst>
                <a:gs pos="0">
                  <a:srgbClr val="FBFBFB"/>
                </a:gs>
                <a:gs pos="100000">
                  <a:srgbClr val="BEBEBE"/>
                </a:gs>
              </a:gsLst>
              <a:lin ang="5400000" scaled="0"/>
            </a:gra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700"/>
              </a:lvl1pPr>
            </a:lstStyle>
            <a:p>
              <a:pPr/>
              <a:r>
                <a:t>&lt;/&gt; Code</a:t>
              </a:r>
            </a:p>
          </p:txBody>
        </p:sp>
        <p:sp>
          <p:nvSpPr>
            <p:cNvPr id="908" name="Shape 908"/>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gradFill flip="none" rotWithShape="1">
              <a:gsLst>
                <a:gs pos="0">
                  <a:srgbClr val="FBFBFB"/>
                </a:gs>
                <a:gs pos="100000">
                  <a:srgbClr val="BEBEBE"/>
                </a:gs>
              </a:gsLst>
              <a:lin ang="5400000" scaled="0"/>
            </a:gra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2400"/>
              </a:pPr>
            </a:p>
          </p:txBody>
        </p:sp>
      </p:grpSp>
      <p:grpSp>
        <p:nvGrpSpPr>
          <p:cNvPr id="918" name="Group 918"/>
          <p:cNvGrpSpPr/>
          <p:nvPr/>
        </p:nvGrpSpPr>
        <p:grpSpPr>
          <a:xfrm>
            <a:off x="389430" y="3300456"/>
            <a:ext cx="12518798" cy="5164347"/>
            <a:chOff x="0" y="0"/>
            <a:chExt cx="12518796" cy="5164346"/>
          </a:xfrm>
        </p:grpSpPr>
        <p:sp>
          <p:nvSpPr>
            <p:cNvPr id="910" name="Shape 910"/>
            <p:cNvSpPr/>
            <p:nvPr/>
          </p:nvSpPr>
          <p:spPr>
            <a:xfrm>
              <a:off x="203301" y="4516646"/>
              <a:ext cx="3425800"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External Factors</a:t>
              </a:r>
            </a:p>
          </p:txBody>
        </p:sp>
        <p:sp>
          <p:nvSpPr>
            <p:cNvPr id="911" name="Shape 911"/>
            <p:cNvSpPr/>
            <p:nvPr/>
          </p:nvSpPr>
          <p:spPr>
            <a:xfrm>
              <a:off x="-1" y="0"/>
              <a:ext cx="3425801"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External Factors</a:t>
              </a:r>
            </a:p>
          </p:txBody>
        </p:sp>
        <p:sp>
          <p:nvSpPr>
            <p:cNvPr id="912" name="Shape 912"/>
            <p:cNvSpPr/>
            <p:nvPr/>
          </p:nvSpPr>
          <p:spPr>
            <a:xfrm>
              <a:off x="9092997" y="0"/>
              <a:ext cx="3425800"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External Factors</a:t>
              </a:r>
            </a:p>
          </p:txBody>
        </p:sp>
        <p:sp>
          <p:nvSpPr>
            <p:cNvPr id="913" name="Shape 913"/>
            <p:cNvSpPr/>
            <p:nvPr/>
          </p:nvSpPr>
          <p:spPr>
            <a:xfrm>
              <a:off x="9092997" y="4516646"/>
              <a:ext cx="3425800"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External Factors</a:t>
              </a:r>
            </a:p>
          </p:txBody>
        </p:sp>
        <p:sp>
          <p:nvSpPr>
            <p:cNvPr id="914" name="Shape 914"/>
            <p:cNvSpPr/>
            <p:nvPr/>
          </p:nvSpPr>
          <p:spPr>
            <a:xfrm flipH="1">
              <a:off x="8672068" y="518152"/>
              <a:ext cx="460921" cy="460921"/>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915" name="Shape 915"/>
            <p:cNvSpPr/>
            <p:nvPr/>
          </p:nvSpPr>
          <p:spPr>
            <a:xfrm flipH="1" flipV="1">
              <a:off x="8672068" y="4160342"/>
              <a:ext cx="460921" cy="460921"/>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916" name="Shape 916"/>
            <p:cNvSpPr/>
            <p:nvPr/>
          </p:nvSpPr>
          <p:spPr>
            <a:xfrm>
              <a:off x="3169907" y="518152"/>
              <a:ext cx="460920" cy="460921"/>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917" name="Shape 917"/>
            <p:cNvSpPr/>
            <p:nvPr/>
          </p:nvSpPr>
          <p:spPr>
            <a:xfrm flipV="1">
              <a:off x="3111618" y="4102053"/>
              <a:ext cx="577498" cy="577498"/>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grpSp>
      <p:grpSp>
        <p:nvGrpSpPr>
          <p:cNvPr id="927" name="Group 927"/>
          <p:cNvGrpSpPr/>
          <p:nvPr/>
        </p:nvGrpSpPr>
        <p:grpSpPr>
          <a:xfrm>
            <a:off x="253773" y="3304276"/>
            <a:ext cx="12790113" cy="5164348"/>
            <a:chOff x="-135657" y="0"/>
            <a:chExt cx="12790111" cy="5164346"/>
          </a:xfrm>
        </p:grpSpPr>
        <p:sp>
          <p:nvSpPr>
            <p:cNvPr id="919" name="Shape 919"/>
            <p:cNvSpPr/>
            <p:nvPr/>
          </p:nvSpPr>
          <p:spPr>
            <a:xfrm>
              <a:off x="67643" y="4516646"/>
              <a:ext cx="3697115"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solidFill>
                    <a:schemeClr val="accent5"/>
                  </a:solidFill>
                  <a:latin typeface="Helvetica"/>
                  <a:ea typeface="Helvetica"/>
                  <a:cs typeface="Helvetica"/>
                  <a:sym typeface="Helvetica"/>
                </a:defRPr>
              </a:lvl1pPr>
            </a:lstStyle>
            <a:p>
              <a:pPr/>
              <a:r>
                <a:t>External Factors</a:t>
              </a:r>
            </a:p>
          </p:txBody>
        </p:sp>
        <p:sp>
          <p:nvSpPr>
            <p:cNvPr id="920" name="Shape 920"/>
            <p:cNvSpPr/>
            <p:nvPr/>
          </p:nvSpPr>
          <p:spPr>
            <a:xfrm>
              <a:off x="-135658" y="0"/>
              <a:ext cx="3697115"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solidFill>
                    <a:schemeClr val="accent5"/>
                  </a:solidFill>
                  <a:latin typeface="Helvetica"/>
                  <a:ea typeface="Helvetica"/>
                  <a:cs typeface="Helvetica"/>
                  <a:sym typeface="Helvetica"/>
                </a:defRPr>
              </a:lvl1pPr>
            </a:lstStyle>
            <a:p>
              <a:pPr/>
              <a:r>
                <a:t>External Factors</a:t>
              </a:r>
            </a:p>
          </p:txBody>
        </p:sp>
        <p:sp>
          <p:nvSpPr>
            <p:cNvPr id="921" name="Shape 921"/>
            <p:cNvSpPr/>
            <p:nvPr/>
          </p:nvSpPr>
          <p:spPr>
            <a:xfrm>
              <a:off x="8957340" y="0"/>
              <a:ext cx="3697114"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solidFill>
                    <a:schemeClr val="accent5"/>
                  </a:solidFill>
                  <a:latin typeface="Helvetica"/>
                  <a:ea typeface="Helvetica"/>
                  <a:cs typeface="Helvetica"/>
                  <a:sym typeface="Helvetica"/>
                </a:defRPr>
              </a:lvl1pPr>
            </a:lstStyle>
            <a:p>
              <a:pPr/>
              <a:r>
                <a:t>External Factors</a:t>
              </a:r>
            </a:p>
          </p:txBody>
        </p:sp>
        <p:sp>
          <p:nvSpPr>
            <p:cNvPr id="922" name="Shape 922"/>
            <p:cNvSpPr/>
            <p:nvPr/>
          </p:nvSpPr>
          <p:spPr>
            <a:xfrm>
              <a:off x="8957340" y="4516646"/>
              <a:ext cx="3697114"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solidFill>
                    <a:schemeClr val="accent5"/>
                  </a:solidFill>
                  <a:latin typeface="Helvetica"/>
                  <a:ea typeface="Helvetica"/>
                  <a:cs typeface="Helvetica"/>
                  <a:sym typeface="Helvetica"/>
                </a:defRPr>
              </a:lvl1pPr>
            </a:lstStyle>
            <a:p>
              <a:pPr/>
              <a:r>
                <a:t>External Factors</a:t>
              </a:r>
            </a:p>
          </p:txBody>
        </p:sp>
        <p:sp>
          <p:nvSpPr>
            <p:cNvPr id="923" name="Shape 923"/>
            <p:cNvSpPr/>
            <p:nvPr/>
          </p:nvSpPr>
          <p:spPr>
            <a:xfrm flipH="1">
              <a:off x="8672068" y="518152"/>
              <a:ext cx="460921" cy="460921"/>
            </a:xfrm>
            <a:prstGeom prst="line">
              <a:avLst/>
            </a:prstGeom>
            <a:noFill/>
            <a:ln w="63500" cap="flat">
              <a:solidFill>
                <a:schemeClr val="accent5"/>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924" name="Shape 924"/>
            <p:cNvSpPr/>
            <p:nvPr/>
          </p:nvSpPr>
          <p:spPr>
            <a:xfrm flipH="1" flipV="1">
              <a:off x="8672068" y="4160342"/>
              <a:ext cx="460921" cy="460921"/>
            </a:xfrm>
            <a:prstGeom prst="line">
              <a:avLst/>
            </a:prstGeom>
            <a:noFill/>
            <a:ln w="63500" cap="flat">
              <a:solidFill>
                <a:schemeClr val="accent5"/>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925" name="Shape 925"/>
            <p:cNvSpPr/>
            <p:nvPr/>
          </p:nvSpPr>
          <p:spPr>
            <a:xfrm>
              <a:off x="3169907" y="518152"/>
              <a:ext cx="460920" cy="460921"/>
            </a:xfrm>
            <a:prstGeom prst="line">
              <a:avLst/>
            </a:prstGeom>
            <a:noFill/>
            <a:ln w="63500" cap="flat">
              <a:solidFill>
                <a:schemeClr val="accent5"/>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926" name="Shape 926"/>
            <p:cNvSpPr/>
            <p:nvPr/>
          </p:nvSpPr>
          <p:spPr>
            <a:xfrm flipV="1">
              <a:off x="3111618" y="4102053"/>
              <a:ext cx="577498" cy="577498"/>
            </a:xfrm>
            <a:prstGeom prst="line">
              <a:avLst/>
            </a:prstGeom>
            <a:noFill/>
            <a:ln w="63500" cap="flat">
              <a:solidFill>
                <a:schemeClr val="accent5"/>
              </a:solidFill>
              <a:prstDash val="solid"/>
              <a:miter lim="400000"/>
              <a:tailEnd type="triangle" w="med" len="med"/>
            </a:ln>
            <a:effectLst/>
          </p:spPr>
          <p:txBody>
            <a:bodyPr wrap="square" lIns="50800" tIns="50800" rIns="50800" bIns="50800" numCol="1" anchor="ctr">
              <a:noAutofit/>
            </a:bodyPr>
            <a:lstStyle/>
            <a:p>
              <a:pPr>
                <a:defRPr sz="2400"/>
              </a:pPr>
            </a:p>
          </p:txBody>
        </p:sp>
      </p:grpSp>
      <p:grpSp>
        <p:nvGrpSpPr>
          <p:cNvPr id="930" name="Group 930"/>
          <p:cNvGrpSpPr/>
          <p:nvPr/>
        </p:nvGrpSpPr>
        <p:grpSpPr>
          <a:xfrm>
            <a:off x="4336906" y="4564173"/>
            <a:ext cx="1721405" cy="2238356"/>
            <a:chOff x="0" y="0"/>
            <a:chExt cx="1721403" cy="2238355"/>
          </a:xfrm>
        </p:grpSpPr>
        <p:sp>
          <p:nvSpPr>
            <p:cNvPr id="928" name="Shape 928"/>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5"/>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1</a:t>
              </a:r>
            </a:p>
          </p:txBody>
        </p:sp>
        <p:sp>
          <p:nvSpPr>
            <p:cNvPr id="929" name="Shape 929"/>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6"/>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933" name="Group 933"/>
          <p:cNvGrpSpPr/>
          <p:nvPr/>
        </p:nvGrpSpPr>
        <p:grpSpPr>
          <a:xfrm>
            <a:off x="4336906" y="4633922"/>
            <a:ext cx="1721405" cy="2238357"/>
            <a:chOff x="0" y="0"/>
            <a:chExt cx="1721403" cy="2238355"/>
          </a:xfrm>
        </p:grpSpPr>
        <p:sp>
          <p:nvSpPr>
            <p:cNvPr id="931" name="Shape 931"/>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5"/>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2</a:t>
              </a:r>
            </a:p>
          </p:txBody>
        </p:sp>
        <p:sp>
          <p:nvSpPr>
            <p:cNvPr id="932" name="Shape 932"/>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6"/>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936" name="Group 936"/>
          <p:cNvGrpSpPr/>
          <p:nvPr/>
        </p:nvGrpSpPr>
        <p:grpSpPr>
          <a:xfrm>
            <a:off x="4336906" y="4633922"/>
            <a:ext cx="1721405" cy="2238357"/>
            <a:chOff x="0" y="0"/>
            <a:chExt cx="1721403" cy="2238355"/>
          </a:xfrm>
        </p:grpSpPr>
        <p:sp>
          <p:nvSpPr>
            <p:cNvPr id="934" name="Shape 934"/>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5"/>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3</a:t>
              </a:r>
            </a:p>
          </p:txBody>
        </p:sp>
        <p:sp>
          <p:nvSpPr>
            <p:cNvPr id="935" name="Shape 935"/>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6"/>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0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91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xit" nodeType="clickEffect" presetSubtype="0" presetID="1" grpId="3" fill="hold">
                                  <p:stCondLst>
                                    <p:cond delay="0"/>
                                  </p:stCondLst>
                                  <p:iterate type="el" backwards="0">
                                    <p:tmAbs val="0"/>
                                  </p:iterate>
                                  <p:childTnLst>
                                    <p:set>
                                      <p:cBhvr>
                                        <p:cTn id="13" fill="hold">
                                          <p:stCondLst>
                                            <p:cond delay="0"/>
                                          </p:stCondLst>
                                        </p:cTn>
                                        <p:tgtEl>
                                          <p:spTgt spid="918"/>
                                        </p:tgtEl>
                                        <p:attrNameLst>
                                          <p:attrName>style.visibility</p:attrName>
                                        </p:attrNameLst>
                                      </p:cBhvr>
                                      <p:to>
                                        <p:strVal val="hidden"/>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927"/>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93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6" fill="hold">
                                  <p:stCondLst>
                                    <p:cond delay="0"/>
                                  </p:stCondLst>
                                  <p:iterate type="el" backwards="0">
                                    <p:tmAbs val="0"/>
                                  </p:iterate>
                                  <p:childTnLst>
                                    <p:set>
                                      <p:cBhvr>
                                        <p:cTn id="23" fill="hold"/>
                                        <p:tgtEl>
                                          <p:spTgt spid="93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7" fill="hold">
                                  <p:stCondLst>
                                    <p:cond delay="0"/>
                                  </p:stCondLst>
                                  <p:iterate type="el" backwards="0">
                                    <p:tmAbs val="0"/>
                                  </p:iterate>
                                  <p:childTnLst>
                                    <p:set>
                                      <p:cBhvr>
                                        <p:cTn id="27" fill="hold"/>
                                        <p:tgtEl>
                                          <p:spTgt spid="9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02" grpId="1"/>
      <p:bldP build="whole" bldLvl="1" animBg="1" rev="0" advAuto="0" spid="918" grpId="2"/>
      <p:bldP build="whole" bldLvl="1" animBg="1" rev="0" advAuto="0" spid="918" grpId="3"/>
      <p:bldP build="whole" bldLvl="1" animBg="1" rev="0" advAuto="0" spid="933" grpId="6"/>
      <p:bldP build="whole" bldLvl="1" animBg="1" rev="0" advAuto="0" spid="930" grpId="5"/>
      <p:bldP build="whole" bldLvl="1" animBg="1" rev="0" advAuto="0" spid="927" grpId="4"/>
      <p:bldP build="whole" bldLvl="1" animBg="1" rev="0" advAuto="0" spid="936" grpId="7"/>
    </p:bldLst>
  </p:timing>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942" name="Group 942"/>
          <p:cNvGrpSpPr/>
          <p:nvPr/>
        </p:nvGrpSpPr>
        <p:grpSpPr>
          <a:xfrm>
            <a:off x="6927517" y="402352"/>
            <a:ext cx="5822833" cy="4602075"/>
            <a:chOff x="0" y="0"/>
            <a:chExt cx="5822832" cy="4602073"/>
          </a:xfrm>
        </p:grpSpPr>
        <p:pic>
          <p:nvPicPr>
            <p:cNvPr id="941" name="FSE 2015 - ElectricTest.012.jpg"/>
            <p:cNvPicPr>
              <a:picLocks noChangeAspect="1"/>
            </p:cNvPicPr>
            <p:nvPr/>
          </p:nvPicPr>
          <p:blipFill>
            <a:blip r:embed="rId3">
              <a:extLst/>
            </a:blip>
            <a:stretch>
              <a:fillRect/>
            </a:stretch>
          </p:blipFill>
          <p:spPr>
            <a:xfrm>
              <a:off x="215900" y="139700"/>
              <a:ext cx="5391033" cy="4043274"/>
            </a:xfrm>
            <a:prstGeom prst="rect">
              <a:avLst/>
            </a:prstGeom>
            <a:ln>
              <a:noFill/>
            </a:ln>
            <a:effectLst/>
          </p:spPr>
        </p:pic>
        <p:pic>
          <p:nvPicPr>
            <p:cNvPr id="940" name=""/>
            <p:cNvPicPr>
              <a:picLocks noChangeAspect="0"/>
            </p:cNvPicPr>
            <p:nvPr/>
          </p:nvPicPr>
          <p:blipFill>
            <a:blip r:embed="rId4">
              <a:extLst/>
            </a:blip>
            <a:stretch>
              <a:fillRect/>
            </a:stretch>
          </p:blipFill>
          <p:spPr>
            <a:xfrm>
              <a:off x="0" y="0"/>
              <a:ext cx="5822833" cy="4602074"/>
            </a:xfrm>
            <a:prstGeom prst="rect">
              <a:avLst/>
            </a:prstGeom>
            <a:effectLst/>
          </p:spPr>
        </p:pic>
      </p:grpSp>
      <p:grpSp>
        <p:nvGrpSpPr>
          <p:cNvPr id="945" name="Group 945"/>
          <p:cNvGrpSpPr/>
          <p:nvPr/>
        </p:nvGrpSpPr>
        <p:grpSpPr>
          <a:xfrm>
            <a:off x="254450" y="402352"/>
            <a:ext cx="5822832" cy="4602075"/>
            <a:chOff x="0" y="0"/>
            <a:chExt cx="5822831" cy="4602073"/>
          </a:xfrm>
        </p:grpSpPr>
        <p:pic>
          <p:nvPicPr>
            <p:cNvPr id="944" name="FSE 2015 - ElectricTest.014.jpg"/>
            <p:cNvPicPr>
              <a:picLocks noChangeAspect="1"/>
            </p:cNvPicPr>
            <p:nvPr/>
          </p:nvPicPr>
          <p:blipFill>
            <a:blip r:embed="rId5">
              <a:extLst/>
            </a:blip>
            <a:stretch>
              <a:fillRect/>
            </a:stretch>
          </p:blipFill>
          <p:spPr>
            <a:xfrm>
              <a:off x="215900" y="139700"/>
              <a:ext cx="5391032" cy="4043274"/>
            </a:xfrm>
            <a:prstGeom prst="rect">
              <a:avLst/>
            </a:prstGeom>
            <a:ln>
              <a:noFill/>
            </a:ln>
            <a:effectLst/>
          </p:spPr>
        </p:pic>
        <p:pic>
          <p:nvPicPr>
            <p:cNvPr id="943" name=""/>
            <p:cNvPicPr>
              <a:picLocks noChangeAspect="0"/>
            </p:cNvPicPr>
            <p:nvPr/>
          </p:nvPicPr>
          <p:blipFill>
            <a:blip r:embed="rId4">
              <a:extLst/>
            </a:blip>
            <a:stretch>
              <a:fillRect/>
            </a:stretch>
          </p:blipFill>
          <p:spPr>
            <a:xfrm>
              <a:off x="0" y="0"/>
              <a:ext cx="5822832" cy="4602074"/>
            </a:xfrm>
            <a:prstGeom prst="rect">
              <a:avLst/>
            </a:prstGeom>
            <a:effectLst/>
          </p:spPr>
        </p:pic>
      </p:grpSp>
      <p:grpSp>
        <p:nvGrpSpPr>
          <p:cNvPr id="948" name="Group 948"/>
          <p:cNvGrpSpPr/>
          <p:nvPr/>
        </p:nvGrpSpPr>
        <p:grpSpPr>
          <a:xfrm>
            <a:off x="3590983" y="5031442"/>
            <a:ext cx="5822833" cy="4602075"/>
            <a:chOff x="0" y="0"/>
            <a:chExt cx="5822831" cy="4602073"/>
          </a:xfrm>
        </p:grpSpPr>
        <p:pic>
          <p:nvPicPr>
            <p:cNvPr id="947" name="FSE 2015 - ElectricTest.016.jpg"/>
            <p:cNvPicPr>
              <a:picLocks noChangeAspect="1"/>
            </p:cNvPicPr>
            <p:nvPr/>
          </p:nvPicPr>
          <p:blipFill>
            <a:blip r:embed="rId6">
              <a:extLst/>
            </a:blip>
            <a:stretch>
              <a:fillRect/>
            </a:stretch>
          </p:blipFill>
          <p:spPr>
            <a:xfrm>
              <a:off x="215900" y="139700"/>
              <a:ext cx="5391032" cy="4043274"/>
            </a:xfrm>
            <a:prstGeom prst="rect">
              <a:avLst/>
            </a:prstGeom>
            <a:ln>
              <a:noFill/>
            </a:ln>
            <a:effectLst/>
          </p:spPr>
        </p:pic>
        <p:pic>
          <p:nvPicPr>
            <p:cNvPr id="946" name=""/>
            <p:cNvPicPr>
              <a:picLocks noChangeAspect="0"/>
            </p:cNvPicPr>
            <p:nvPr/>
          </p:nvPicPr>
          <p:blipFill>
            <a:blip r:embed="rId4">
              <a:extLst/>
            </a:blip>
            <a:stretch>
              <a:fillRect/>
            </a:stretch>
          </p:blipFill>
          <p:spPr>
            <a:xfrm>
              <a:off x="0" y="0"/>
              <a:ext cx="5822832" cy="4602074"/>
            </a:xfrm>
            <a:prstGeom prst="rect">
              <a:avLst/>
            </a:prstGeom>
            <a:effectLst/>
          </p:spPr>
        </p:pic>
      </p:grpSp>
      <p:sp>
        <p:nvSpPr>
          <p:cNvPr id="949" name="Shape 949"/>
          <p:cNvSpPr/>
          <p:nvPr>
            <p:ph type="title"/>
          </p:nvPr>
        </p:nvSpPr>
        <p:spPr>
          <a:xfrm>
            <a:off x="512232" y="3225800"/>
            <a:ext cx="11980335" cy="3302000"/>
          </a:xfrm>
          <a:prstGeom prst="rect">
            <a:avLst/>
          </a:prstGeom>
          <a:solidFill>
            <a:srgbClr val="FFFFFF">
              <a:alpha val="77000"/>
            </a:srgbClr>
          </a:solidFill>
        </p:spPr>
        <p:txBody>
          <a:bodyPr/>
          <a:lstStyle/>
          <a:p>
            <a:pPr defTabSz="560831">
              <a:defRPr sz="7679"/>
            </a:pPr>
            <a:r>
              <a:rPr b="1">
                <a:latin typeface="Helvetica"/>
                <a:ea typeface="Helvetica"/>
                <a:cs typeface="Helvetica"/>
                <a:sym typeface="Helvetica"/>
              </a:rPr>
              <a:t>Not sound in practice.</a:t>
            </a:r>
            <a:endParaRPr b="1">
              <a:latin typeface="Helvetica"/>
              <a:ea typeface="Helvetica"/>
              <a:cs typeface="Helvetica"/>
              <a:sym typeface="Helvetica"/>
            </a:endParaRPr>
          </a:p>
          <a:p>
            <a:pPr defTabSz="560831">
              <a:defRPr sz="7679">
                <a:solidFill>
                  <a:schemeClr val="accent5">
                    <a:hueOff val="-444211"/>
                    <a:satOff val="-14915"/>
                    <a:lumOff val="22857"/>
                  </a:schemeClr>
                </a:solidFill>
              </a:defRPr>
            </a:pPr>
            <a:r>
              <a:rPr b="1">
                <a:latin typeface="Helvetica"/>
                <a:ea typeface="Helvetica"/>
                <a:cs typeface="Helvetica"/>
                <a:sym typeface="Helvetica"/>
              </a:rPr>
              <a:t>Lead to unreliable builds.</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49" grpId="1"/>
    </p:bld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title"/>
          </p:nvPr>
        </p:nvSpPr>
        <p:spPr>
          <a:xfrm>
            <a:off x="547811" y="127000"/>
            <a:ext cx="11909178" cy="2159000"/>
          </a:xfrm>
          <a:prstGeom prst="rect">
            <a:avLst/>
          </a:prstGeom>
        </p:spPr>
        <p:txBody>
          <a:bodyPr/>
          <a:lstStyle>
            <a:lvl1pPr defTabSz="490727">
              <a:defRPr sz="6719"/>
            </a:lvl1pPr>
          </a:lstStyle>
          <a:p>
            <a:pPr/>
            <a:r>
              <a:t>Testing Dominates Build Times</a:t>
            </a:r>
          </a:p>
        </p:txBody>
      </p:sp>
      <p:graphicFrame>
        <p:nvGraphicFramePr>
          <p:cNvPr id="206" name="Chart 206"/>
          <p:cNvGraphicFramePr/>
          <p:nvPr/>
        </p:nvGraphicFramePr>
        <p:xfrm>
          <a:off x="3348223" y="1963923"/>
          <a:ext cx="6308354" cy="6308354"/>
        </p:xfrm>
        <a:graphic xmlns:a="http://schemas.openxmlformats.org/drawingml/2006/main">
          <a:graphicData uri="http://schemas.openxmlformats.org/drawingml/2006/chart">
            <c:chart xmlns:c="http://schemas.openxmlformats.org/drawingml/2006/chart" r:id="rId3"/>
          </a:graphicData>
        </a:graphic>
      </p:graphicFrame>
      <p:sp>
        <p:nvSpPr>
          <p:cNvPr id="207" name="Shape 207"/>
          <p:cNvSpPr/>
          <p:nvPr/>
        </p:nvSpPr>
        <p:spPr>
          <a:xfrm>
            <a:off x="3874643" y="8350250"/>
            <a:ext cx="525551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351 projects from GitHub</a:t>
            </a:r>
          </a:p>
        </p:txBody>
      </p:sp>
      <p:sp>
        <p:nvSpPr>
          <p:cNvPr id="208" name="Shape 208"/>
          <p:cNvSpPr/>
          <p:nvPr/>
        </p:nvSpPr>
        <p:spPr>
          <a:xfrm>
            <a:off x="9696145" y="4235450"/>
            <a:ext cx="15627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Testing</a:t>
            </a:r>
          </a:p>
        </p:txBody>
      </p:sp>
      <p:sp>
        <p:nvSpPr>
          <p:cNvPr id="209" name="Shape 209"/>
          <p:cNvSpPr/>
          <p:nvPr/>
        </p:nvSpPr>
        <p:spPr>
          <a:xfrm>
            <a:off x="3054121" y="2203450"/>
            <a:ext cx="12577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Other</a:t>
            </a:r>
          </a:p>
        </p:txBody>
      </p:sp>
      <p:sp>
        <p:nvSpPr>
          <p:cNvPr id="210" name="Shape 210"/>
          <p:cNvSpPr/>
          <p:nvPr/>
        </p:nvSpPr>
        <p:spPr>
          <a:xfrm>
            <a:off x="1797177" y="6775450"/>
            <a:ext cx="219684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Compiling</a:t>
            </a:r>
          </a:p>
        </p:txBody>
      </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3" name="Shape 953"/>
          <p:cNvSpPr/>
          <p:nvPr>
            <p:ph type="title"/>
          </p:nvPr>
        </p:nvSpPr>
        <p:spPr>
          <a:prstGeom prst="rect">
            <a:avLst/>
          </a:prstGeom>
        </p:spPr>
        <p:txBody>
          <a:bodyPr/>
          <a:lstStyle/>
          <a:p>
            <a:pPr/>
            <a:r>
              <a:t>Test Dependencies</a:t>
            </a:r>
          </a:p>
        </p:txBody>
      </p:sp>
      <p:grpSp>
        <p:nvGrpSpPr>
          <p:cNvPr id="956" name="Group 956"/>
          <p:cNvGrpSpPr/>
          <p:nvPr/>
        </p:nvGrpSpPr>
        <p:grpSpPr>
          <a:xfrm>
            <a:off x="1270358" y="4179341"/>
            <a:ext cx="1721404" cy="2238357"/>
            <a:chOff x="0" y="0"/>
            <a:chExt cx="1721403" cy="2238355"/>
          </a:xfrm>
        </p:grpSpPr>
        <p:sp>
          <p:nvSpPr>
            <p:cNvPr id="954" name="Shape 954"/>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1</a:t>
              </a:r>
            </a:p>
          </p:txBody>
        </p:sp>
        <p:sp>
          <p:nvSpPr>
            <p:cNvPr id="955" name="Shape 955"/>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959" name="Group 959"/>
          <p:cNvGrpSpPr/>
          <p:nvPr/>
        </p:nvGrpSpPr>
        <p:grpSpPr>
          <a:xfrm>
            <a:off x="4140205" y="4186609"/>
            <a:ext cx="1721405" cy="2238357"/>
            <a:chOff x="0" y="0"/>
            <a:chExt cx="1721403" cy="2238355"/>
          </a:xfrm>
        </p:grpSpPr>
        <p:sp>
          <p:nvSpPr>
            <p:cNvPr id="957" name="Shape 957"/>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2</a:t>
              </a:r>
            </a:p>
          </p:txBody>
        </p:sp>
        <p:sp>
          <p:nvSpPr>
            <p:cNvPr id="958" name="Shape 958"/>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962" name="Group 962"/>
          <p:cNvGrpSpPr/>
          <p:nvPr/>
        </p:nvGrpSpPr>
        <p:grpSpPr>
          <a:xfrm>
            <a:off x="6945070" y="4186609"/>
            <a:ext cx="1721405" cy="2238357"/>
            <a:chOff x="0" y="0"/>
            <a:chExt cx="1721403" cy="2238355"/>
          </a:xfrm>
        </p:grpSpPr>
        <p:sp>
          <p:nvSpPr>
            <p:cNvPr id="960" name="Shape 960"/>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3</a:t>
              </a:r>
            </a:p>
          </p:txBody>
        </p:sp>
        <p:sp>
          <p:nvSpPr>
            <p:cNvPr id="961" name="Shape 961"/>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965" name="Group 965"/>
          <p:cNvGrpSpPr/>
          <p:nvPr/>
        </p:nvGrpSpPr>
        <p:grpSpPr>
          <a:xfrm>
            <a:off x="9587728" y="4186609"/>
            <a:ext cx="1721405" cy="2238357"/>
            <a:chOff x="0" y="0"/>
            <a:chExt cx="1721403" cy="2238355"/>
          </a:xfrm>
        </p:grpSpPr>
        <p:sp>
          <p:nvSpPr>
            <p:cNvPr id="963" name="Shape 963"/>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4</a:t>
              </a:r>
            </a:p>
          </p:txBody>
        </p:sp>
        <p:sp>
          <p:nvSpPr>
            <p:cNvPr id="964" name="Shape 964"/>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968" name="Group 968"/>
          <p:cNvGrpSpPr/>
          <p:nvPr/>
        </p:nvGrpSpPr>
        <p:grpSpPr>
          <a:xfrm>
            <a:off x="1277978" y="4179341"/>
            <a:ext cx="1721405" cy="2238357"/>
            <a:chOff x="0" y="0"/>
            <a:chExt cx="1721403" cy="2238355"/>
          </a:xfrm>
        </p:grpSpPr>
        <p:sp>
          <p:nvSpPr>
            <p:cNvPr id="966" name="Shape 966"/>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1</a:t>
              </a:r>
            </a:p>
          </p:txBody>
        </p:sp>
        <p:sp>
          <p:nvSpPr>
            <p:cNvPr id="967" name="Shape 967"/>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5"/>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971" name="Group 971"/>
          <p:cNvGrpSpPr/>
          <p:nvPr/>
        </p:nvGrpSpPr>
        <p:grpSpPr>
          <a:xfrm>
            <a:off x="4135125" y="4186609"/>
            <a:ext cx="1721405" cy="2238357"/>
            <a:chOff x="0" y="0"/>
            <a:chExt cx="1721403" cy="2238355"/>
          </a:xfrm>
        </p:grpSpPr>
        <p:sp>
          <p:nvSpPr>
            <p:cNvPr id="969" name="Shape 969"/>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2</a:t>
              </a:r>
            </a:p>
          </p:txBody>
        </p:sp>
        <p:sp>
          <p:nvSpPr>
            <p:cNvPr id="970" name="Shape 970"/>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5"/>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972" name="Shape 972"/>
          <p:cNvSpPr/>
          <p:nvPr/>
        </p:nvSpPr>
        <p:spPr>
          <a:xfrm>
            <a:off x="5765800" y="7513319"/>
            <a:ext cx="1270000" cy="1270001"/>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Shared File</a:t>
            </a:r>
          </a:p>
        </p:txBody>
      </p:sp>
      <p:sp>
        <p:nvSpPr>
          <p:cNvPr id="973" name="Shape 973"/>
          <p:cNvSpPr/>
          <p:nvPr/>
        </p:nvSpPr>
        <p:spPr>
          <a:xfrm>
            <a:off x="7007468" y="8403589"/>
            <a:ext cx="179176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Value: A</a:t>
            </a:r>
          </a:p>
        </p:txBody>
      </p:sp>
      <p:sp>
        <p:nvSpPr>
          <p:cNvPr id="974" name="Shape 974"/>
          <p:cNvSpPr/>
          <p:nvPr/>
        </p:nvSpPr>
        <p:spPr>
          <a:xfrm>
            <a:off x="1749679" y="7600950"/>
            <a:ext cx="330784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Write, Value “A”</a:t>
            </a:r>
          </a:p>
        </p:txBody>
      </p:sp>
      <p:sp>
        <p:nvSpPr>
          <p:cNvPr id="975" name="Shape 975"/>
          <p:cNvSpPr/>
          <p:nvPr/>
        </p:nvSpPr>
        <p:spPr>
          <a:xfrm flipH="1">
            <a:off x="7137576" y="6494582"/>
            <a:ext cx="3165756" cy="1425047"/>
          </a:xfrm>
          <a:prstGeom prst="line">
            <a:avLst/>
          </a:prstGeom>
          <a:ln w="63500">
            <a:solidFill>
              <a:srgbClr val="000000"/>
            </a:solidFill>
            <a:miter lim="400000"/>
            <a:tailEnd type="triangle"/>
          </a:ln>
        </p:spPr>
        <p:txBody>
          <a:bodyPr lIns="50800" tIns="50800" rIns="50800" bIns="50800" anchor="ctr"/>
          <a:lstStyle/>
          <a:p>
            <a:pPr>
              <a:defRPr sz="2400"/>
            </a:pPr>
          </a:p>
        </p:txBody>
      </p:sp>
      <p:grpSp>
        <p:nvGrpSpPr>
          <p:cNvPr id="978" name="Group 978"/>
          <p:cNvGrpSpPr/>
          <p:nvPr/>
        </p:nvGrpSpPr>
        <p:grpSpPr>
          <a:xfrm>
            <a:off x="9582648" y="4186609"/>
            <a:ext cx="1721405" cy="2238357"/>
            <a:chOff x="0" y="0"/>
            <a:chExt cx="1721403" cy="2238355"/>
          </a:xfrm>
        </p:grpSpPr>
        <p:sp>
          <p:nvSpPr>
            <p:cNvPr id="976" name="Shape 976"/>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4</a:t>
              </a:r>
            </a:p>
          </p:txBody>
        </p:sp>
        <p:sp>
          <p:nvSpPr>
            <p:cNvPr id="977" name="Shape 977"/>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5"/>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979" name="Shape 979"/>
          <p:cNvSpPr/>
          <p:nvPr/>
        </p:nvSpPr>
        <p:spPr>
          <a:xfrm>
            <a:off x="5704558" y="6483032"/>
            <a:ext cx="203636" cy="975995"/>
          </a:xfrm>
          <a:prstGeom prst="line">
            <a:avLst/>
          </a:prstGeom>
          <a:ln w="63500">
            <a:solidFill>
              <a:srgbClr val="000000"/>
            </a:solidFill>
            <a:miter lim="400000"/>
            <a:tailEnd type="triangle"/>
          </a:ln>
        </p:spPr>
        <p:txBody>
          <a:bodyPr lIns="50800" tIns="50800" rIns="50800" bIns="50800" anchor="ctr"/>
          <a:lstStyle/>
          <a:p>
            <a:pPr>
              <a:defRPr sz="2400"/>
            </a:pPr>
          </a:p>
        </p:txBody>
      </p:sp>
      <p:sp>
        <p:nvSpPr>
          <p:cNvPr id="980" name="Shape 980"/>
          <p:cNvSpPr/>
          <p:nvPr/>
        </p:nvSpPr>
        <p:spPr>
          <a:xfrm>
            <a:off x="4589175" y="6477903"/>
            <a:ext cx="120700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Read</a:t>
            </a:r>
          </a:p>
        </p:txBody>
      </p:sp>
      <p:sp>
        <p:nvSpPr>
          <p:cNvPr id="981" name="Shape 981"/>
          <p:cNvSpPr/>
          <p:nvPr/>
        </p:nvSpPr>
        <p:spPr>
          <a:xfrm>
            <a:off x="2948089" y="6459981"/>
            <a:ext cx="2715935" cy="1510335"/>
          </a:xfrm>
          <a:prstGeom prst="line">
            <a:avLst/>
          </a:prstGeom>
          <a:ln w="63500">
            <a:solidFill>
              <a:srgbClr val="000000"/>
            </a:solidFill>
            <a:miter lim="400000"/>
            <a:tailEnd type="triangle"/>
          </a:ln>
        </p:spPr>
        <p:txBody>
          <a:bodyPr lIns="50800" tIns="50800" rIns="50800" bIns="50800" anchor="ctr"/>
          <a:lstStyle/>
          <a:p>
            <a:pPr>
              <a:defRPr sz="2400"/>
            </a:pPr>
          </a:p>
        </p:txBody>
      </p:sp>
      <p:sp>
        <p:nvSpPr>
          <p:cNvPr id="982" name="Shape 982"/>
          <p:cNvSpPr/>
          <p:nvPr/>
        </p:nvSpPr>
        <p:spPr>
          <a:xfrm>
            <a:off x="8789429" y="7170510"/>
            <a:ext cx="330784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Write, Value “B”</a:t>
            </a:r>
          </a:p>
        </p:txBody>
      </p:sp>
      <p:sp>
        <p:nvSpPr>
          <p:cNvPr id="983" name="Shape 983"/>
          <p:cNvSpPr/>
          <p:nvPr/>
        </p:nvSpPr>
        <p:spPr>
          <a:xfrm>
            <a:off x="7007556" y="8403585"/>
            <a:ext cx="1816991" cy="6477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Value: </a:t>
            </a:r>
            <a:r>
              <a:rPr b="1">
                <a:solidFill>
                  <a:schemeClr val="accent5"/>
                </a:solidFill>
                <a:latin typeface="Helvetica"/>
                <a:ea typeface="Helvetica"/>
                <a:cs typeface="Helvetica"/>
                <a:sym typeface="Helvetica"/>
              </a:rPr>
              <a:t>B</a:t>
            </a:r>
          </a:p>
        </p:txBody>
      </p:sp>
      <p:grpSp>
        <p:nvGrpSpPr>
          <p:cNvPr id="986" name="Group 986"/>
          <p:cNvGrpSpPr/>
          <p:nvPr/>
        </p:nvGrpSpPr>
        <p:grpSpPr>
          <a:xfrm>
            <a:off x="6945070" y="4186609"/>
            <a:ext cx="1721405" cy="2238357"/>
            <a:chOff x="0" y="0"/>
            <a:chExt cx="1721403" cy="2238355"/>
          </a:xfrm>
        </p:grpSpPr>
        <p:sp>
          <p:nvSpPr>
            <p:cNvPr id="984" name="Shape 984"/>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3</a:t>
              </a:r>
            </a:p>
          </p:txBody>
        </p:sp>
        <p:sp>
          <p:nvSpPr>
            <p:cNvPr id="985" name="Shape 985"/>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5"/>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987" name="Shape 987"/>
          <p:cNvSpPr/>
          <p:nvPr/>
        </p:nvSpPr>
        <p:spPr>
          <a:xfrm flipH="1">
            <a:off x="6890061" y="6484388"/>
            <a:ext cx="405240" cy="981241"/>
          </a:xfrm>
          <a:prstGeom prst="line">
            <a:avLst/>
          </a:prstGeom>
          <a:ln w="63500">
            <a:solidFill>
              <a:srgbClr val="000000"/>
            </a:solidFill>
            <a:miter lim="400000"/>
            <a:tailEnd type="triangle"/>
          </a:ln>
        </p:spPr>
        <p:txBody>
          <a:bodyPr lIns="50800" tIns="50800" rIns="50800" bIns="50800" anchor="ctr"/>
          <a:lstStyle/>
          <a:p>
            <a:pPr>
              <a:defRPr sz="2400"/>
            </a:pPr>
          </a:p>
        </p:txBody>
      </p:sp>
      <p:sp>
        <p:nvSpPr>
          <p:cNvPr id="988" name="Shape 988"/>
          <p:cNvSpPr/>
          <p:nvPr/>
        </p:nvSpPr>
        <p:spPr>
          <a:xfrm>
            <a:off x="7299847" y="6472268"/>
            <a:ext cx="120700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Read</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8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974"/>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968"/>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97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5" fill="hold">
                                  <p:stCondLst>
                                    <p:cond delay="0"/>
                                  </p:stCondLst>
                                  <p:iterate type="el" backwards="0">
                                    <p:tmAbs val="0"/>
                                  </p:iterate>
                                  <p:childTnLst>
                                    <p:set>
                                      <p:cBhvr>
                                        <p:cTn id="19" fill="hold"/>
                                        <p:tgtEl>
                                          <p:spTgt spid="971"/>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980"/>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97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8" fill="hold">
                                  <p:stCondLst>
                                    <p:cond delay="0"/>
                                  </p:stCondLst>
                                  <p:iterate type="el" backwards="0">
                                    <p:tmAbs val="0"/>
                                  </p:iterate>
                                  <p:childTnLst>
                                    <p:set>
                                      <p:cBhvr>
                                        <p:cTn id="29" fill="hold"/>
                                        <p:tgtEl>
                                          <p:spTgt spid="986"/>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9" fill="hold">
                                  <p:stCondLst>
                                    <p:cond delay="0"/>
                                  </p:stCondLst>
                                  <p:iterate type="el" backwards="0">
                                    <p:tmAbs val="0"/>
                                  </p:iterate>
                                  <p:childTnLst>
                                    <p:set>
                                      <p:cBhvr>
                                        <p:cTn id="32" fill="hold"/>
                                        <p:tgtEl>
                                          <p:spTgt spid="987"/>
                                        </p:tgtEl>
                                        <p:attrNameLst>
                                          <p:attrName>style.visibility</p:attrName>
                                        </p:attrNameLst>
                                      </p:cBhvr>
                                      <p:to>
                                        <p:strVal val="visible"/>
                                      </p:to>
                                    </p:set>
                                  </p:childTnLst>
                                </p:cTn>
                              </p:par>
                            </p:childTnLst>
                          </p:cTn>
                        </p:par>
                        <p:par>
                          <p:cTn id="33" fill="hold">
                            <p:stCondLst>
                              <p:cond delay="0"/>
                            </p:stCondLst>
                            <p:childTnLst>
                              <p:par>
                                <p:cTn id="34" presetClass="entr" nodeType="afterEffect" presetSubtype="0" presetID="1" grpId="10" fill="hold">
                                  <p:stCondLst>
                                    <p:cond delay="0"/>
                                  </p:stCondLst>
                                  <p:iterate type="el" backwards="0">
                                    <p:tmAbs val="0"/>
                                  </p:iterate>
                                  <p:childTnLst>
                                    <p:set>
                                      <p:cBhvr>
                                        <p:cTn id="35" fill="hold"/>
                                        <p:tgtEl>
                                          <p:spTgt spid="98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0" presetID="1" grpId="11" fill="hold">
                                  <p:stCondLst>
                                    <p:cond delay="0"/>
                                  </p:stCondLst>
                                  <p:iterate type="el" backwards="0">
                                    <p:tmAbs val="0"/>
                                  </p:iterate>
                                  <p:childTnLst>
                                    <p:set>
                                      <p:cBhvr>
                                        <p:cTn id="39" fill="hold"/>
                                        <p:tgtEl>
                                          <p:spTgt spid="978"/>
                                        </p:tgtEl>
                                        <p:attrNameLst>
                                          <p:attrName>style.visibility</p:attrName>
                                        </p:attrNameLst>
                                      </p:cBhvr>
                                      <p:to>
                                        <p:strVal val="visible"/>
                                      </p:to>
                                    </p:set>
                                  </p:childTnLst>
                                </p:cTn>
                              </p:par>
                            </p:childTnLst>
                          </p:cTn>
                        </p:par>
                        <p:par>
                          <p:cTn id="40" fill="hold">
                            <p:stCondLst>
                              <p:cond delay="0"/>
                            </p:stCondLst>
                            <p:childTnLst>
                              <p:par>
                                <p:cTn id="41" presetClass="entr" nodeType="afterEffect" presetSubtype="0" presetID="1" grpId="12" fill="hold">
                                  <p:stCondLst>
                                    <p:cond delay="0"/>
                                  </p:stCondLst>
                                  <p:iterate type="el" backwards="0">
                                    <p:tmAbs val="0"/>
                                  </p:iterate>
                                  <p:childTnLst>
                                    <p:set>
                                      <p:cBhvr>
                                        <p:cTn id="42" fill="hold"/>
                                        <p:tgtEl>
                                          <p:spTgt spid="975"/>
                                        </p:tgtEl>
                                        <p:attrNameLst>
                                          <p:attrName>style.visibility</p:attrName>
                                        </p:attrNameLst>
                                      </p:cBhvr>
                                      <p:to>
                                        <p:strVal val="visible"/>
                                      </p:to>
                                    </p:set>
                                  </p:childTnLst>
                                </p:cTn>
                              </p:par>
                            </p:childTnLst>
                          </p:cTn>
                        </p:par>
                        <p:par>
                          <p:cTn id="43" fill="hold">
                            <p:stCondLst>
                              <p:cond delay="0"/>
                            </p:stCondLst>
                            <p:childTnLst>
                              <p:par>
                                <p:cTn id="44" presetClass="entr" nodeType="afterEffect" presetSubtype="0" presetID="1" grpId="13" fill="hold">
                                  <p:stCondLst>
                                    <p:cond delay="0"/>
                                  </p:stCondLst>
                                  <p:iterate type="el" backwards="0">
                                    <p:tmAbs val="0"/>
                                  </p:iterate>
                                  <p:childTnLst>
                                    <p:set>
                                      <p:cBhvr>
                                        <p:cTn id="45" fill="hold"/>
                                        <p:tgtEl>
                                          <p:spTgt spid="982"/>
                                        </p:tgtEl>
                                        <p:attrNameLst>
                                          <p:attrName>style.visibility</p:attrName>
                                        </p:attrNameLst>
                                      </p:cBhvr>
                                      <p:to>
                                        <p:strVal val="visible"/>
                                      </p:to>
                                    </p:set>
                                  </p:childTnLst>
                                </p:cTn>
                              </p:par>
                            </p:childTnLst>
                          </p:cTn>
                        </p:par>
                        <p:par>
                          <p:cTn id="46" fill="hold">
                            <p:stCondLst>
                              <p:cond delay="0"/>
                            </p:stCondLst>
                            <p:childTnLst>
                              <p:par>
                                <p:cTn id="47" presetClass="exit" nodeType="afterEffect" presetSubtype="0" presetID="1" grpId="14" fill="hold">
                                  <p:stCondLst>
                                    <p:cond delay="0"/>
                                  </p:stCondLst>
                                  <p:iterate type="el" backwards="0">
                                    <p:tmAbs val="0"/>
                                  </p:iterate>
                                  <p:childTnLst>
                                    <p:set>
                                      <p:cBhvr>
                                        <p:cTn id="48" fill="hold">
                                          <p:stCondLst>
                                            <p:cond delay="0"/>
                                          </p:stCondLst>
                                        </p:cTn>
                                        <p:tgtEl>
                                          <p:spTgt spid="973"/>
                                        </p:tgtEl>
                                        <p:attrNameLst>
                                          <p:attrName>style.visibility</p:attrName>
                                        </p:attrNameLst>
                                      </p:cBhvr>
                                      <p:to>
                                        <p:strVal val="hidden"/>
                                      </p:to>
                                    </p:set>
                                  </p:childTnLst>
                                </p:cTn>
                              </p:par>
                            </p:childTnLst>
                          </p:cTn>
                        </p:par>
                        <p:par>
                          <p:cTn id="49" fill="hold">
                            <p:stCondLst>
                              <p:cond delay="0"/>
                            </p:stCondLst>
                            <p:childTnLst>
                              <p:par>
                                <p:cTn id="50" presetClass="entr" nodeType="afterEffect" presetSubtype="0" presetID="1" grpId="15" fill="hold">
                                  <p:stCondLst>
                                    <p:cond delay="0"/>
                                  </p:stCondLst>
                                  <p:iterate type="el" backwards="0">
                                    <p:tmAbs val="0"/>
                                  </p:iterate>
                                  <p:childTnLst>
                                    <p:set>
                                      <p:cBhvr>
                                        <p:cTn id="51" fill="hold"/>
                                        <p:tgtEl>
                                          <p:spTgt spid="9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73" grpId="4"/>
      <p:bldP build="whole" bldLvl="1" animBg="1" rev="0" advAuto="0" spid="982" grpId="13"/>
      <p:bldP build="whole" bldLvl="1" animBg="1" rev="0" advAuto="0" spid="983" grpId="15"/>
      <p:bldP build="whole" bldLvl="1" animBg="1" rev="0" advAuto="0" spid="980" grpId="6"/>
      <p:bldP build="whole" bldLvl="1" animBg="1" rev="0" advAuto="0" spid="981" grpId="1"/>
      <p:bldP build="whole" bldLvl="1" animBg="1" rev="0" advAuto="0" spid="988" grpId="10"/>
      <p:bldP build="whole" bldLvl="1" animBg="1" rev="0" advAuto="0" spid="979" grpId="7"/>
      <p:bldP build="whole" bldLvl="1" animBg="1" rev="0" advAuto="0" spid="974" grpId="2"/>
      <p:bldP build="whole" bldLvl="1" animBg="1" rev="0" advAuto="0" spid="973" grpId="14"/>
      <p:bldP build="whole" bldLvl="1" animBg="1" rev="0" advAuto="0" spid="987" grpId="9"/>
      <p:bldP build="whole" bldLvl="1" animBg="1" rev="0" advAuto="0" spid="968" grpId="3"/>
      <p:bldP build="whole" bldLvl="1" animBg="1" rev="0" advAuto="0" spid="986" grpId="8"/>
      <p:bldP build="whole" bldLvl="1" animBg="1" rev="0" advAuto="0" spid="978" grpId="11"/>
      <p:bldP build="whole" bldLvl="1" animBg="1" rev="0" advAuto="0" spid="971" grpId="5"/>
      <p:bldP build="whole" bldLvl="1" animBg="1" rev="0" advAuto="0" spid="975" grpId="12"/>
    </p:bldLst>
  </p:timing>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2" name="Shape 992"/>
          <p:cNvSpPr/>
          <p:nvPr>
            <p:ph type="title"/>
          </p:nvPr>
        </p:nvSpPr>
        <p:spPr>
          <a:prstGeom prst="rect">
            <a:avLst/>
          </a:prstGeom>
        </p:spPr>
        <p:txBody>
          <a:bodyPr/>
          <a:lstStyle/>
          <a:p>
            <a:pPr/>
            <a:r>
              <a:t>Test Dependencies</a:t>
            </a:r>
          </a:p>
        </p:txBody>
      </p:sp>
      <p:grpSp>
        <p:nvGrpSpPr>
          <p:cNvPr id="995" name="Group 995"/>
          <p:cNvGrpSpPr/>
          <p:nvPr/>
        </p:nvGrpSpPr>
        <p:grpSpPr>
          <a:xfrm>
            <a:off x="1270358" y="4179341"/>
            <a:ext cx="1721404" cy="2238357"/>
            <a:chOff x="0" y="0"/>
            <a:chExt cx="1721403" cy="2238355"/>
          </a:xfrm>
        </p:grpSpPr>
        <p:sp>
          <p:nvSpPr>
            <p:cNvPr id="993" name="Shape 993"/>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1</a:t>
              </a:r>
            </a:p>
          </p:txBody>
        </p:sp>
        <p:sp>
          <p:nvSpPr>
            <p:cNvPr id="994" name="Shape 994"/>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998" name="Group 998"/>
          <p:cNvGrpSpPr/>
          <p:nvPr/>
        </p:nvGrpSpPr>
        <p:grpSpPr>
          <a:xfrm>
            <a:off x="6880089" y="4179341"/>
            <a:ext cx="1721405" cy="2238357"/>
            <a:chOff x="0" y="0"/>
            <a:chExt cx="1721403" cy="2238355"/>
          </a:xfrm>
        </p:grpSpPr>
        <p:sp>
          <p:nvSpPr>
            <p:cNvPr id="996" name="Shape 996"/>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2</a:t>
              </a:r>
            </a:p>
          </p:txBody>
        </p:sp>
        <p:sp>
          <p:nvSpPr>
            <p:cNvPr id="997" name="Shape 997"/>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001" name="Group 1001"/>
          <p:cNvGrpSpPr/>
          <p:nvPr/>
        </p:nvGrpSpPr>
        <p:grpSpPr>
          <a:xfrm>
            <a:off x="9684954" y="4179341"/>
            <a:ext cx="1721405" cy="2238357"/>
            <a:chOff x="0" y="0"/>
            <a:chExt cx="1721403" cy="2238355"/>
          </a:xfrm>
        </p:grpSpPr>
        <p:sp>
          <p:nvSpPr>
            <p:cNvPr id="999" name="Shape 999"/>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3</a:t>
              </a:r>
            </a:p>
          </p:txBody>
        </p:sp>
        <p:sp>
          <p:nvSpPr>
            <p:cNvPr id="1000" name="Shape 1000"/>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004" name="Group 1004"/>
          <p:cNvGrpSpPr/>
          <p:nvPr/>
        </p:nvGrpSpPr>
        <p:grpSpPr>
          <a:xfrm>
            <a:off x="4075223" y="4179341"/>
            <a:ext cx="1721405" cy="2238357"/>
            <a:chOff x="0" y="0"/>
            <a:chExt cx="1721403" cy="2238355"/>
          </a:xfrm>
        </p:grpSpPr>
        <p:sp>
          <p:nvSpPr>
            <p:cNvPr id="1002" name="Shape 1002"/>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4</a:t>
              </a:r>
            </a:p>
          </p:txBody>
        </p:sp>
        <p:sp>
          <p:nvSpPr>
            <p:cNvPr id="1003" name="Shape 1003"/>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007" name="Group 1007"/>
          <p:cNvGrpSpPr/>
          <p:nvPr/>
        </p:nvGrpSpPr>
        <p:grpSpPr>
          <a:xfrm>
            <a:off x="1277978" y="4179341"/>
            <a:ext cx="1721405" cy="2238357"/>
            <a:chOff x="0" y="0"/>
            <a:chExt cx="1721403" cy="2238355"/>
          </a:xfrm>
        </p:grpSpPr>
        <p:sp>
          <p:nvSpPr>
            <p:cNvPr id="1005" name="Shape 1005"/>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1</a:t>
              </a:r>
            </a:p>
          </p:txBody>
        </p:sp>
        <p:sp>
          <p:nvSpPr>
            <p:cNvPr id="1006" name="Shape 1006"/>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5"/>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010" name="Group 1010"/>
          <p:cNvGrpSpPr/>
          <p:nvPr/>
        </p:nvGrpSpPr>
        <p:grpSpPr>
          <a:xfrm>
            <a:off x="6875009" y="4179341"/>
            <a:ext cx="1721404" cy="2238357"/>
            <a:chOff x="0" y="0"/>
            <a:chExt cx="1721403" cy="2238355"/>
          </a:xfrm>
        </p:grpSpPr>
        <p:sp>
          <p:nvSpPr>
            <p:cNvPr id="1008" name="Shape 1008"/>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2</a:t>
              </a:r>
            </a:p>
          </p:txBody>
        </p:sp>
        <p:sp>
          <p:nvSpPr>
            <p:cNvPr id="1009" name="Shape 1009"/>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5"/>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013" name="Group 1013"/>
          <p:cNvGrpSpPr/>
          <p:nvPr/>
        </p:nvGrpSpPr>
        <p:grpSpPr>
          <a:xfrm>
            <a:off x="9679874" y="4179341"/>
            <a:ext cx="1721405" cy="2238357"/>
            <a:chOff x="0" y="0"/>
            <a:chExt cx="1721403" cy="2238355"/>
          </a:xfrm>
        </p:grpSpPr>
        <p:sp>
          <p:nvSpPr>
            <p:cNvPr id="1011" name="Shape 1011"/>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6"/>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3</a:t>
              </a:r>
            </a:p>
          </p:txBody>
        </p:sp>
        <p:sp>
          <p:nvSpPr>
            <p:cNvPr id="1012" name="Shape 1012"/>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7"/>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1014" name="Shape 1014"/>
          <p:cNvSpPr/>
          <p:nvPr/>
        </p:nvSpPr>
        <p:spPr>
          <a:xfrm>
            <a:off x="5765800" y="7513319"/>
            <a:ext cx="1270000" cy="1270001"/>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Shared File</a:t>
            </a:r>
          </a:p>
        </p:txBody>
      </p:sp>
      <p:sp>
        <p:nvSpPr>
          <p:cNvPr id="1015" name="Shape 1015"/>
          <p:cNvSpPr/>
          <p:nvPr/>
        </p:nvSpPr>
        <p:spPr>
          <a:xfrm>
            <a:off x="7007468" y="8403589"/>
            <a:ext cx="179176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Value: A</a:t>
            </a:r>
          </a:p>
        </p:txBody>
      </p:sp>
      <p:sp>
        <p:nvSpPr>
          <p:cNvPr id="1016" name="Shape 1016"/>
          <p:cNvSpPr/>
          <p:nvPr/>
        </p:nvSpPr>
        <p:spPr>
          <a:xfrm>
            <a:off x="1749679" y="7600950"/>
            <a:ext cx="330784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Write, Value “A”</a:t>
            </a:r>
          </a:p>
        </p:txBody>
      </p:sp>
      <p:sp>
        <p:nvSpPr>
          <p:cNvPr id="1017" name="Shape 1017"/>
          <p:cNvSpPr/>
          <p:nvPr/>
        </p:nvSpPr>
        <p:spPr>
          <a:xfrm flipH="1">
            <a:off x="7137576" y="6494582"/>
            <a:ext cx="3165756" cy="1425047"/>
          </a:xfrm>
          <a:prstGeom prst="line">
            <a:avLst/>
          </a:prstGeom>
          <a:ln w="63500">
            <a:solidFill>
              <a:srgbClr val="000000"/>
            </a:solidFill>
            <a:miter lim="400000"/>
            <a:tailEnd type="triangle"/>
          </a:ln>
        </p:spPr>
        <p:txBody>
          <a:bodyPr lIns="50800" tIns="50800" rIns="50800" bIns="50800" anchor="ctr"/>
          <a:lstStyle/>
          <a:p>
            <a:pPr>
              <a:defRPr sz="2400"/>
            </a:pPr>
          </a:p>
        </p:txBody>
      </p:sp>
      <p:grpSp>
        <p:nvGrpSpPr>
          <p:cNvPr id="1020" name="Group 1020"/>
          <p:cNvGrpSpPr/>
          <p:nvPr/>
        </p:nvGrpSpPr>
        <p:grpSpPr>
          <a:xfrm>
            <a:off x="4070143" y="4179341"/>
            <a:ext cx="1721405" cy="2238357"/>
            <a:chOff x="0" y="0"/>
            <a:chExt cx="1721403" cy="2238355"/>
          </a:xfrm>
        </p:grpSpPr>
        <p:sp>
          <p:nvSpPr>
            <p:cNvPr id="1018" name="Shape 1018"/>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4</a:t>
              </a:r>
            </a:p>
          </p:txBody>
        </p:sp>
        <p:sp>
          <p:nvSpPr>
            <p:cNvPr id="1019" name="Shape 1019"/>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5"/>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1021" name="Shape 1021"/>
          <p:cNvSpPr/>
          <p:nvPr/>
        </p:nvSpPr>
        <p:spPr>
          <a:xfrm>
            <a:off x="5704558" y="6483032"/>
            <a:ext cx="203636" cy="975995"/>
          </a:xfrm>
          <a:prstGeom prst="line">
            <a:avLst/>
          </a:prstGeom>
          <a:ln w="63500">
            <a:solidFill>
              <a:srgbClr val="000000"/>
            </a:solidFill>
            <a:miter lim="400000"/>
            <a:tailEnd type="triangle"/>
          </a:ln>
        </p:spPr>
        <p:txBody>
          <a:bodyPr lIns="50800" tIns="50800" rIns="50800" bIns="50800" anchor="ctr"/>
          <a:lstStyle/>
          <a:p>
            <a:pPr>
              <a:defRPr sz="2400"/>
            </a:pPr>
          </a:p>
        </p:txBody>
      </p:sp>
      <p:sp>
        <p:nvSpPr>
          <p:cNvPr id="1022" name="Shape 1022"/>
          <p:cNvSpPr/>
          <p:nvPr/>
        </p:nvSpPr>
        <p:spPr>
          <a:xfrm>
            <a:off x="3727958" y="6476548"/>
            <a:ext cx="3307843" cy="647701"/>
          </a:xfrm>
          <a:prstGeom prst="rect">
            <a:avLst/>
          </a:prstGeom>
          <a:solidFill>
            <a:srgbClr val="FFFFFF">
              <a:alpha val="56000"/>
            </a:srgb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Write, Value “B”</a:t>
            </a:r>
          </a:p>
        </p:txBody>
      </p:sp>
      <p:sp>
        <p:nvSpPr>
          <p:cNvPr id="1023" name="Shape 1023"/>
          <p:cNvSpPr/>
          <p:nvPr/>
        </p:nvSpPr>
        <p:spPr>
          <a:xfrm>
            <a:off x="2948089" y="6459981"/>
            <a:ext cx="2715935" cy="1510335"/>
          </a:xfrm>
          <a:prstGeom prst="line">
            <a:avLst/>
          </a:prstGeom>
          <a:ln w="63500">
            <a:solidFill>
              <a:srgbClr val="000000"/>
            </a:solidFill>
            <a:miter lim="400000"/>
            <a:tailEnd type="triangle"/>
          </a:ln>
        </p:spPr>
        <p:txBody>
          <a:bodyPr lIns="50800" tIns="50800" rIns="50800" bIns="50800" anchor="ctr"/>
          <a:lstStyle/>
          <a:p>
            <a:pPr>
              <a:defRPr sz="2400"/>
            </a:pPr>
          </a:p>
        </p:txBody>
      </p:sp>
      <p:sp>
        <p:nvSpPr>
          <p:cNvPr id="1024" name="Shape 1024"/>
          <p:cNvSpPr/>
          <p:nvPr/>
        </p:nvSpPr>
        <p:spPr>
          <a:xfrm>
            <a:off x="7987297" y="7449184"/>
            <a:ext cx="491718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Read, Expect Value “A”</a:t>
            </a:r>
          </a:p>
        </p:txBody>
      </p:sp>
      <p:sp>
        <p:nvSpPr>
          <p:cNvPr id="1025" name="Shape 1025"/>
          <p:cNvSpPr/>
          <p:nvPr/>
        </p:nvSpPr>
        <p:spPr>
          <a:xfrm>
            <a:off x="7007556" y="8403585"/>
            <a:ext cx="1816991" cy="6477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Value: </a:t>
            </a:r>
            <a:r>
              <a:rPr b="1">
                <a:solidFill>
                  <a:schemeClr val="accent5"/>
                </a:solidFill>
                <a:latin typeface="Helvetica"/>
                <a:ea typeface="Helvetica"/>
                <a:cs typeface="Helvetica"/>
                <a:sym typeface="Helvetica"/>
              </a:rPr>
              <a:t>B</a:t>
            </a:r>
          </a:p>
        </p:txBody>
      </p:sp>
      <p:grpSp>
        <p:nvGrpSpPr>
          <p:cNvPr id="1028" name="Group 1028"/>
          <p:cNvGrpSpPr/>
          <p:nvPr/>
        </p:nvGrpSpPr>
        <p:grpSpPr>
          <a:xfrm>
            <a:off x="3345205" y="4410392"/>
            <a:ext cx="6314390" cy="1231901"/>
            <a:chOff x="0" y="0"/>
            <a:chExt cx="6314388" cy="1231900"/>
          </a:xfrm>
        </p:grpSpPr>
        <p:sp>
          <p:nvSpPr>
            <p:cNvPr id="1027" name="Shape 1027"/>
            <p:cNvSpPr/>
            <p:nvPr/>
          </p:nvSpPr>
          <p:spPr>
            <a:xfrm>
              <a:off x="215899" y="139700"/>
              <a:ext cx="5882591" cy="673100"/>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A manifest test dependency</a:t>
              </a:r>
            </a:p>
          </p:txBody>
        </p:sp>
        <p:pic>
          <p:nvPicPr>
            <p:cNvPr id="1026" name=""/>
            <p:cNvPicPr>
              <a:picLocks noChangeAspect="0"/>
            </p:cNvPicPr>
            <p:nvPr/>
          </p:nvPicPr>
          <p:blipFill>
            <a:blip r:embed="rId8">
              <a:extLst/>
            </a:blip>
            <a:stretch>
              <a:fillRect/>
            </a:stretch>
          </p:blipFill>
          <p:spPr>
            <a:xfrm>
              <a:off x="0" y="-1"/>
              <a:ext cx="6314390" cy="1231901"/>
            </a:xfrm>
            <a:prstGeom prst="rect">
              <a:avLst/>
            </a:prstGeom>
            <a:effectLst/>
          </p:spPr>
        </p:pic>
      </p:grpSp>
      <p:sp>
        <p:nvSpPr>
          <p:cNvPr id="1029" name="Shape 1029"/>
          <p:cNvSpPr/>
          <p:nvPr/>
        </p:nvSpPr>
        <p:spPr>
          <a:xfrm>
            <a:off x="7299847" y="6586643"/>
            <a:ext cx="120700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Read</a:t>
            </a:r>
          </a:p>
        </p:txBody>
      </p:sp>
      <p:sp>
        <p:nvSpPr>
          <p:cNvPr id="1030" name="Shape 1030"/>
          <p:cNvSpPr/>
          <p:nvPr/>
        </p:nvSpPr>
        <p:spPr>
          <a:xfrm flipH="1">
            <a:off x="6906071" y="6601354"/>
            <a:ext cx="448420" cy="857673"/>
          </a:xfrm>
          <a:prstGeom prst="line">
            <a:avLst/>
          </a:prstGeom>
          <a:ln w="63500">
            <a:solidFill>
              <a:srgbClr val="000000"/>
            </a:solidFill>
            <a:miter lim="400000"/>
            <a:tailEnd type="triangle"/>
          </a:ln>
        </p:spPr>
        <p:txBody>
          <a:bodyPr lIns="50800" tIns="50800" rIns="50800" bIns="50800" anchor="ctr"/>
          <a:lstStyle/>
          <a:p>
            <a:pPr>
              <a:defRPr sz="2400"/>
            </a:pPr>
          </a:p>
        </p:txBody>
      </p:sp>
    </p:spTree>
  </p:cSld>
  <p:clrMapOvr>
    <a:masterClrMapping/>
  </p:clrMapOvr>
  <mc:AlternateContent xmlns:mc="http://schemas.openxmlformats.org/markup-compatibility/2006">
    <mc:Choice xmlns:p14="http://schemas.microsoft.com/office/powerpoint/2010/main" Requires="p14">
      <p:transition spd="fast" advClick="1" p14:dur="699">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2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016"/>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1007"/>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10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5" fill="hold">
                                  <p:stCondLst>
                                    <p:cond delay="0"/>
                                  </p:stCondLst>
                                  <p:iterate type="el" backwards="0">
                                    <p:tmAbs val="0"/>
                                  </p:iterate>
                                  <p:childTnLst>
                                    <p:set>
                                      <p:cBhvr>
                                        <p:cTn id="19" fill="hold"/>
                                        <p:tgtEl>
                                          <p:spTgt spid="1020"/>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1021"/>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1022"/>
                                        </p:tgtEl>
                                        <p:attrNameLst>
                                          <p:attrName>style.visibility</p:attrName>
                                        </p:attrNameLst>
                                      </p:cBhvr>
                                      <p:to>
                                        <p:strVal val="visible"/>
                                      </p:to>
                                    </p:set>
                                  </p:childTnLst>
                                </p:cTn>
                              </p:par>
                            </p:childTnLst>
                          </p:cTn>
                        </p:par>
                        <p:par>
                          <p:cTn id="26" fill="hold">
                            <p:stCondLst>
                              <p:cond delay="0"/>
                            </p:stCondLst>
                            <p:childTnLst>
                              <p:par>
                                <p:cTn id="27" presetClass="exit" nodeType="afterEffect" presetSubtype="0" presetID="1" grpId="8" fill="hold">
                                  <p:stCondLst>
                                    <p:cond delay="0"/>
                                  </p:stCondLst>
                                  <p:iterate type="el" backwards="0">
                                    <p:tmAbs val="0"/>
                                  </p:iterate>
                                  <p:childTnLst>
                                    <p:set>
                                      <p:cBhvr>
                                        <p:cTn id="28" fill="hold">
                                          <p:stCondLst>
                                            <p:cond delay="0"/>
                                          </p:stCondLst>
                                        </p:cTn>
                                        <p:tgtEl>
                                          <p:spTgt spid="1015"/>
                                        </p:tgtEl>
                                        <p:attrNameLst>
                                          <p:attrName>style.visibility</p:attrName>
                                        </p:attrNameLst>
                                      </p:cBhvr>
                                      <p:to>
                                        <p:strVal val="hidden"/>
                                      </p:to>
                                    </p:set>
                                  </p:childTnLst>
                                </p:cTn>
                              </p:par>
                            </p:childTnLst>
                          </p:cTn>
                        </p:par>
                        <p:par>
                          <p:cTn id="29" fill="hold">
                            <p:stCondLst>
                              <p:cond delay="0"/>
                            </p:stCondLst>
                            <p:childTnLst>
                              <p:par>
                                <p:cTn id="30" presetClass="entr" nodeType="afterEffect" presetSubtype="0" presetID="1" grpId="9" fill="hold">
                                  <p:stCondLst>
                                    <p:cond delay="0"/>
                                  </p:stCondLst>
                                  <p:iterate type="el" backwards="0">
                                    <p:tmAbs val="0"/>
                                  </p:iterate>
                                  <p:childTnLst>
                                    <p:set>
                                      <p:cBhvr>
                                        <p:cTn id="31" fill="hold"/>
                                        <p:tgtEl>
                                          <p:spTgt spid="102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0" presetID="1" grpId="10" fill="hold">
                                  <p:stCondLst>
                                    <p:cond delay="0"/>
                                  </p:stCondLst>
                                  <p:iterate type="el" backwards="0">
                                    <p:tmAbs val="0"/>
                                  </p:iterate>
                                  <p:childTnLst>
                                    <p:set>
                                      <p:cBhvr>
                                        <p:cTn id="35" fill="hold"/>
                                        <p:tgtEl>
                                          <p:spTgt spid="1010"/>
                                        </p:tgtEl>
                                        <p:attrNameLst>
                                          <p:attrName>style.visibility</p:attrName>
                                        </p:attrNameLst>
                                      </p:cBhvr>
                                      <p:to>
                                        <p:strVal val="visible"/>
                                      </p:to>
                                    </p:set>
                                  </p:childTnLst>
                                </p:cTn>
                              </p:par>
                            </p:childTnLst>
                          </p:cTn>
                        </p:par>
                        <p:par>
                          <p:cTn id="36" fill="hold">
                            <p:stCondLst>
                              <p:cond delay="0"/>
                            </p:stCondLst>
                            <p:childTnLst>
                              <p:par>
                                <p:cTn id="37" presetClass="entr" nodeType="afterEffect" presetSubtype="0" presetID="1" grpId="11" fill="hold">
                                  <p:stCondLst>
                                    <p:cond delay="0"/>
                                  </p:stCondLst>
                                  <p:iterate type="el" backwards="0">
                                    <p:tmAbs val="0"/>
                                  </p:iterate>
                                  <p:childTnLst>
                                    <p:set>
                                      <p:cBhvr>
                                        <p:cTn id="38" fill="hold"/>
                                        <p:tgtEl>
                                          <p:spTgt spid="1029"/>
                                        </p:tgtEl>
                                        <p:attrNameLst>
                                          <p:attrName>style.visibility</p:attrName>
                                        </p:attrNameLst>
                                      </p:cBhvr>
                                      <p:to>
                                        <p:strVal val="visible"/>
                                      </p:to>
                                    </p:set>
                                  </p:childTnLst>
                                </p:cTn>
                              </p:par>
                            </p:childTnLst>
                          </p:cTn>
                        </p:par>
                        <p:par>
                          <p:cTn id="39" fill="hold">
                            <p:stCondLst>
                              <p:cond delay="0"/>
                            </p:stCondLst>
                            <p:childTnLst>
                              <p:par>
                                <p:cTn id="40" presetClass="entr" nodeType="afterEffect" presetSubtype="0" presetID="1" grpId="12" fill="hold">
                                  <p:stCondLst>
                                    <p:cond delay="0"/>
                                  </p:stCondLst>
                                  <p:iterate type="el" backwards="0">
                                    <p:tmAbs val="0"/>
                                  </p:iterate>
                                  <p:childTnLst>
                                    <p:set>
                                      <p:cBhvr>
                                        <p:cTn id="41" fill="hold"/>
                                        <p:tgtEl>
                                          <p:spTgt spid="103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Class="entr" nodeType="clickEffect" presetSubtype="0" presetID="1" grpId="13" fill="hold">
                                  <p:stCondLst>
                                    <p:cond delay="0"/>
                                  </p:stCondLst>
                                  <p:iterate type="el" backwards="0">
                                    <p:tmAbs val="0"/>
                                  </p:iterate>
                                  <p:childTnLst>
                                    <p:set>
                                      <p:cBhvr>
                                        <p:cTn id="45" fill="hold"/>
                                        <p:tgtEl>
                                          <p:spTgt spid="1017"/>
                                        </p:tgtEl>
                                        <p:attrNameLst>
                                          <p:attrName>style.visibility</p:attrName>
                                        </p:attrNameLst>
                                      </p:cBhvr>
                                      <p:to>
                                        <p:strVal val="visible"/>
                                      </p:to>
                                    </p:set>
                                  </p:childTnLst>
                                </p:cTn>
                              </p:par>
                            </p:childTnLst>
                          </p:cTn>
                        </p:par>
                        <p:par>
                          <p:cTn id="46" fill="hold">
                            <p:stCondLst>
                              <p:cond delay="0"/>
                            </p:stCondLst>
                            <p:childTnLst>
                              <p:par>
                                <p:cTn id="47" presetClass="entr" nodeType="afterEffect" presetSubtype="0" presetID="1" grpId="14" fill="hold">
                                  <p:stCondLst>
                                    <p:cond delay="0"/>
                                  </p:stCondLst>
                                  <p:iterate type="el" backwards="0">
                                    <p:tmAbs val="0"/>
                                  </p:iterate>
                                  <p:childTnLst>
                                    <p:set>
                                      <p:cBhvr>
                                        <p:cTn id="48" fill="hold"/>
                                        <p:tgtEl>
                                          <p:spTgt spid="1024"/>
                                        </p:tgtEl>
                                        <p:attrNameLst>
                                          <p:attrName>style.visibility</p:attrName>
                                        </p:attrNameLst>
                                      </p:cBhvr>
                                      <p:to>
                                        <p:strVal val="visible"/>
                                      </p:to>
                                    </p:set>
                                  </p:childTnLst>
                                </p:cTn>
                              </p:par>
                            </p:childTnLst>
                          </p:cTn>
                        </p:par>
                        <p:par>
                          <p:cTn id="49" fill="hold">
                            <p:stCondLst>
                              <p:cond delay="0"/>
                            </p:stCondLst>
                            <p:childTnLst>
                              <p:par>
                                <p:cTn id="50" presetClass="entr" nodeType="afterEffect" presetSubtype="0" presetID="1" grpId="15" fill="hold">
                                  <p:stCondLst>
                                    <p:cond delay="200"/>
                                  </p:stCondLst>
                                  <p:iterate type="el" backwards="0">
                                    <p:tmAbs val="0"/>
                                  </p:iterate>
                                  <p:childTnLst>
                                    <p:set>
                                      <p:cBhvr>
                                        <p:cTn id="51" fill="hold"/>
                                        <p:tgtEl>
                                          <p:spTgt spid="101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Class="entr" nodeType="clickEffect" presetSubtype="0" presetID="1" grpId="16" fill="hold">
                                  <p:stCondLst>
                                    <p:cond delay="0"/>
                                  </p:stCondLst>
                                  <p:iterate type="el" backwards="0">
                                    <p:tmAbs val="0"/>
                                  </p:iterate>
                                  <p:childTnLst>
                                    <p:set>
                                      <p:cBhvr>
                                        <p:cTn id="55" fill="hold"/>
                                        <p:tgtEl>
                                          <p:spTgt spid="10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29" grpId="11"/>
      <p:bldP build="whole" bldLvl="1" animBg="1" rev="0" advAuto="0" spid="1016" grpId="2"/>
      <p:bldP build="whole" bldLvl="1" animBg="1" rev="0" advAuto="0" spid="1028" grpId="16"/>
      <p:bldP build="whole" bldLvl="1" animBg="1" rev="0" advAuto="0" spid="1013" grpId="15"/>
      <p:bldP build="whole" bldLvl="1" animBg="1" rev="0" advAuto="0" spid="1030" grpId="12"/>
      <p:bldP build="whole" bldLvl="1" animBg="1" rev="0" advAuto="0" spid="1007" grpId="3"/>
      <p:bldP build="whole" bldLvl="1" animBg="1" rev="0" advAuto="0" spid="1023" grpId="1"/>
      <p:bldP build="whole" bldLvl="1" animBg="1" rev="0" advAuto="0" spid="1017" grpId="13"/>
      <p:bldP build="whole" bldLvl="1" animBg="1" rev="0" advAuto="0" spid="1025" grpId="9"/>
      <p:bldP build="whole" bldLvl="1" animBg="1" rev="0" advAuto="0" spid="1015" grpId="4"/>
      <p:bldP build="whole" bldLvl="1" animBg="1" rev="0" advAuto="0" spid="1022" grpId="7"/>
      <p:bldP build="whole" bldLvl="1" animBg="1" rev="0" advAuto="0" spid="1010" grpId="10"/>
      <p:bldP build="whole" bldLvl="1" animBg="1" rev="0" advAuto="0" spid="1015" grpId="8"/>
      <p:bldP build="whole" bldLvl="1" animBg="1" rev="0" advAuto="0" spid="1021" grpId="6"/>
      <p:bldP build="whole" bldLvl="1" animBg="1" rev="0" advAuto="0" spid="1020" grpId="5"/>
      <p:bldP build="whole" bldLvl="1" animBg="1" rev="0" advAuto="0" spid="1024" grpId="14"/>
    </p:bldLst>
  </p:timing>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4" name="Shape 1034"/>
          <p:cNvSpPr/>
          <p:nvPr>
            <p:ph type="title"/>
          </p:nvPr>
        </p:nvSpPr>
        <p:spPr>
          <a:prstGeom prst="rect">
            <a:avLst/>
          </a:prstGeom>
        </p:spPr>
        <p:txBody>
          <a:bodyPr/>
          <a:lstStyle/>
          <a:p>
            <a:pPr defTabSz="490727">
              <a:defRPr sz="6719"/>
            </a:pPr>
            <a:r>
              <a:t>Test Dependencies:</a:t>
            </a:r>
          </a:p>
          <a:p>
            <a:pPr defTabSz="490727">
              <a:defRPr sz="6719"/>
            </a:pPr>
            <a:r>
              <a:t>A Clear and Present Danger</a:t>
            </a:r>
          </a:p>
        </p:txBody>
      </p:sp>
      <p:sp>
        <p:nvSpPr>
          <p:cNvPr id="1035" name="Shape 1035"/>
          <p:cNvSpPr/>
          <p:nvPr>
            <p:ph type="body" idx="1"/>
          </p:nvPr>
        </p:nvSpPr>
        <p:spPr>
          <a:prstGeom prst="rect">
            <a:avLst/>
          </a:prstGeom>
        </p:spPr>
        <p:txBody>
          <a:bodyPr/>
          <a:lstStyle/>
          <a:p>
            <a:pPr/>
            <a:r>
              <a:t>Really exist in practice (Zhang et al. found 96, Luo et al. found 14), lead to </a:t>
            </a:r>
            <a:r>
              <a:rPr b="1">
                <a:latin typeface="Helvetica"/>
                <a:ea typeface="Helvetica"/>
                <a:cs typeface="Helvetica"/>
                <a:sym typeface="Helvetica"/>
              </a:rPr>
              <a:t>flaky tests</a:t>
            </a:r>
          </a:p>
          <a:p>
            <a:pPr/>
            <a:r>
              <a:t>Hard to specify - if we could specify, would be safe to accelerate</a:t>
            </a:r>
          </a:p>
          <a:p>
            <a:pPr/>
            <a:r>
              <a:t>Can’t arbitrarily isolate (and it adds overhead!)</a:t>
            </a:r>
          </a:p>
          <a:p>
            <a:pPr/>
            <a:r>
              <a:t>Existing technique to detect: combinatorially run tests [Zhang, et al ’14]</a:t>
            </a:r>
          </a:p>
        </p:txBody>
      </p:sp>
    </p:spTree>
  </p:cSld>
  <p:clrMapOvr>
    <a:masterClrMapping/>
  </p:clrMapOvr>
  <p:transition xmlns:p14="http://schemas.microsoft.com/office/powerpoint/2010/main" spd="fast" advClick="1" p14:dur="699"/>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10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1035">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035" grpId="1"/>
    </p:bldLst>
  </p:timing>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9" name="Shape 1039"/>
          <p:cNvSpPr/>
          <p:nvPr>
            <p:ph type="title"/>
          </p:nvPr>
        </p:nvSpPr>
        <p:spPr>
          <a:prstGeom prst="rect">
            <a:avLst/>
          </a:prstGeom>
        </p:spPr>
        <p:txBody>
          <a:bodyPr/>
          <a:lstStyle>
            <a:lvl1pPr defTabSz="490727">
              <a:defRPr sz="6719"/>
            </a:lvl1pPr>
          </a:lstStyle>
          <a:p>
            <a:pPr/>
            <a:r>
              <a:t>Brute Force Dependency Detection</a:t>
            </a:r>
          </a:p>
        </p:txBody>
      </p:sp>
      <p:grpSp>
        <p:nvGrpSpPr>
          <p:cNvPr id="1042" name="Group 1042"/>
          <p:cNvGrpSpPr/>
          <p:nvPr/>
        </p:nvGrpSpPr>
        <p:grpSpPr>
          <a:xfrm>
            <a:off x="1270358" y="4179341"/>
            <a:ext cx="1721404" cy="2238357"/>
            <a:chOff x="0" y="0"/>
            <a:chExt cx="1721403" cy="2238355"/>
          </a:xfrm>
        </p:grpSpPr>
        <p:sp>
          <p:nvSpPr>
            <p:cNvPr id="1040" name="Shape 1040"/>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1</a:t>
              </a:r>
            </a:p>
          </p:txBody>
        </p:sp>
        <p:sp>
          <p:nvSpPr>
            <p:cNvPr id="1041" name="Shape 1041"/>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045" name="Group 1045"/>
          <p:cNvGrpSpPr/>
          <p:nvPr/>
        </p:nvGrpSpPr>
        <p:grpSpPr>
          <a:xfrm>
            <a:off x="4062382" y="4179341"/>
            <a:ext cx="1721405" cy="2238357"/>
            <a:chOff x="0" y="0"/>
            <a:chExt cx="1721403" cy="2238355"/>
          </a:xfrm>
        </p:grpSpPr>
        <p:sp>
          <p:nvSpPr>
            <p:cNvPr id="1043" name="Shape 1043"/>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2</a:t>
              </a:r>
            </a:p>
          </p:txBody>
        </p:sp>
        <p:sp>
          <p:nvSpPr>
            <p:cNvPr id="1044" name="Shape 1044"/>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048" name="Group 1048"/>
          <p:cNvGrpSpPr/>
          <p:nvPr/>
        </p:nvGrpSpPr>
        <p:grpSpPr>
          <a:xfrm>
            <a:off x="6836626" y="4179341"/>
            <a:ext cx="1721405" cy="2238357"/>
            <a:chOff x="0" y="0"/>
            <a:chExt cx="1721403" cy="2238355"/>
          </a:xfrm>
        </p:grpSpPr>
        <p:sp>
          <p:nvSpPr>
            <p:cNvPr id="1046" name="Shape 1046"/>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3</a:t>
              </a:r>
            </a:p>
          </p:txBody>
        </p:sp>
        <p:sp>
          <p:nvSpPr>
            <p:cNvPr id="1047" name="Shape 1047"/>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051" name="Group 1051"/>
          <p:cNvGrpSpPr/>
          <p:nvPr/>
        </p:nvGrpSpPr>
        <p:grpSpPr>
          <a:xfrm>
            <a:off x="9615951" y="4179341"/>
            <a:ext cx="1721404" cy="2238357"/>
            <a:chOff x="0" y="0"/>
            <a:chExt cx="1721403" cy="2238355"/>
          </a:xfrm>
        </p:grpSpPr>
        <p:sp>
          <p:nvSpPr>
            <p:cNvPr id="1049" name="Shape 1049"/>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4</a:t>
              </a:r>
            </a:p>
          </p:txBody>
        </p:sp>
        <p:sp>
          <p:nvSpPr>
            <p:cNvPr id="1050" name="Shape 1050"/>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054" name="Group 1054"/>
          <p:cNvGrpSpPr/>
          <p:nvPr/>
        </p:nvGrpSpPr>
        <p:grpSpPr>
          <a:xfrm>
            <a:off x="1277978" y="4179341"/>
            <a:ext cx="1721405" cy="2238357"/>
            <a:chOff x="0" y="0"/>
            <a:chExt cx="1721403" cy="2238355"/>
          </a:xfrm>
        </p:grpSpPr>
        <p:sp>
          <p:nvSpPr>
            <p:cNvPr id="1052" name="Shape 1052"/>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1</a:t>
              </a:r>
            </a:p>
          </p:txBody>
        </p:sp>
        <p:sp>
          <p:nvSpPr>
            <p:cNvPr id="1053" name="Shape 1053"/>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5"/>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057" name="Group 1057"/>
          <p:cNvGrpSpPr/>
          <p:nvPr/>
        </p:nvGrpSpPr>
        <p:grpSpPr>
          <a:xfrm>
            <a:off x="4057302" y="4179341"/>
            <a:ext cx="1721405" cy="2238357"/>
            <a:chOff x="0" y="0"/>
            <a:chExt cx="1721403" cy="2238355"/>
          </a:xfrm>
        </p:grpSpPr>
        <p:sp>
          <p:nvSpPr>
            <p:cNvPr id="1055" name="Shape 1055"/>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2</a:t>
              </a:r>
            </a:p>
          </p:txBody>
        </p:sp>
        <p:sp>
          <p:nvSpPr>
            <p:cNvPr id="1056" name="Shape 1056"/>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5"/>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060" name="Group 1060"/>
          <p:cNvGrpSpPr/>
          <p:nvPr/>
        </p:nvGrpSpPr>
        <p:grpSpPr>
          <a:xfrm>
            <a:off x="9610870" y="4179341"/>
            <a:ext cx="1721405" cy="2238357"/>
            <a:chOff x="0" y="0"/>
            <a:chExt cx="1721403" cy="2238355"/>
          </a:xfrm>
        </p:grpSpPr>
        <p:sp>
          <p:nvSpPr>
            <p:cNvPr id="1058" name="Shape 1058"/>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4</a:t>
              </a:r>
            </a:p>
          </p:txBody>
        </p:sp>
        <p:sp>
          <p:nvSpPr>
            <p:cNvPr id="1059" name="Shape 1059"/>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5"/>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063" name="Group 1063"/>
          <p:cNvGrpSpPr/>
          <p:nvPr/>
        </p:nvGrpSpPr>
        <p:grpSpPr>
          <a:xfrm>
            <a:off x="6836626" y="4179341"/>
            <a:ext cx="1721405" cy="2238357"/>
            <a:chOff x="0" y="0"/>
            <a:chExt cx="1721403" cy="2238355"/>
          </a:xfrm>
        </p:grpSpPr>
        <p:sp>
          <p:nvSpPr>
            <p:cNvPr id="1061" name="Shape 1061"/>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3</a:t>
              </a:r>
            </a:p>
          </p:txBody>
        </p:sp>
        <p:sp>
          <p:nvSpPr>
            <p:cNvPr id="1062" name="Shape 1062"/>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5"/>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Tree>
  </p:cSld>
  <p:clrMapOvr>
    <a:masterClrMapping/>
  </p:clrMapOvr>
  <p:transition xmlns:p14="http://schemas.microsoft.com/office/powerpoint/2010/main" spd="med" advClick="0" advTm="0"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5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200"/>
                                  </p:stCondLst>
                                  <p:iterate type="el" backwards="0">
                                    <p:tmAbs val="0"/>
                                  </p:iterate>
                                  <p:childTnLst>
                                    <p:set>
                                      <p:cBhvr>
                                        <p:cTn id="9" fill="hold"/>
                                        <p:tgtEl>
                                          <p:spTgt spid="1057"/>
                                        </p:tgtEl>
                                        <p:attrNameLst>
                                          <p:attrName>style.visibility</p:attrName>
                                        </p:attrNameLst>
                                      </p:cBhvr>
                                      <p:to>
                                        <p:strVal val="visible"/>
                                      </p:to>
                                    </p:set>
                                  </p:childTnLst>
                                </p:cTn>
                              </p:par>
                            </p:childTnLst>
                          </p:cTn>
                        </p:par>
                        <p:par>
                          <p:cTn id="10" fill="hold">
                            <p:stCondLst>
                              <p:cond delay="200"/>
                            </p:stCondLst>
                            <p:childTnLst>
                              <p:par>
                                <p:cTn id="11" presetClass="entr" nodeType="afterEffect" presetSubtype="0" presetID="1" grpId="3" fill="hold">
                                  <p:stCondLst>
                                    <p:cond delay="200"/>
                                  </p:stCondLst>
                                  <p:iterate type="el" backwards="0">
                                    <p:tmAbs val="0"/>
                                  </p:iterate>
                                  <p:childTnLst>
                                    <p:set>
                                      <p:cBhvr>
                                        <p:cTn id="12" fill="hold"/>
                                        <p:tgtEl>
                                          <p:spTgt spid="1063"/>
                                        </p:tgtEl>
                                        <p:attrNameLst>
                                          <p:attrName>style.visibility</p:attrName>
                                        </p:attrNameLst>
                                      </p:cBhvr>
                                      <p:to>
                                        <p:strVal val="visible"/>
                                      </p:to>
                                    </p:set>
                                  </p:childTnLst>
                                </p:cTn>
                              </p:par>
                            </p:childTnLst>
                          </p:cTn>
                        </p:par>
                        <p:par>
                          <p:cTn id="13" fill="hold">
                            <p:stCondLst>
                              <p:cond delay="400"/>
                            </p:stCondLst>
                            <p:childTnLst>
                              <p:par>
                                <p:cTn id="14" presetClass="entr" nodeType="afterEffect" presetSubtype="0" presetID="1" grpId="4" fill="hold">
                                  <p:stCondLst>
                                    <p:cond delay="200"/>
                                  </p:stCondLst>
                                  <p:iterate type="el" backwards="0">
                                    <p:tmAbs val="0"/>
                                  </p:iterate>
                                  <p:childTnLst>
                                    <p:set>
                                      <p:cBhvr>
                                        <p:cTn id="15" fill="hold"/>
                                        <p:tgtEl>
                                          <p:spTgt spid="10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63" grpId="3"/>
      <p:bldP build="whole" bldLvl="1" animBg="1" rev="0" advAuto="0" spid="1057" grpId="2"/>
      <p:bldP build="whole" bldLvl="1" animBg="1" rev="0" advAuto="0" spid="1054" grpId="1"/>
      <p:bldP build="whole" bldLvl="1" animBg="1" rev="0" advAuto="0" spid="1060" grpId="4"/>
    </p:bldLst>
  </p:timing>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7" name="Shape 1067"/>
          <p:cNvSpPr/>
          <p:nvPr>
            <p:ph type="title"/>
          </p:nvPr>
        </p:nvSpPr>
        <p:spPr>
          <a:prstGeom prst="rect">
            <a:avLst/>
          </a:prstGeom>
        </p:spPr>
        <p:txBody>
          <a:bodyPr/>
          <a:lstStyle>
            <a:lvl1pPr defTabSz="490727">
              <a:defRPr sz="6719"/>
            </a:lvl1pPr>
          </a:lstStyle>
          <a:p>
            <a:pPr/>
            <a:r>
              <a:t>Brute Force Dependency Detection</a:t>
            </a:r>
          </a:p>
        </p:txBody>
      </p:sp>
      <p:grpSp>
        <p:nvGrpSpPr>
          <p:cNvPr id="1070" name="Group 1070"/>
          <p:cNvGrpSpPr/>
          <p:nvPr/>
        </p:nvGrpSpPr>
        <p:grpSpPr>
          <a:xfrm>
            <a:off x="1270358" y="4179341"/>
            <a:ext cx="1721404" cy="2238357"/>
            <a:chOff x="0" y="0"/>
            <a:chExt cx="1721403" cy="2238355"/>
          </a:xfrm>
        </p:grpSpPr>
        <p:sp>
          <p:nvSpPr>
            <p:cNvPr id="1068" name="Shape 1068"/>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1</a:t>
              </a:r>
            </a:p>
          </p:txBody>
        </p:sp>
        <p:sp>
          <p:nvSpPr>
            <p:cNvPr id="1069" name="Shape 1069"/>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073" name="Group 1073"/>
          <p:cNvGrpSpPr/>
          <p:nvPr/>
        </p:nvGrpSpPr>
        <p:grpSpPr>
          <a:xfrm>
            <a:off x="4062382" y="4179341"/>
            <a:ext cx="1721405" cy="2238357"/>
            <a:chOff x="0" y="0"/>
            <a:chExt cx="1721403" cy="2238355"/>
          </a:xfrm>
        </p:grpSpPr>
        <p:sp>
          <p:nvSpPr>
            <p:cNvPr id="1071" name="Shape 1071"/>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2</a:t>
              </a:r>
            </a:p>
          </p:txBody>
        </p:sp>
        <p:sp>
          <p:nvSpPr>
            <p:cNvPr id="1072" name="Shape 1072"/>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076" name="Group 1076"/>
          <p:cNvGrpSpPr/>
          <p:nvPr/>
        </p:nvGrpSpPr>
        <p:grpSpPr>
          <a:xfrm>
            <a:off x="6836626" y="4179341"/>
            <a:ext cx="1721405" cy="2238357"/>
            <a:chOff x="0" y="0"/>
            <a:chExt cx="1721403" cy="2238355"/>
          </a:xfrm>
        </p:grpSpPr>
        <p:sp>
          <p:nvSpPr>
            <p:cNvPr id="1074" name="Shape 1074"/>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4</a:t>
              </a:r>
            </a:p>
          </p:txBody>
        </p:sp>
        <p:sp>
          <p:nvSpPr>
            <p:cNvPr id="1075" name="Shape 1075"/>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079" name="Group 1079"/>
          <p:cNvGrpSpPr/>
          <p:nvPr/>
        </p:nvGrpSpPr>
        <p:grpSpPr>
          <a:xfrm>
            <a:off x="9615951" y="4179341"/>
            <a:ext cx="1721404" cy="2238357"/>
            <a:chOff x="0" y="0"/>
            <a:chExt cx="1721403" cy="2238355"/>
          </a:xfrm>
        </p:grpSpPr>
        <p:sp>
          <p:nvSpPr>
            <p:cNvPr id="1077" name="Shape 1077"/>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3</a:t>
              </a:r>
            </a:p>
          </p:txBody>
        </p:sp>
        <p:sp>
          <p:nvSpPr>
            <p:cNvPr id="1078" name="Shape 1078"/>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082" name="Group 1082"/>
          <p:cNvGrpSpPr/>
          <p:nvPr/>
        </p:nvGrpSpPr>
        <p:grpSpPr>
          <a:xfrm>
            <a:off x="1277978" y="4179341"/>
            <a:ext cx="1721405" cy="2238357"/>
            <a:chOff x="0" y="0"/>
            <a:chExt cx="1721403" cy="2238355"/>
          </a:xfrm>
        </p:grpSpPr>
        <p:sp>
          <p:nvSpPr>
            <p:cNvPr id="1080" name="Shape 1080"/>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1</a:t>
              </a:r>
            </a:p>
          </p:txBody>
        </p:sp>
        <p:sp>
          <p:nvSpPr>
            <p:cNvPr id="1081" name="Shape 1081"/>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085" name="Group 1085"/>
          <p:cNvGrpSpPr/>
          <p:nvPr/>
        </p:nvGrpSpPr>
        <p:grpSpPr>
          <a:xfrm>
            <a:off x="4057302" y="4179341"/>
            <a:ext cx="1721405" cy="2238357"/>
            <a:chOff x="0" y="0"/>
            <a:chExt cx="1721403" cy="2238355"/>
          </a:xfrm>
        </p:grpSpPr>
        <p:sp>
          <p:nvSpPr>
            <p:cNvPr id="1083" name="Shape 1083"/>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2</a:t>
              </a:r>
            </a:p>
          </p:txBody>
        </p:sp>
        <p:sp>
          <p:nvSpPr>
            <p:cNvPr id="1084" name="Shape 1084"/>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088" name="Group 1088"/>
          <p:cNvGrpSpPr/>
          <p:nvPr/>
        </p:nvGrpSpPr>
        <p:grpSpPr>
          <a:xfrm>
            <a:off x="9615951" y="4179341"/>
            <a:ext cx="1721404" cy="2238357"/>
            <a:chOff x="0" y="0"/>
            <a:chExt cx="1721403" cy="2238355"/>
          </a:xfrm>
        </p:grpSpPr>
        <p:sp>
          <p:nvSpPr>
            <p:cNvPr id="1086" name="Shape 1086"/>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5"/>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3</a:t>
              </a:r>
            </a:p>
          </p:txBody>
        </p:sp>
        <p:sp>
          <p:nvSpPr>
            <p:cNvPr id="1087" name="Shape 1087"/>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6"/>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091" name="Group 1091"/>
          <p:cNvGrpSpPr/>
          <p:nvPr/>
        </p:nvGrpSpPr>
        <p:grpSpPr>
          <a:xfrm>
            <a:off x="6854407" y="4179341"/>
            <a:ext cx="1721405" cy="2238357"/>
            <a:chOff x="0" y="0"/>
            <a:chExt cx="1721403" cy="2238355"/>
          </a:xfrm>
        </p:grpSpPr>
        <p:sp>
          <p:nvSpPr>
            <p:cNvPr id="1089" name="Shape 1089"/>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4</a:t>
              </a:r>
            </a:p>
          </p:txBody>
        </p:sp>
        <p:sp>
          <p:nvSpPr>
            <p:cNvPr id="1090" name="Shape 1090"/>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Tree>
  </p:cSld>
  <p:clrMapOvr>
    <a:masterClrMapping/>
  </p:clrMapOvr>
  <mc:AlternateContent xmlns:mc="http://schemas.openxmlformats.org/markup-compatibility/2006">
    <mc:Choice xmlns:p14="http://schemas.microsoft.com/office/powerpoint/2010/main" Requires="p14">
      <p:transition spd="fast" advClick="0" advTm="0" p14:dur="699">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200"/>
                                  </p:stCondLst>
                                  <p:iterate type="el" backwards="0">
                                    <p:tmAbs val="0"/>
                                  </p:iterate>
                                  <p:childTnLst>
                                    <p:set>
                                      <p:cBhvr>
                                        <p:cTn id="6" fill="hold"/>
                                        <p:tgtEl>
                                          <p:spTgt spid="1082"/>
                                        </p:tgtEl>
                                        <p:attrNameLst>
                                          <p:attrName>style.visibility</p:attrName>
                                        </p:attrNameLst>
                                      </p:cBhvr>
                                      <p:to>
                                        <p:strVal val="visible"/>
                                      </p:to>
                                    </p:set>
                                  </p:childTnLst>
                                </p:cTn>
                              </p:par>
                            </p:childTnLst>
                          </p:cTn>
                        </p:par>
                        <p:par>
                          <p:cTn id="7" fill="hold">
                            <p:stCondLst>
                              <p:cond delay="200"/>
                            </p:stCondLst>
                            <p:childTnLst>
                              <p:par>
                                <p:cTn id="8" presetClass="entr" nodeType="afterEffect" presetSubtype="0" presetID="1" grpId="2" fill="hold">
                                  <p:stCondLst>
                                    <p:cond delay="200"/>
                                  </p:stCondLst>
                                  <p:iterate type="el" backwards="0">
                                    <p:tmAbs val="0"/>
                                  </p:iterate>
                                  <p:childTnLst>
                                    <p:set>
                                      <p:cBhvr>
                                        <p:cTn id="9" fill="hold"/>
                                        <p:tgtEl>
                                          <p:spTgt spid="1085"/>
                                        </p:tgtEl>
                                        <p:attrNameLst>
                                          <p:attrName>style.visibility</p:attrName>
                                        </p:attrNameLst>
                                      </p:cBhvr>
                                      <p:to>
                                        <p:strVal val="visible"/>
                                      </p:to>
                                    </p:set>
                                  </p:childTnLst>
                                </p:cTn>
                              </p:par>
                            </p:childTnLst>
                          </p:cTn>
                        </p:par>
                        <p:par>
                          <p:cTn id="10" fill="hold">
                            <p:stCondLst>
                              <p:cond delay="400"/>
                            </p:stCondLst>
                            <p:childTnLst>
                              <p:par>
                                <p:cTn id="11" presetClass="entr" nodeType="afterEffect" presetSubtype="0" presetID="1" grpId="3" fill="hold">
                                  <p:stCondLst>
                                    <p:cond delay="200"/>
                                  </p:stCondLst>
                                  <p:iterate type="el" backwards="0">
                                    <p:tmAbs val="0"/>
                                  </p:iterate>
                                  <p:childTnLst>
                                    <p:set>
                                      <p:cBhvr>
                                        <p:cTn id="12" fill="hold"/>
                                        <p:tgtEl>
                                          <p:spTgt spid="1091"/>
                                        </p:tgtEl>
                                        <p:attrNameLst>
                                          <p:attrName>style.visibility</p:attrName>
                                        </p:attrNameLst>
                                      </p:cBhvr>
                                      <p:to>
                                        <p:strVal val="visible"/>
                                      </p:to>
                                    </p:set>
                                  </p:childTnLst>
                                </p:cTn>
                              </p:par>
                            </p:childTnLst>
                          </p:cTn>
                        </p:par>
                        <p:par>
                          <p:cTn id="13" fill="hold">
                            <p:stCondLst>
                              <p:cond delay="600"/>
                            </p:stCondLst>
                            <p:childTnLst>
                              <p:par>
                                <p:cTn id="14" presetClass="entr" nodeType="afterEffect" presetSubtype="0" presetID="1" grpId="4" fill="hold">
                                  <p:stCondLst>
                                    <p:cond delay="200"/>
                                  </p:stCondLst>
                                  <p:iterate type="el" backwards="0">
                                    <p:tmAbs val="0"/>
                                  </p:iterate>
                                  <p:childTnLst>
                                    <p:set>
                                      <p:cBhvr>
                                        <p:cTn id="15" fill="hold"/>
                                        <p:tgtEl>
                                          <p:spTgt spid="10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82" grpId="1"/>
      <p:bldP build="whole" bldLvl="1" animBg="1" rev="0" advAuto="0" spid="1088" grpId="4"/>
      <p:bldP build="whole" bldLvl="1" animBg="1" rev="0" advAuto="0" spid="1091" grpId="3"/>
      <p:bldP build="whole" bldLvl="1" animBg="1" rev="0" advAuto="0" spid="1085" grpId="2"/>
    </p:bldLst>
  </p:timing>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3" name="Shape 1093"/>
          <p:cNvSpPr/>
          <p:nvPr>
            <p:ph type="title"/>
          </p:nvPr>
        </p:nvSpPr>
        <p:spPr>
          <a:prstGeom prst="rect">
            <a:avLst/>
          </a:prstGeom>
        </p:spPr>
        <p:txBody>
          <a:bodyPr/>
          <a:lstStyle>
            <a:lvl1pPr defTabSz="490727">
              <a:defRPr sz="6719"/>
            </a:lvl1pPr>
          </a:lstStyle>
          <a:p>
            <a:pPr/>
            <a:r>
              <a:t>Brute Force Dependency Detection</a:t>
            </a:r>
          </a:p>
        </p:txBody>
      </p:sp>
      <p:grpSp>
        <p:nvGrpSpPr>
          <p:cNvPr id="1096" name="Group 1096"/>
          <p:cNvGrpSpPr/>
          <p:nvPr/>
        </p:nvGrpSpPr>
        <p:grpSpPr>
          <a:xfrm>
            <a:off x="1270358" y="4179341"/>
            <a:ext cx="1721404" cy="2238357"/>
            <a:chOff x="0" y="0"/>
            <a:chExt cx="1721403" cy="2238355"/>
          </a:xfrm>
        </p:grpSpPr>
        <p:sp>
          <p:nvSpPr>
            <p:cNvPr id="1094" name="Shape 1094"/>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2</a:t>
              </a:r>
            </a:p>
          </p:txBody>
        </p:sp>
        <p:sp>
          <p:nvSpPr>
            <p:cNvPr id="1095" name="Shape 1095"/>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099" name="Group 1099"/>
          <p:cNvGrpSpPr/>
          <p:nvPr/>
        </p:nvGrpSpPr>
        <p:grpSpPr>
          <a:xfrm>
            <a:off x="4062382" y="4179341"/>
            <a:ext cx="1721405" cy="2238357"/>
            <a:chOff x="0" y="0"/>
            <a:chExt cx="1721403" cy="2238355"/>
          </a:xfrm>
        </p:grpSpPr>
        <p:sp>
          <p:nvSpPr>
            <p:cNvPr id="1097" name="Shape 1097"/>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1</a:t>
              </a:r>
            </a:p>
          </p:txBody>
        </p:sp>
        <p:sp>
          <p:nvSpPr>
            <p:cNvPr id="1098" name="Shape 1098"/>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102" name="Group 1102"/>
          <p:cNvGrpSpPr/>
          <p:nvPr/>
        </p:nvGrpSpPr>
        <p:grpSpPr>
          <a:xfrm>
            <a:off x="6836626" y="4179341"/>
            <a:ext cx="1721405" cy="2238357"/>
            <a:chOff x="0" y="0"/>
            <a:chExt cx="1721403" cy="2238355"/>
          </a:xfrm>
        </p:grpSpPr>
        <p:sp>
          <p:nvSpPr>
            <p:cNvPr id="1100" name="Shape 1100"/>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3</a:t>
              </a:r>
            </a:p>
          </p:txBody>
        </p:sp>
        <p:sp>
          <p:nvSpPr>
            <p:cNvPr id="1101" name="Shape 1101"/>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105" name="Group 1105"/>
          <p:cNvGrpSpPr/>
          <p:nvPr/>
        </p:nvGrpSpPr>
        <p:grpSpPr>
          <a:xfrm>
            <a:off x="9615951" y="4179341"/>
            <a:ext cx="1721404" cy="2238357"/>
            <a:chOff x="0" y="0"/>
            <a:chExt cx="1721403" cy="2238355"/>
          </a:xfrm>
        </p:grpSpPr>
        <p:sp>
          <p:nvSpPr>
            <p:cNvPr id="1103" name="Shape 1103"/>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4</a:t>
              </a:r>
            </a:p>
          </p:txBody>
        </p:sp>
        <p:sp>
          <p:nvSpPr>
            <p:cNvPr id="1104" name="Shape 1104"/>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108" name="Group 1108"/>
          <p:cNvGrpSpPr/>
          <p:nvPr/>
        </p:nvGrpSpPr>
        <p:grpSpPr>
          <a:xfrm>
            <a:off x="1270358" y="4179341"/>
            <a:ext cx="1721404" cy="2238357"/>
            <a:chOff x="0" y="0"/>
            <a:chExt cx="1721403" cy="2238355"/>
          </a:xfrm>
        </p:grpSpPr>
        <p:sp>
          <p:nvSpPr>
            <p:cNvPr id="1106" name="Shape 1106"/>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2</a:t>
              </a:r>
            </a:p>
          </p:txBody>
        </p:sp>
        <p:sp>
          <p:nvSpPr>
            <p:cNvPr id="1107" name="Shape 1107"/>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111" name="Group 1111"/>
          <p:cNvGrpSpPr/>
          <p:nvPr/>
        </p:nvGrpSpPr>
        <p:grpSpPr>
          <a:xfrm>
            <a:off x="4062383" y="4179341"/>
            <a:ext cx="1721404" cy="2238357"/>
            <a:chOff x="0" y="0"/>
            <a:chExt cx="1721403" cy="2238355"/>
          </a:xfrm>
        </p:grpSpPr>
        <p:sp>
          <p:nvSpPr>
            <p:cNvPr id="1109" name="Shape 1109"/>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1</a:t>
              </a:r>
            </a:p>
          </p:txBody>
        </p:sp>
        <p:sp>
          <p:nvSpPr>
            <p:cNvPr id="1110" name="Shape 1110"/>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114" name="Group 1114"/>
          <p:cNvGrpSpPr/>
          <p:nvPr/>
        </p:nvGrpSpPr>
        <p:grpSpPr>
          <a:xfrm>
            <a:off x="9610870" y="4179341"/>
            <a:ext cx="1721405" cy="2238357"/>
            <a:chOff x="0" y="0"/>
            <a:chExt cx="1721403" cy="2238355"/>
          </a:xfrm>
        </p:grpSpPr>
        <p:sp>
          <p:nvSpPr>
            <p:cNvPr id="1112" name="Shape 1112"/>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4</a:t>
              </a:r>
            </a:p>
          </p:txBody>
        </p:sp>
        <p:sp>
          <p:nvSpPr>
            <p:cNvPr id="1113" name="Shape 1113"/>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117" name="Group 1117"/>
          <p:cNvGrpSpPr/>
          <p:nvPr/>
        </p:nvGrpSpPr>
        <p:grpSpPr>
          <a:xfrm>
            <a:off x="6836626" y="4179341"/>
            <a:ext cx="1721405" cy="2238357"/>
            <a:chOff x="0" y="0"/>
            <a:chExt cx="1721403" cy="2238355"/>
          </a:xfrm>
        </p:grpSpPr>
        <p:sp>
          <p:nvSpPr>
            <p:cNvPr id="1115" name="Shape 1115"/>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3</a:t>
              </a:r>
            </a:p>
          </p:txBody>
        </p:sp>
        <p:sp>
          <p:nvSpPr>
            <p:cNvPr id="1116" name="Shape 1116"/>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Tree>
  </p:cSld>
  <p:clrMapOvr>
    <a:masterClrMapping/>
  </p:clrMapOvr>
  <mc:AlternateContent xmlns:mc="http://schemas.openxmlformats.org/markup-compatibility/2006">
    <mc:Choice xmlns:p14="http://schemas.microsoft.com/office/powerpoint/2010/main" Requires="p14">
      <p:transition spd="med" advClick="0" advTm="0" p14:dur="8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200"/>
                                  </p:stCondLst>
                                  <p:iterate type="el" backwards="0">
                                    <p:tmAbs val="0"/>
                                  </p:iterate>
                                  <p:childTnLst>
                                    <p:set>
                                      <p:cBhvr>
                                        <p:cTn id="6" fill="hold"/>
                                        <p:tgtEl>
                                          <p:spTgt spid="1108"/>
                                        </p:tgtEl>
                                        <p:attrNameLst>
                                          <p:attrName>style.visibility</p:attrName>
                                        </p:attrNameLst>
                                      </p:cBhvr>
                                      <p:to>
                                        <p:strVal val="visible"/>
                                      </p:to>
                                    </p:set>
                                  </p:childTnLst>
                                </p:cTn>
                              </p:par>
                            </p:childTnLst>
                          </p:cTn>
                        </p:par>
                        <p:par>
                          <p:cTn id="7" fill="hold">
                            <p:stCondLst>
                              <p:cond delay="200"/>
                            </p:stCondLst>
                            <p:childTnLst>
                              <p:par>
                                <p:cTn id="8" presetClass="entr" nodeType="afterEffect" presetSubtype="0" presetID="1" grpId="2" fill="hold">
                                  <p:stCondLst>
                                    <p:cond delay="200"/>
                                  </p:stCondLst>
                                  <p:iterate type="el" backwards="0">
                                    <p:tmAbs val="0"/>
                                  </p:iterate>
                                  <p:childTnLst>
                                    <p:set>
                                      <p:cBhvr>
                                        <p:cTn id="9" fill="hold"/>
                                        <p:tgtEl>
                                          <p:spTgt spid="1111"/>
                                        </p:tgtEl>
                                        <p:attrNameLst>
                                          <p:attrName>style.visibility</p:attrName>
                                        </p:attrNameLst>
                                      </p:cBhvr>
                                      <p:to>
                                        <p:strVal val="visible"/>
                                      </p:to>
                                    </p:set>
                                  </p:childTnLst>
                                </p:cTn>
                              </p:par>
                            </p:childTnLst>
                          </p:cTn>
                        </p:par>
                        <p:par>
                          <p:cTn id="10" fill="hold">
                            <p:stCondLst>
                              <p:cond delay="400"/>
                            </p:stCondLst>
                            <p:childTnLst>
                              <p:par>
                                <p:cTn id="11" presetClass="entr" nodeType="afterEffect" presetSubtype="0" presetID="1" grpId="3" fill="hold">
                                  <p:stCondLst>
                                    <p:cond delay="200"/>
                                  </p:stCondLst>
                                  <p:iterate type="el" backwards="0">
                                    <p:tmAbs val="0"/>
                                  </p:iterate>
                                  <p:childTnLst>
                                    <p:set>
                                      <p:cBhvr>
                                        <p:cTn id="12" fill="hold"/>
                                        <p:tgtEl>
                                          <p:spTgt spid="1117"/>
                                        </p:tgtEl>
                                        <p:attrNameLst>
                                          <p:attrName>style.visibility</p:attrName>
                                        </p:attrNameLst>
                                      </p:cBhvr>
                                      <p:to>
                                        <p:strVal val="visible"/>
                                      </p:to>
                                    </p:set>
                                  </p:childTnLst>
                                </p:cTn>
                              </p:par>
                            </p:childTnLst>
                          </p:cTn>
                        </p:par>
                        <p:par>
                          <p:cTn id="13" fill="hold">
                            <p:stCondLst>
                              <p:cond delay="600"/>
                            </p:stCondLst>
                            <p:childTnLst>
                              <p:par>
                                <p:cTn id="14" presetClass="entr" nodeType="afterEffect" presetSubtype="0" presetID="1" grpId="4" fill="hold">
                                  <p:stCondLst>
                                    <p:cond delay="200"/>
                                  </p:stCondLst>
                                  <p:iterate type="el" backwards="0">
                                    <p:tmAbs val="0"/>
                                  </p:iterate>
                                  <p:childTnLst>
                                    <p:set>
                                      <p:cBhvr>
                                        <p:cTn id="15" fill="hold"/>
                                        <p:tgtEl>
                                          <p:spTgt spid="11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11" grpId="2"/>
      <p:bldP build="whole" bldLvl="1" animBg="1" rev="0" advAuto="0" spid="1108" grpId="1"/>
      <p:bldP build="whole" bldLvl="1" animBg="1" rev="0" advAuto="0" spid="1114" grpId="4"/>
      <p:bldP build="whole" bldLvl="1" animBg="1" rev="0" advAuto="0" spid="1117" grpId="3"/>
    </p:bldLst>
  </p:timing>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9" name="Shape 1119"/>
          <p:cNvSpPr/>
          <p:nvPr>
            <p:ph type="title"/>
          </p:nvPr>
        </p:nvSpPr>
        <p:spPr>
          <a:prstGeom prst="rect">
            <a:avLst/>
          </a:prstGeom>
        </p:spPr>
        <p:txBody>
          <a:bodyPr/>
          <a:lstStyle>
            <a:lvl1pPr defTabSz="490727">
              <a:defRPr sz="6719"/>
            </a:lvl1pPr>
          </a:lstStyle>
          <a:p>
            <a:pPr/>
            <a:r>
              <a:t>Brute Force Dependency Detection</a:t>
            </a:r>
          </a:p>
        </p:txBody>
      </p:sp>
      <p:grpSp>
        <p:nvGrpSpPr>
          <p:cNvPr id="1122" name="Group 1122"/>
          <p:cNvGrpSpPr/>
          <p:nvPr/>
        </p:nvGrpSpPr>
        <p:grpSpPr>
          <a:xfrm>
            <a:off x="1270358" y="4179341"/>
            <a:ext cx="1721404" cy="2238357"/>
            <a:chOff x="0" y="0"/>
            <a:chExt cx="1721403" cy="2238355"/>
          </a:xfrm>
        </p:grpSpPr>
        <p:sp>
          <p:nvSpPr>
            <p:cNvPr id="1120" name="Shape 1120"/>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4</a:t>
              </a:r>
            </a:p>
          </p:txBody>
        </p:sp>
        <p:sp>
          <p:nvSpPr>
            <p:cNvPr id="1121" name="Shape 1121"/>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125" name="Group 1125"/>
          <p:cNvGrpSpPr/>
          <p:nvPr/>
        </p:nvGrpSpPr>
        <p:grpSpPr>
          <a:xfrm>
            <a:off x="4062382" y="4179341"/>
            <a:ext cx="1721405" cy="2238357"/>
            <a:chOff x="0" y="0"/>
            <a:chExt cx="1721403" cy="2238355"/>
          </a:xfrm>
        </p:grpSpPr>
        <p:sp>
          <p:nvSpPr>
            <p:cNvPr id="1123" name="Shape 1123"/>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2</a:t>
              </a:r>
            </a:p>
          </p:txBody>
        </p:sp>
        <p:sp>
          <p:nvSpPr>
            <p:cNvPr id="1124" name="Shape 1124"/>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128" name="Group 1128"/>
          <p:cNvGrpSpPr/>
          <p:nvPr/>
        </p:nvGrpSpPr>
        <p:grpSpPr>
          <a:xfrm>
            <a:off x="6836626" y="4179341"/>
            <a:ext cx="1721405" cy="2238357"/>
            <a:chOff x="0" y="0"/>
            <a:chExt cx="1721403" cy="2238355"/>
          </a:xfrm>
        </p:grpSpPr>
        <p:sp>
          <p:nvSpPr>
            <p:cNvPr id="1126" name="Shape 1126"/>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3</a:t>
              </a:r>
            </a:p>
          </p:txBody>
        </p:sp>
        <p:sp>
          <p:nvSpPr>
            <p:cNvPr id="1127" name="Shape 1127"/>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131" name="Group 1131"/>
          <p:cNvGrpSpPr/>
          <p:nvPr/>
        </p:nvGrpSpPr>
        <p:grpSpPr>
          <a:xfrm>
            <a:off x="9615951" y="4179341"/>
            <a:ext cx="1721404" cy="2238357"/>
            <a:chOff x="0" y="0"/>
            <a:chExt cx="1721403" cy="2238355"/>
          </a:xfrm>
        </p:grpSpPr>
        <p:sp>
          <p:nvSpPr>
            <p:cNvPr id="1129" name="Shape 1129"/>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1</a:t>
              </a:r>
            </a:p>
          </p:txBody>
        </p:sp>
        <p:sp>
          <p:nvSpPr>
            <p:cNvPr id="1130" name="Shape 1130"/>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134" name="Group 1134"/>
          <p:cNvGrpSpPr/>
          <p:nvPr/>
        </p:nvGrpSpPr>
        <p:grpSpPr>
          <a:xfrm>
            <a:off x="1283058" y="4179341"/>
            <a:ext cx="1721405" cy="2238357"/>
            <a:chOff x="0" y="0"/>
            <a:chExt cx="1721403" cy="2238355"/>
          </a:xfrm>
        </p:grpSpPr>
        <p:sp>
          <p:nvSpPr>
            <p:cNvPr id="1132" name="Shape 1132"/>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4</a:t>
              </a:r>
            </a:p>
          </p:txBody>
        </p:sp>
        <p:sp>
          <p:nvSpPr>
            <p:cNvPr id="1133" name="Shape 1133"/>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137" name="Group 1137"/>
          <p:cNvGrpSpPr/>
          <p:nvPr/>
        </p:nvGrpSpPr>
        <p:grpSpPr>
          <a:xfrm>
            <a:off x="4057302" y="4179341"/>
            <a:ext cx="1721405" cy="2238357"/>
            <a:chOff x="0" y="0"/>
            <a:chExt cx="1721403" cy="2238355"/>
          </a:xfrm>
        </p:grpSpPr>
        <p:sp>
          <p:nvSpPr>
            <p:cNvPr id="1135" name="Shape 1135"/>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2</a:t>
              </a:r>
            </a:p>
          </p:txBody>
        </p:sp>
        <p:sp>
          <p:nvSpPr>
            <p:cNvPr id="1136" name="Shape 1136"/>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140" name="Group 1140"/>
          <p:cNvGrpSpPr/>
          <p:nvPr/>
        </p:nvGrpSpPr>
        <p:grpSpPr>
          <a:xfrm>
            <a:off x="9615951" y="4179341"/>
            <a:ext cx="1721404" cy="2238357"/>
            <a:chOff x="0" y="0"/>
            <a:chExt cx="1721403" cy="2238355"/>
          </a:xfrm>
        </p:grpSpPr>
        <p:sp>
          <p:nvSpPr>
            <p:cNvPr id="1138" name="Shape 1138"/>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1</a:t>
              </a:r>
            </a:p>
          </p:txBody>
        </p:sp>
        <p:sp>
          <p:nvSpPr>
            <p:cNvPr id="1139" name="Shape 1139"/>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143" name="Group 1143"/>
          <p:cNvGrpSpPr/>
          <p:nvPr/>
        </p:nvGrpSpPr>
        <p:grpSpPr>
          <a:xfrm>
            <a:off x="6836626" y="4179341"/>
            <a:ext cx="1721405" cy="2238357"/>
            <a:chOff x="0" y="0"/>
            <a:chExt cx="1721403" cy="2238355"/>
          </a:xfrm>
        </p:grpSpPr>
        <p:sp>
          <p:nvSpPr>
            <p:cNvPr id="1141" name="Shape 1141"/>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5"/>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3</a:t>
              </a:r>
            </a:p>
          </p:txBody>
        </p:sp>
        <p:sp>
          <p:nvSpPr>
            <p:cNvPr id="1142" name="Shape 1142"/>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6"/>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Tree>
  </p:cSld>
  <p:clrMapOvr>
    <a:masterClrMapping/>
  </p:clrMapOvr>
  <mc:AlternateContent xmlns:mc="http://schemas.openxmlformats.org/markup-compatibility/2006">
    <mc:Choice xmlns:p14="http://schemas.microsoft.com/office/powerpoint/2010/main" Requires="p14">
      <p:transition spd="med" advClick="0" advTm="0" p14:dur="899">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200"/>
                                  </p:stCondLst>
                                  <p:iterate type="el" backwards="0">
                                    <p:tmAbs val="0"/>
                                  </p:iterate>
                                  <p:childTnLst>
                                    <p:set>
                                      <p:cBhvr>
                                        <p:cTn id="6" fill="hold"/>
                                        <p:tgtEl>
                                          <p:spTgt spid="1134"/>
                                        </p:tgtEl>
                                        <p:attrNameLst>
                                          <p:attrName>style.visibility</p:attrName>
                                        </p:attrNameLst>
                                      </p:cBhvr>
                                      <p:to>
                                        <p:strVal val="visible"/>
                                      </p:to>
                                    </p:set>
                                  </p:childTnLst>
                                </p:cTn>
                              </p:par>
                            </p:childTnLst>
                          </p:cTn>
                        </p:par>
                        <p:par>
                          <p:cTn id="7" fill="hold">
                            <p:stCondLst>
                              <p:cond delay="200"/>
                            </p:stCondLst>
                            <p:childTnLst>
                              <p:par>
                                <p:cTn id="8" presetClass="entr" nodeType="afterEffect" presetSubtype="0" presetID="1" grpId="2" fill="hold">
                                  <p:stCondLst>
                                    <p:cond delay="200"/>
                                  </p:stCondLst>
                                  <p:iterate type="el" backwards="0">
                                    <p:tmAbs val="0"/>
                                  </p:iterate>
                                  <p:childTnLst>
                                    <p:set>
                                      <p:cBhvr>
                                        <p:cTn id="9" fill="hold"/>
                                        <p:tgtEl>
                                          <p:spTgt spid="1137"/>
                                        </p:tgtEl>
                                        <p:attrNameLst>
                                          <p:attrName>style.visibility</p:attrName>
                                        </p:attrNameLst>
                                      </p:cBhvr>
                                      <p:to>
                                        <p:strVal val="visible"/>
                                      </p:to>
                                    </p:set>
                                  </p:childTnLst>
                                </p:cTn>
                              </p:par>
                            </p:childTnLst>
                          </p:cTn>
                        </p:par>
                        <p:par>
                          <p:cTn id="10" fill="hold">
                            <p:stCondLst>
                              <p:cond delay="400"/>
                            </p:stCondLst>
                            <p:childTnLst>
                              <p:par>
                                <p:cTn id="11" presetClass="entr" nodeType="afterEffect" presetSubtype="0" presetID="1" grpId="3" fill="hold">
                                  <p:stCondLst>
                                    <p:cond delay="200"/>
                                  </p:stCondLst>
                                  <p:iterate type="el" backwards="0">
                                    <p:tmAbs val="0"/>
                                  </p:iterate>
                                  <p:childTnLst>
                                    <p:set>
                                      <p:cBhvr>
                                        <p:cTn id="12" fill="hold"/>
                                        <p:tgtEl>
                                          <p:spTgt spid="1143"/>
                                        </p:tgtEl>
                                        <p:attrNameLst>
                                          <p:attrName>style.visibility</p:attrName>
                                        </p:attrNameLst>
                                      </p:cBhvr>
                                      <p:to>
                                        <p:strVal val="visible"/>
                                      </p:to>
                                    </p:set>
                                  </p:childTnLst>
                                </p:cTn>
                              </p:par>
                            </p:childTnLst>
                          </p:cTn>
                        </p:par>
                        <p:par>
                          <p:cTn id="13" fill="hold">
                            <p:stCondLst>
                              <p:cond delay="600"/>
                            </p:stCondLst>
                            <p:childTnLst>
                              <p:par>
                                <p:cTn id="14" presetClass="entr" nodeType="afterEffect" presetSubtype="0" presetID="1" grpId="4" fill="hold">
                                  <p:stCondLst>
                                    <p:cond delay="200"/>
                                  </p:stCondLst>
                                  <p:iterate type="el" backwards="0">
                                    <p:tmAbs val="0"/>
                                  </p:iterate>
                                  <p:childTnLst>
                                    <p:set>
                                      <p:cBhvr>
                                        <p:cTn id="15" fill="hold"/>
                                        <p:tgtEl>
                                          <p:spTgt spid="11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43" grpId="3"/>
      <p:bldP build="whole" bldLvl="1" animBg="1" rev="0" advAuto="0" spid="1137" grpId="2"/>
      <p:bldP build="whole" bldLvl="1" animBg="1" rev="0" advAuto="0" spid="1134" grpId="1"/>
      <p:bldP build="whole" bldLvl="1" animBg="1" rev="0" advAuto="0" spid="1140" grpId="4"/>
    </p:bldLst>
  </p:timing>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45" name="Shape 1145"/>
          <p:cNvSpPr/>
          <p:nvPr>
            <p:ph type="title"/>
          </p:nvPr>
        </p:nvSpPr>
        <p:spPr>
          <a:prstGeom prst="rect">
            <a:avLst/>
          </a:prstGeom>
        </p:spPr>
        <p:txBody>
          <a:bodyPr/>
          <a:lstStyle>
            <a:lvl1pPr defTabSz="490727">
              <a:defRPr sz="6719"/>
            </a:lvl1pPr>
          </a:lstStyle>
          <a:p>
            <a:pPr/>
            <a:r>
              <a:t>Brute Force Dependency Detection</a:t>
            </a:r>
          </a:p>
        </p:txBody>
      </p:sp>
      <p:grpSp>
        <p:nvGrpSpPr>
          <p:cNvPr id="1148" name="Group 1148"/>
          <p:cNvGrpSpPr/>
          <p:nvPr/>
        </p:nvGrpSpPr>
        <p:grpSpPr>
          <a:xfrm>
            <a:off x="1270358" y="4179341"/>
            <a:ext cx="1721404" cy="2238357"/>
            <a:chOff x="0" y="0"/>
            <a:chExt cx="1721403" cy="2238355"/>
          </a:xfrm>
        </p:grpSpPr>
        <p:sp>
          <p:nvSpPr>
            <p:cNvPr id="1146" name="Shape 1146"/>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1</a:t>
              </a:r>
            </a:p>
          </p:txBody>
        </p:sp>
        <p:sp>
          <p:nvSpPr>
            <p:cNvPr id="1147" name="Shape 1147"/>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151" name="Group 1151"/>
          <p:cNvGrpSpPr/>
          <p:nvPr/>
        </p:nvGrpSpPr>
        <p:grpSpPr>
          <a:xfrm>
            <a:off x="4062382" y="4179341"/>
            <a:ext cx="1721405" cy="2238357"/>
            <a:chOff x="0" y="0"/>
            <a:chExt cx="1721403" cy="2238355"/>
          </a:xfrm>
        </p:grpSpPr>
        <p:sp>
          <p:nvSpPr>
            <p:cNvPr id="1149" name="Shape 1149"/>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3</a:t>
              </a:r>
            </a:p>
          </p:txBody>
        </p:sp>
        <p:sp>
          <p:nvSpPr>
            <p:cNvPr id="1150" name="Shape 1150"/>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154" name="Group 1154"/>
          <p:cNvGrpSpPr/>
          <p:nvPr/>
        </p:nvGrpSpPr>
        <p:grpSpPr>
          <a:xfrm>
            <a:off x="6836626" y="4179341"/>
            <a:ext cx="1721405" cy="2238357"/>
            <a:chOff x="0" y="0"/>
            <a:chExt cx="1721403" cy="2238355"/>
          </a:xfrm>
        </p:grpSpPr>
        <p:sp>
          <p:nvSpPr>
            <p:cNvPr id="1152" name="Shape 1152"/>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2</a:t>
              </a:r>
            </a:p>
          </p:txBody>
        </p:sp>
        <p:sp>
          <p:nvSpPr>
            <p:cNvPr id="1153" name="Shape 1153"/>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157" name="Group 1157"/>
          <p:cNvGrpSpPr/>
          <p:nvPr/>
        </p:nvGrpSpPr>
        <p:grpSpPr>
          <a:xfrm>
            <a:off x="9615951" y="4179341"/>
            <a:ext cx="1721404" cy="2238357"/>
            <a:chOff x="0" y="0"/>
            <a:chExt cx="1721403" cy="2238355"/>
          </a:xfrm>
        </p:grpSpPr>
        <p:sp>
          <p:nvSpPr>
            <p:cNvPr id="1155" name="Shape 1155"/>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4</a:t>
              </a:r>
            </a:p>
          </p:txBody>
        </p:sp>
        <p:sp>
          <p:nvSpPr>
            <p:cNvPr id="1156" name="Shape 1156"/>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160" name="Group 1160"/>
          <p:cNvGrpSpPr/>
          <p:nvPr/>
        </p:nvGrpSpPr>
        <p:grpSpPr>
          <a:xfrm>
            <a:off x="1265277" y="4179341"/>
            <a:ext cx="1721405" cy="2238357"/>
            <a:chOff x="0" y="0"/>
            <a:chExt cx="1721403" cy="2238355"/>
          </a:xfrm>
        </p:grpSpPr>
        <p:sp>
          <p:nvSpPr>
            <p:cNvPr id="1158" name="Shape 1158"/>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1</a:t>
              </a:r>
            </a:p>
          </p:txBody>
        </p:sp>
        <p:sp>
          <p:nvSpPr>
            <p:cNvPr id="1159" name="Shape 1159"/>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5"/>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163" name="Group 1163"/>
          <p:cNvGrpSpPr/>
          <p:nvPr/>
        </p:nvGrpSpPr>
        <p:grpSpPr>
          <a:xfrm>
            <a:off x="4062382" y="4179341"/>
            <a:ext cx="1721405" cy="2238357"/>
            <a:chOff x="0" y="0"/>
            <a:chExt cx="1721403" cy="2238355"/>
          </a:xfrm>
        </p:grpSpPr>
        <p:sp>
          <p:nvSpPr>
            <p:cNvPr id="1161" name="Shape 1161"/>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3</a:t>
              </a:r>
            </a:p>
          </p:txBody>
        </p:sp>
        <p:sp>
          <p:nvSpPr>
            <p:cNvPr id="1162" name="Shape 1162"/>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5"/>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166" name="Group 1166"/>
          <p:cNvGrpSpPr/>
          <p:nvPr/>
        </p:nvGrpSpPr>
        <p:grpSpPr>
          <a:xfrm>
            <a:off x="9615951" y="4179341"/>
            <a:ext cx="1721404" cy="2238357"/>
            <a:chOff x="0" y="0"/>
            <a:chExt cx="1721403" cy="2238355"/>
          </a:xfrm>
        </p:grpSpPr>
        <p:sp>
          <p:nvSpPr>
            <p:cNvPr id="1164" name="Shape 1164"/>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4</a:t>
              </a:r>
            </a:p>
          </p:txBody>
        </p:sp>
        <p:sp>
          <p:nvSpPr>
            <p:cNvPr id="1165" name="Shape 1165"/>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5"/>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169" name="Group 1169"/>
          <p:cNvGrpSpPr/>
          <p:nvPr/>
        </p:nvGrpSpPr>
        <p:grpSpPr>
          <a:xfrm>
            <a:off x="6836626" y="4179341"/>
            <a:ext cx="1721405" cy="2238357"/>
            <a:chOff x="0" y="0"/>
            <a:chExt cx="1721403" cy="2238355"/>
          </a:xfrm>
        </p:grpSpPr>
        <p:sp>
          <p:nvSpPr>
            <p:cNvPr id="1167" name="Shape 1167"/>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2</a:t>
              </a:r>
            </a:p>
          </p:txBody>
        </p:sp>
        <p:sp>
          <p:nvSpPr>
            <p:cNvPr id="1168" name="Shape 1168"/>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5"/>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899">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200"/>
                                  </p:stCondLst>
                                  <p:iterate type="el" backwards="0">
                                    <p:tmAbs val="0"/>
                                  </p:iterate>
                                  <p:childTnLst>
                                    <p:set>
                                      <p:cBhvr>
                                        <p:cTn id="6" fill="hold"/>
                                        <p:tgtEl>
                                          <p:spTgt spid="1160"/>
                                        </p:tgtEl>
                                        <p:attrNameLst>
                                          <p:attrName>style.visibility</p:attrName>
                                        </p:attrNameLst>
                                      </p:cBhvr>
                                      <p:to>
                                        <p:strVal val="visible"/>
                                      </p:to>
                                    </p:set>
                                  </p:childTnLst>
                                </p:cTn>
                              </p:par>
                            </p:childTnLst>
                          </p:cTn>
                        </p:par>
                        <p:par>
                          <p:cTn id="7" fill="hold">
                            <p:stCondLst>
                              <p:cond delay="200"/>
                            </p:stCondLst>
                            <p:childTnLst>
                              <p:par>
                                <p:cTn id="8" presetClass="entr" nodeType="afterEffect" presetSubtype="0" presetID="1" grpId="2" fill="hold">
                                  <p:stCondLst>
                                    <p:cond delay="200"/>
                                  </p:stCondLst>
                                  <p:iterate type="el" backwards="0">
                                    <p:tmAbs val="0"/>
                                  </p:iterate>
                                  <p:childTnLst>
                                    <p:set>
                                      <p:cBhvr>
                                        <p:cTn id="9" fill="hold"/>
                                        <p:tgtEl>
                                          <p:spTgt spid="1163"/>
                                        </p:tgtEl>
                                        <p:attrNameLst>
                                          <p:attrName>style.visibility</p:attrName>
                                        </p:attrNameLst>
                                      </p:cBhvr>
                                      <p:to>
                                        <p:strVal val="visible"/>
                                      </p:to>
                                    </p:set>
                                  </p:childTnLst>
                                </p:cTn>
                              </p:par>
                            </p:childTnLst>
                          </p:cTn>
                        </p:par>
                        <p:par>
                          <p:cTn id="10" fill="hold">
                            <p:stCondLst>
                              <p:cond delay="400"/>
                            </p:stCondLst>
                            <p:childTnLst>
                              <p:par>
                                <p:cTn id="11" presetClass="entr" nodeType="afterEffect" presetSubtype="0" presetID="1" grpId="3" fill="hold">
                                  <p:stCondLst>
                                    <p:cond delay="200"/>
                                  </p:stCondLst>
                                  <p:iterate type="el" backwards="0">
                                    <p:tmAbs val="0"/>
                                  </p:iterate>
                                  <p:childTnLst>
                                    <p:set>
                                      <p:cBhvr>
                                        <p:cTn id="12" fill="hold"/>
                                        <p:tgtEl>
                                          <p:spTgt spid="1169"/>
                                        </p:tgtEl>
                                        <p:attrNameLst>
                                          <p:attrName>style.visibility</p:attrName>
                                        </p:attrNameLst>
                                      </p:cBhvr>
                                      <p:to>
                                        <p:strVal val="visible"/>
                                      </p:to>
                                    </p:set>
                                  </p:childTnLst>
                                </p:cTn>
                              </p:par>
                            </p:childTnLst>
                          </p:cTn>
                        </p:par>
                        <p:par>
                          <p:cTn id="13" fill="hold">
                            <p:stCondLst>
                              <p:cond delay="600"/>
                            </p:stCondLst>
                            <p:childTnLst>
                              <p:par>
                                <p:cTn id="14" presetClass="entr" nodeType="afterEffect" presetSubtype="0" presetID="1" grpId="4" fill="hold">
                                  <p:stCondLst>
                                    <p:cond delay="200"/>
                                  </p:stCondLst>
                                  <p:iterate type="el" backwards="0">
                                    <p:tmAbs val="0"/>
                                  </p:iterate>
                                  <p:childTnLst>
                                    <p:set>
                                      <p:cBhvr>
                                        <p:cTn id="15" fill="hold"/>
                                        <p:tgtEl>
                                          <p:spTgt spid="11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60" grpId="1"/>
      <p:bldP build="whole" bldLvl="1" animBg="1" rev="0" advAuto="0" spid="1166" grpId="4"/>
      <p:bldP build="whole" bldLvl="1" animBg="1" rev="0" advAuto="0" spid="1169" grpId="3"/>
      <p:bldP build="whole" bldLvl="1" animBg="1" rev="0" advAuto="0" spid="1163" grpId="2"/>
    </p:bldLst>
  </p:timing>
</p:sld>
</file>

<file path=ppt/slides/slide4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173" name="Shape 1173"/>
          <p:cNvSpPr/>
          <p:nvPr>
            <p:ph type="title"/>
          </p:nvPr>
        </p:nvSpPr>
        <p:spPr>
          <a:prstGeom prst="rect">
            <a:avLst/>
          </a:prstGeom>
        </p:spPr>
        <p:txBody>
          <a:bodyPr/>
          <a:lstStyle>
            <a:lvl1pPr defTabSz="490727">
              <a:defRPr sz="6719"/>
            </a:lvl1pPr>
          </a:lstStyle>
          <a:p>
            <a:pPr/>
            <a:r>
              <a:t>Brute Force Dependency Detection</a:t>
            </a:r>
          </a:p>
        </p:txBody>
      </p:sp>
      <p:sp>
        <p:nvSpPr>
          <p:cNvPr id="1174" name="Shape 1174"/>
          <p:cNvSpPr/>
          <p:nvPr>
            <p:ph type="body" idx="1"/>
          </p:nvPr>
        </p:nvSpPr>
        <p:spPr>
          <a:prstGeom prst="rect">
            <a:avLst/>
          </a:prstGeom>
        </p:spPr>
        <p:txBody>
          <a:bodyPr/>
          <a:lstStyle/>
          <a:p>
            <a:pPr marL="426719" indent="-426719" defTabSz="560831">
              <a:spcBef>
                <a:spcPts val="4000"/>
              </a:spcBef>
              <a:defRPr sz="3455"/>
            </a:pPr>
            <a:r>
              <a:t>Looked at feasibility on 10 large open source test suites</a:t>
            </a:r>
          </a:p>
          <a:p>
            <a:pPr marL="426719" indent="-426719" defTabSz="560831">
              <a:spcBef>
                <a:spcPts val="4000"/>
              </a:spcBef>
              <a:defRPr sz="3455"/>
            </a:pPr>
            <a:r>
              <a:t>Exhaustive approach: &gt; 10</a:t>
            </a:r>
            <a:r>
              <a:rPr baseline="31999"/>
              <a:t>300 </a:t>
            </a:r>
            <a:r>
              <a:t>years to find all dependencies</a:t>
            </a:r>
          </a:p>
          <a:p>
            <a:pPr marL="426719" indent="-426719" defTabSz="560831">
              <a:spcBef>
                <a:spcPts val="4000"/>
              </a:spcBef>
              <a:defRPr sz="3455"/>
            </a:pPr>
            <a:r>
              <a:t>Pairwise approach: Average 31,882 executions of the entire test suite to find (incomplete) dependencies</a:t>
            </a:r>
          </a:p>
          <a:p>
            <a:pPr marL="426719" indent="-426719" defTabSz="560831">
              <a:spcBef>
                <a:spcPts val="4000"/>
              </a:spcBef>
              <a:defRPr sz="3455"/>
            </a:pPr>
            <a:r>
              <a:t>Problem: How do we safely accelerate test suites in the presence of unknown dependencies?</a:t>
            </a:r>
          </a:p>
        </p:txBody>
      </p:sp>
    </p:spTree>
  </p:cSld>
  <p:clrMapOvr>
    <a:masterClrMapping/>
  </p:clrMapOvr>
  <p:transition xmlns:p14="http://schemas.microsoft.com/office/powerpoint/2010/main" spd="med" advClick="1" p14:dur="8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7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117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1174">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174" grpId="1"/>
    </p:bldLst>
  </p:timing>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8" name="Shape 1178"/>
          <p:cNvSpPr/>
          <p:nvPr>
            <p:ph type="title"/>
          </p:nvPr>
        </p:nvSpPr>
        <p:spPr>
          <a:prstGeom prst="rect">
            <a:avLst/>
          </a:prstGeom>
        </p:spPr>
        <p:txBody>
          <a:bodyPr/>
          <a:lstStyle>
            <a:lvl1pPr defTabSz="496570">
              <a:defRPr sz="6800"/>
            </a:lvl1pPr>
          </a:lstStyle>
          <a:p>
            <a:pPr/>
            <a:r>
              <a:t>Manifest Test Dependencies</a:t>
            </a:r>
          </a:p>
        </p:txBody>
      </p:sp>
      <p:sp>
        <p:nvSpPr>
          <p:cNvPr id="1179" name="Shape 1179"/>
          <p:cNvSpPr/>
          <p:nvPr>
            <p:ph type="body" idx="1"/>
          </p:nvPr>
        </p:nvSpPr>
        <p:spPr>
          <a:prstGeom prst="rect">
            <a:avLst/>
          </a:prstGeom>
        </p:spPr>
        <p:txBody>
          <a:bodyPr/>
          <a:lstStyle/>
          <a:p>
            <a:pPr/>
            <a:r>
              <a:t>Definition: a data dependence between tests T1, T2 that results in the outcome of T2 changing</a:t>
            </a:r>
          </a:p>
          <a:p>
            <a:pPr/>
            <a:r>
              <a:t>All manifest dependencies are data dependencies</a:t>
            </a:r>
          </a:p>
          <a:p>
            <a:pPr/>
            <a:r>
              <a:t>Not all data dependencies are manifest dependencies</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1179">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179" grpId="1"/>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Shape 214"/>
          <p:cNvSpPr/>
          <p:nvPr>
            <p:ph type="title"/>
          </p:nvPr>
        </p:nvSpPr>
        <p:spPr>
          <a:xfrm>
            <a:off x="547811" y="127000"/>
            <a:ext cx="11909178" cy="2159000"/>
          </a:xfrm>
          <a:prstGeom prst="rect">
            <a:avLst/>
          </a:prstGeom>
        </p:spPr>
        <p:txBody>
          <a:bodyPr/>
          <a:lstStyle>
            <a:lvl1pPr defTabSz="490727">
              <a:defRPr sz="6719"/>
            </a:lvl1pPr>
          </a:lstStyle>
          <a:p>
            <a:pPr/>
            <a:r>
              <a:t>Testing Dominates Build Times</a:t>
            </a:r>
          </a:p>
        </p:txBody>
      </p:sp>
      <p:graphicFrame>
        <p:nvGraphicFramePr>
          <p:cNvPr id="215" name="Chart 215"/>
          <p:cNvGraphicFramePr/>
          <p:nvPr/>
        </p:nvGraphicFramePr>
        <p:xfrm>
          <a:off x="3348223" y="1963923"/>
          <a:ext cx="6308354" cy="6308354"/>
        </p:xfrm>
        <a:graphic xmlns:a="http://schemas.openxmlformats.org/drawingml/2006/main">
          <a:graphicData uri="http://schemas.openxmlformats.org/drawingml/2006/chart">
            <c:chart xmlns:c="http://schemas.openxmlformats.org/drawingml/2006/chart" r:id="rId3"/>
          </a:graphicData>
        </a:graphic>
      </p:graphicFrame>
      <p:sp>
        <p:nvSpPr>
          <p:cNvPr id="216" name="Shape 216"/>
          <p:cNvSpPr/>
          <p:nvPr/>
        </p:nvSpPr>
        <p:spPr>
          <a:xfrm>
            <a:off x="2245868" y="8350250"/>
            <a:ext cx="851306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Projects taking &gt; 10 minutes to build (69)</a:t>
            </a:r>
          </a:p>
        </p:txBody>
      </p:sp>
      <p:sp>
        <p:nvSpPr>
          <p:cNvPr id="217" name="Shape 217"/>
          <p:cNvSpPr/>
          <p:nvPr/>
        </p:nvSpPr>
        <p:spPr>
          <a:xfrm>
            <a:off x="9696145" y="4994275"/>
            <a:ext cx="15627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Testing</a:t>
            </a:r>
          </a:p>
        </p:txBody>
      </p:sp>
      <p:sp>
        <p:nvSpPr>
          <p:cNvPr id="218" name="Shape 218"/>
          <p:cNvSpPr/>
          <p:nvPr/>
        </p:nvSpPr>
        <p:spPr>
          <a:xfrm>
            <a:off x="3943121" y="1670050"/>
            <a:ext cx="12577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Other</a:t>
            </a:r>
          </a:p>
        </p:txBody>
      </p:sp>
      <p:sp>
        <p:nvSpPr>
          <p:cNvPr id="219" name="Shape 219"/>
          <p:cNvSpPr/>
          <p:nvPr/>
        </p:nvSpPr>
        <p:spPr>
          <a:xfrm>
            <a:off x="1111808" y="4994275"/>
            <a:ext cx="219684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Compiling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3" name="Shape 1183"/>
          <p:cNvSpPr/>
          <p:nvPr>
            <p:ph type="title"/>
          </p:nvPr>
        </p:nvSpPr>
        <p:spPr>
          <a:prstGeom prst="rect">
            <a:avLst/>
          </a:prstGeom>
        </p:spPr>
        <p:txBody>
          <a:bodyPr/>
          <a:lstStyle/>
          <a:p>
            <a:pPr/>
            <a:r>
              <a:t>Data Dependencies</a:t>
            </a:r>
          </a:p>
        </p:txBody>
      </p:sp>
      <p:grpSp>
        <p:nvGrpSpPr>
          <p:cNvPr id="1186" name="Group 1186"/>
          <p:cNvGrpSpPr/>
          <p:nvPr/>
        </p:nvGrpSpPr>
        <p:grpSpPr>
          <a:xfrm>
            <a:off x="1270358" y="4179341"/>
            <a:ext cx="1721404" cy="2238357"/>
            <a:chOff x="0" y="0"/>
            <a:chExt cx="1721403" cy="2238355"/>
          </a:xfrm>
        </p:grpSpPr>
        <p:sp>
          <p:nvSpPr>
            <p:cNvPr id="1184" name="Shape 1184"/>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1</a:t>
              </a:r>
            </a:p>
          </p:txBody>
        </p:sp>
        <p:sp>
          <p:nvSpPr>
            <p:cNvPr id="1185" name="Shape 1185"/>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189" name="Group 1189"/>
          <p:cNvGrpSpPr/>
          <p:nvPr/>
        </p:nvGrpSpPr>
        <p:grpSpPr>
          <a:xfrm>
            <a:off x="4140205" y="4186609"/>
            <a:ext cx="1721405" cy="2238357"/>
            <a:chOff x="0" y="0"/>
            <a:chExt cx="1721403" cy="2238355"/>
          </a:xfrm>
        </p:grpSpPr>
        <p:sp>
          <p:nvSpPr>
            <p:cNvPr id="1187" name="Shape 1187"/>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2</a:t>
              </a:r>
            </a:p>
          </p:txBody>
        </p:sp>
        <p:sp>
          <p:nvSpPr>
            <p:cNvPr id="1188" name="Shape 1188"/>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192" name="Group 1192"/>
          <p:cNvGrpSpPr/>
          <p:nvPr/>
        </p:nvGrpSpPr>
        <p:grpSpPr>
          <a:xfrm>
            <a:off x="6945070" y="4186609"/>
            <a:ext cx="1721405" cy="2238357"/>
            <a:chOff x="0" y="0"/>
            <a:chExt cx="1721403" cy="2238355"/>
          </a:xfrm>
        </p:grpSpPr>
        <p:sp>
          <p:nvSpPr>
            <p:cNvPr id="1190" name="Shape 1190"/>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3</a:t>
              </a:r>
            </a:p>
          </p:txBody>
        </p:sp>
        <p:sp>
          <p:nvSpPr>
            <p:cNvPr id="1191" name="Shape 1191"/>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195" name="Group 1195"/>
          <p:cNvGrpSpPr/>
          <p:nvPr/>
        </p:nvGrpSpPr>
        <p:grpSpPr>
          <a:xfrm>
            <a:off x="9587728" y="4186609"/>
            <a:ext cx="1721405" cy="2238357"/>
            <a:chOff x="0" y="0"/>
            <a:chExt cx="1721403" cy="2238355"/>
          </a:xfrm>
        </p:grpSpPr>
        <p:sp>
          <p:nvSpPr>
            <p:cNvPr id="1193" name="Shape 1193"/>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4</a:t>
              </a:r>
            </a:p>
          </p:txBody>
        </p:sp>
        <p:sp>
          <p:nvSpPr>
            <p:cNvPr id="1194" name="Shape 1194"/>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198" name="Group 1198"/>
          <p:cNvGrpSpPr/>
          <p:nvPr/>
        </p:nvGrpSpPr>
        <p:grpSpPr>
          <a:xfrm>
            <a:off x="1277978" y="4179341"/>
            <a:ext cx="1721405" cy="2238357"/>
            <a:chOff x="0" y="0"/>
            <a:chExt cx="1721403" cy="2238355"/>
          </a:xfrm>
        </p:grpSpPr>
        <p:sp>
          <p:nvSpPr>
            <p:cNvPr id="1196" name="Shape 1196"/>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1</a:t>
              </a:r>
            </a:p>
          </p:txBody>
        </p:sp>
        <p:sp>
          <p:nvSpPr>
            <p:cNvPr id="1197" name="Shape 1197"/>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5"/>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201" name="Group 1201"/>
          <p:cNvGrpSpPr/>
          <p:nvPr/>
        </p:nvGrpSpPr>
        <p:grpSpPr>
          <a:xfrm>
            <a:off x="4135125" y="4186609"/>
            <a:ext cx="1721405" cy="2238357"/>
            <a:chOff x="0" y="0"/>
            <a:chExt cx="1721403" cy="2238355"/>
          </a:xfrm>
        </p:grpSpPr>
        <p:sp>
          <p:nvSpPr>
            <p:cNvPr id="1199" name="Shape 1199"/>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2</a:t>
              </a:r>
            </a:p>
          </p:txBody>
        </p:sp>
        <p:sp>
          <p:nvSpPr>
            <p:cNvPr id="1200" name="Shape 1200"/>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5"/>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1202" name="Shape 1202"/>
          <p:cNvSpPr/>
          <p:nvPr/>
        </p:nvSpPr>
        <p:spPr>
          <a:xfrm>
            <a:off x="5765800" y="7513319"/>
            <a:ext cx="1270000" cy="1270001"/>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Shared File</a:t>
            </a:r>
          </a:p>
        </p:txBody>
      </p:sp>
      <p:sp>
        <p:nvSpPr>
          <p:cNvPr id="1203" name="Shape 1203"/>
          <p:cNvSpPr/>
          <p:nvPr/>
        </p:nvSpPr>
        <p:spPr>
          <a:xfrm>
            <a:off x="1749679" y="7600950"/>
            <a:ext cx="330784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Write, Value “A”</a:t>
            </a:r>
          </a:p>
        </p:txBody>
      </p:sp>
      <p:sp>
        <p:nvSpPr>
          <p:cNvPr id="1204" name="Shape 1204"/>
          <p:cNvSpPr/>
          <p:nvPr/>
        </p:nvSpPr>
        <p:spPr>
          <a:xfrm flipH="1">
            <a:off x="7137576" y="6494582"/>
            <a:ext cx="3165756" cy="1425047"/>
          </a:xfrm>
          <a:prstGeom prst="line">
            <a:avLst/>
          </a:prstGeom>
          <a:ln w="63500">
            <a:solidFill>
              <a:srgbClr val="000000"/>
            </a:solidFill>
            <a:miter lim="400000"/>
            <a:tailEnd type="triangle"/>
          </a:ln>
        </p:spPr>
        <p:txBody>
          <a:bodyPr lIns="50800" tIns="50800" rIns="50800" bIns="50800" anchor="ctr"/>
          <a:lstStyle/>
          <a:p>
            <a:pPr>
              <a:defRPr sz="2400"/>
            </a:pPr>
          </a:p>
        </p:txBody>
      </p:sp>
      <p:grpSp>
        <p:nvGrpSpPr>
          <p:cNvPr id="1207" name="Group 1207"/>
          <p:cNvGrpSpPr/>
          <p:nvPr/>
        </p:nvGrpSpPr>
        <p:grpSpPr>
          <a:xfrm>
            <a:off x="9582648" y="4186609"/>
            <a:ext cx="1721405" cy="2238357"/>
            <a:chOff x="0" y="0"/>
            <a:chExt cx="1721403" cy="2238355"/>
          </a:xfrm>
        </p:grpSpPr>
        <p:sp>
          <p:nvSpPr>
            <p:cNvPr id="1205" name="Shape 1205"/>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4</a:t>
              </a:r>
            </a:p>
          </p:txBody>
        </p:sp>
        <p:sp>
          <p:nvSpPr>
            <p:cNvPr id="1206" name="Shape 1206"/>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5"/>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1208" name="Shape 1208"/>
          <p:cNvSpPr/>
          <p:nvPr/>
        </p:nvSpPr>
        <p:spPr>
          <a:xfrm>
            <a:off x="5704558" y="6483032"/>
            <a:ext cx="203636" cy="975995"/>
          </a:xfrm>
          <a:prstGeom prst="line">
            <a:avLst/>
          </a:prstGeom>
          <a:ln w="63500">
            <a:solidFill>
              <a:srgbClr val="000000"/>
            </a:solidFill>
            <a:miter lim="400000"/>
            <a:tailEnd type="triangle"/>
          </a:ln>
        </p:spPr>
        <p:txBody>
          <a:bodyPr lIns="50800" tIns="50800" rIns="50800" bIns="50800" anchor="ctr"/>
          <a:lstStyle/>
          <a:p>
            <a:pPr>
              <a:defRPr sz="2400"/>
            </a:pPr>
          </a:p>
        </p:txBody>
      </p:sp>
      <p:sp>
        <p:nvSpPr>
          <p:cNvPr id="1209" name="Shape 1209"/>
          <p:cNvSpPr/>
          <p:nvPr/>
        </p:nvSpPr>
        <p:spPr>
          <a:xfrm>
            <a:off x="4589175" y="6477903"/>
            <a:ext cx="120700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Read</a:t>
            </a:r>
          </a:p>
        </p:txBody>
      </p:sp>
      <p:sp>
        <p:nvSpPr>
          <p:cNvPr id="1210" name="Shape 1210"/>
          <p:cNvSpPr/>
          <p:nvPr/>
        </p:nvSpPr>
        <p:spPr>
          <a:xfrm>
            <a:off x="2948089" y="6459981"/>
            <a:ext cx="2715935" cy="1510335"/>
          </a:xfrm>
          <a:prstGeom prst="line">
            <a:avLst/>
          </a:prstGeom>
          <a:ln w="63500">
            <a:solidFill>
              <a:srgbClr val="000000"/>
            </a:solidFill>
            <a:miter lim="400000"/>
            <a:tailEnd type="triangle"/>
          </a:ln>
        </p:spPr>
        <p:txBody>
          <a:bodyPr lIns="50800" tIns="50800" rIns="50800" bIns="50800" anchor="ctr"/>
          <a:lstStyle/>
          <a:p>
            <a:pPr>
              <a:defRPr sz="2400"/>
            </a:pPr>
          </a:p>
        </p:txBody>
      </p:sp>
      <p:sp>
        <p:nvSpPr>
          <p:cNvPr id="1211" name="Shape 1211"/>
          <p:cNvSpPr/>
          <p:nvPr/>
        </p:nvSpPr>
        <p:spPr>
          <a:xfrm>
            <a:off x="8789429" y="7170510"/>
            <a:ext cx="330784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Write, Value “B”</a:t>
            </a:r>
          </a:p>
        </p:txBody>
      </p:sp>
      <p:grpSp>
        <p:nvGrpSpPr>
          <p:cNvPr id="1214" name="Group 1214"/>
          <p:cNvGrpSpPr/>
          <p:nvPr/>
        </p:nvGrpSpPr>
        <p:grpSpPr>
          <a:xfrm>
            <a:off x="6945070" y="4186609"/>
            <a:ext cx="1721405" cy="2238357"/>
            <a:chOff x="0" y="0"/>
            <a:chExt cx="1721403" cy="2238355"/>
          </a:xfrm>
        </p:grpSpPr>
        <p:sp>
          <p:nvSpPr>
            <p:cNvPr id="1212" name="Shape 1212"/>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3</a:t>
              </a:r>
            </a:p>
          </p:txBody>
        </p:sp>
        <p:sp>
          <p:nvSpPr>
            <p:cNvPr id="1213" name="Shape 1213"/>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5"/>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1215" name="Shape 1215"/>
          <p:cNvSpPr/>
          <p:nvPr/>
        </p:nvSpPr>
        <p:spPr>
          <a:xfrm flipH="1">
            <a:off x="6890061" y="6484388"/>
            <a:ext cx="405240" cy="981241"/>
          </a:xfrm>
          <a:prstGeom prst="line">
            <a:avLst/>
          </a:prstGeom>
          <a:ln w="63500">
            <a:solidFill>
              <a:srgbClr val="000000"/>
            </a:solidFill>
            <a:miter lim="400000"/>
            <a:tailEnd type="triangle"/>
          </a:ln>
        </p:spPr>
        <p:txBody>
          <a:bodyPr lIns="50800" tIns="50800" rIns="50800" bIns="50800" anchor="ctr"/>
          <a:lstStyle/>
          <a:p>
            <a:pPr>
              <a:defRPr sz="2400"/>
            </a:pPr>
          </a:p>
        </p:txBody>
      </p:sp>
      <p:sp>
        <p:nvSpPr>
          <p:cNvPr id="1216" name="Shape 1216"/>
          <p:cNvSpPr/>
          <p:nvPr/>
        </p:nvSpPr>
        <p:spPr>
          <a:xfrm>
            <a:off x="7299847" y="6472268"/>
            <a:ext cx="120700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Read</a:t>
            </a:r>
          </a:p>
        </p:txBody>
      </p:sp>
      <p:grpSp>
        <p:nvGrpSpPr>
          <p:cNvPr id="1219" name="Group 1219"/>
          <p:cNvGrpSpPr/>
          <p:nvPr/>
        </p:nvGrpSpPr>
        <p:grpSpPr>
          <a:xfrm>
            <a:off x="3044138" y="2827336"/>
            <a:ext cx="6916524" cy="2324101"/>
            <a:chOff x="0" y="0"/>
            <a:chExt cx="6916522" cy="2324100"/>
          </a:xfrm>
        </p:grpSpPr>
        <p:sp>
          <p:nvSpPr>
            <p:cNvPr id="1218" name="Shape 1218"/>
            <p:cNvSpPr/>
            <p:nvPr/>
          </p:nvSpPr>
          <p:spPr>
            <a:xfrm>
              <a:off x="215899" y="139700"/>
              <a:ext cx="6484723" cy="1765300"/>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1">
                  <a:latin typeface="Helvetica"/>
                  <a:ea typeface="Helvetica"/>
                  <a:cs typeface="Helvetica"/>
                  <a:sym typeface="Helvetica"/>
                </a:defRPr>
              </a:pPr>
              <a:r>
                <a:t>Present Dependencies:</a:t>
              </a:r>
            </a:p>
            <a:p>
              <a:pPr/>
              <a:r>
                <a:t>Test 1 must run before 2 and 3</a:t>
              </a:r>
            </a:p>
            <a:p>
              <a:pPr/>
              <a:r>
                <a:t>Test 4 must run after 2 and 3</a:t>
              </a:r>
            </a:p>
          </p:txBody>
        </p:sp>
        <p:pic>
          <p:nvPicPr>
            <p:cNvPr id="1217" name=""/>
            <p:cNvPicPr>
              <a:picLocks noChangeAspect="0"/>
            </p:cNvPicPr>
            <p:nvPr/>
          </p:nvPicPr>
          <p:blipFill>
            <a:blip r:embed="rId6">
              <a:extLst/>
            </a:blip>
            <a:stretch>
              <a:fillRect/>
            </a:stretch>
          </p:blipFill>
          <p:spPr>
            <a:xfrm>
              <a:off x="-1" y="-1"/>
              <a:ext cx="6916523" cy="2324101"/>
            </a:xfrm>
            <a:prstGeom prst="rect">
              <a:avLst/>
            </a:prstGeom>
            <a:effectLst/>
          </p:spPr>
        </p:pic>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1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203"/>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119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1201"/>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1209"/>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12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7" fill="hold">
                                  <p:stCondLst>
                                    <p:cond delay="0"/>
                                  </p:stCondLst>
                                  <p:iterate type="el" backwards="0">
                                    <p:tmAbs val="0"/>
                                  </p:iterate>
                                  <p:childTnLst>
                                    <p:set>
                                      <p:cBhvr>
                                        <p:cTn id="26" fill="hold"/>
                                        <p:tgtEl>
                                          <p:spTgt spid="1214"/>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8" fill="hold">
                                  <p:stCondLst>
                                    <p:cond delay="0"/>
                                  </p:stCondLst>
                                  <p:iterate type="el" backwards="0">
                                    <p:tmAbs val="0"/>
                                  </p:iterate>
                                  <p:childTnLst>
                                    <p:set>
                                      <p:cBhvr>
                                        <p:cTn id="29" fill="hold"/>
                                        <p:tgtEl>
                                          <p:spTgt spid="1215"/>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9" fill="hold">
                                  <p:stCondLst>
                                    <p:cond delay="0"/>
                                  </p:stCondLst>
                                  <p:iterate type="el" backwards="0">
                                    <p:tmAbs val="0"/>
                                  </p:iterate>
                                  <p:childTnLst>
                                    <p:set>
                                      <p:cBhvr>
                                        <p:cTn id="32" fill="hold"/>
                                        <p:tgtEl>
                                          <p:spTgt spid="12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0" fill="hold">
                                  <p:stCondLst>
                                    <p:cond delay="0"/>
                                  </p:stCondLst>
                                  <p:iterate type="el" backwards="0">
                                    <p:tmAbs val="0"/>
                                  </p:iterate>
                                  <p:childTnLst>
                                    <p:set>
                                      <p:cBhvr>
                                        <p:cTn id="36" fill="hold"/>
                                        <p:tgtEl>
                                          <p:spTgt spid="1207"/>
                                        </p:tgtEl>
                                        <p:attrNameLst>
                                          <p:attrName>style.visibility</p:attrName>
                                        </p:attrNameLst>
                                      </p:cBhvr>
                                      <p:to>
                                        <p:strVal val="visible"/>
                                      </p:to>
                                    </p:set>
                                  </p:childTnLst>
                                </p:cTn>
                              </p:par>
                            </p:childTnLst>
                          </p:cTn>
                        </p:par>
                        <p:par>
                          <p:cTn id="37" fill="hold">
                            <p:stCondLst>
                              <p:cond delay="0"/>
                            </p:stCondLst>
                            <p:childTnLst>
                              <p:par>
                                <p:cTn id="38" presetClass="entr" nodeType="afterEffect" presetSubtype="0" presetID="1" grpId="11" fill="hold">
                                  <p:stCondLst>
                                    <p:cond delay="0"/>
                                  </p:stCondLst>
                                  <p:iterate type="el" backwards="0">
                                    <p:tmAbs val="0"/>
                                  </p:iterate>
                                  <p:childTnLst>
                                    <p:set>
                                      <p:cBhvr>
                                        <p:cTn id="39" fill="hold"/>
                                        <p:tgtEl>
                                          <p:spTgt spid="1204"/>
                                        </p:tgtEl>
                                        <p:attrNameLst>
                                          <p:attrName>style.visibility</p:attrName>
                                        </p:attrNameLst>
                                      </p:cBhvr>
                                      <p:to>
                                        <p:strVal val="visible"/>
                                      </p:to>
                                    </p:set>
                                  </p:childTnLst>
                                </p:cTn>
                              </p:par>
                            </p:childTnLst>
                          </p:cTn>
                        </p:par>
                        <p:par>
                          <p:cTn id="40" fill="hold">
                            <p:stCondLst>
                              <p:cond delay="0"/>
                            </p:stCondLst>
                            <p:childTnLst>
                              <p:par>
                                <p:cTn id="41" presetClass="entr" nodeType="afterEffect" presetSubtype="0" presetID="1" grpId="12" fill="hold">
                                  <p:stCondLst>
                                    <p:cond delay="0"/>
                                  </p:stCondLst>
                                  <p:iterate type="el" backwards="0">
                                    <p:tmAbs val="0"/>
                                  </p:iterate>
                                  <p:childTnLst>
                                    <p:set>
                                      <p:cBhvr>
                                        <p:cTn id="42" fill="hold"/>
                                        <p:tgtEl>
                                          <p:spTgt spid="12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3" fill="hold">
                                  <p:stCondLst>
                                    <p:cond delay="0"/>
                                  </p:stCondLst>
                                  <p:iterate type="el" backwards="0">
                                    <p:tmAbs val="0"/>
                                  </p:iterate>
                                  <p:childTnLst>
                                    <p:set>
                                      <p:cBhvr>
                                        <p:cTn id="46" fill="hold"/>
                                        <p:tgtEl>
                                          <p:spTgt spid="12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04" grpId="11"/>
      <p:bldP build="whole" bldLvl="1" animBg="1" rev="0" advAuto="0" spid="1210" grpId="1"/>
      <p:bldP build="whole" bldLvl="1" animBg="1" rev="0" advAuto="0" spid="1214" grpId="7"/>
      <p:bldP build="whole" bldLvl="1" animBg="1" rev="0" advAuto="0" spid="1211" grpId="12"/>
      <p:bldP build="whole" bldLvl="1" animBg="1" rev="0" advAuto="0" spid="1209" grpId="5"/>
      <p:bldP build="whole" bldLvl="1" animBg="1" rev="0" advAuto="0" spid="1198" grpId="3"/>
      <p:bldP build="whole" bldLvl="1" animBg="1" rev="0" advAuto="0" spid="1208" grpId="6"/>
      <p:bldP build="whole" bldLvl="1" animBg="1" rev="0" advAuto="0" spid="1201" grpId="4"/>
      <p:bldP build="whole" bldLvl="1" animBg="1" rev="0" advAuto="0" spid="1203" grpId="2"/>
      <p:bldP build="whole" bldLvl="1" animBg="1" rev="0" advAuto="0" spid="1216" grpId="9"/>
      <p:bldP build="whole" bldLvl="1" animBg="1" rev="0" advAuto="0" spid="1219" grpId="13"/>
      <p:bldP build="whole" bldLvl="1" animBg="1" rev="0" advAuto="0" spid="1207" grpId="10"/>
      <p:bldP build="whole" bldLvl="1" animBg="1" rev="0" advAuto="0" spid="1215" grpId="8"/>
    </p:bldLst>
  </p:timing>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3" name="Shape 1223"/>
          <p:cNvSpPr/>
          <p:nvPr>
            <p:ph type="title"/>
          </p:nvPr>
        </p:nvSpPr>
        <p:spPr>
          <a:prstGeom prst="rect">
            <a:avLst/>
          </a:prstGeom>
        </p:spPr>
        <p:txBody>
          <a:bodyPr/>
          <a:lstStyle/>
          <a:p>
            <a:pPr defTabSz="490727">
              <a:defRPr sz="6719"/>
            </a:pPr>
            <a:r>
              <a:t>Key Insight: Dependencies don’t need to be </a:t>
            </a:r>
            <a:r>
              <a:rPr b="1">
                <a:latin typeface="Helvetica"/>
                <a:ea typeface="Helvetica"/>
                <a:cs typeface="Helvetica"/>
                <a:sym typeface="Helvetica"/>
              </a:rPr>
              <a:t>precise</a:t>
            </a:r>
            <a:r>
              <a:t>, but must be </a:t>
            </a:r>
            <a:r>
              <a:rPr b="1">
                <a:latin typeface="Helvetica"/>
                <a:ea typeface="Helvetica"/>
                <a:cs typeface="Helvetica"/>
                <a:sym typeface="Helvetica"/>
              </a:rPr>
              <a:t>sound</a:t>
            </a:r>
          </a:p>
        </p:txBody>
      </p:sp>
    </p:spTree>
  </p:cSld>
  <p:clrMapOvr>
    <a:masterClrMapping/>
  </p:clrMapOvr>
  <p:transition xmlns:p14="http://schemas.microsoft.com/office/powerpoint/2010/main" spd="fast" advClick="1" p14:dur="699"/>
</p:sld>
</file>

<file path=ppt/slides/slide5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227" name="Shape 1227"/>
          <p:cNvSpPr/>
          <p:nvPr>
            <p:ph type="title"/>
          </p:nvPr>
        </p:nvSpPr>
        <p:spPr>
          <a:prstGeom prst="rect">
            <a:avLst/>
          </a:prstGeom>
        </p:spPr>
        <p:txBody>
          <a:bodyPr/>
          <a:lstStyle/>
          <a:p>
            <a:pPr/>
            <a:r>
              <a:t>Intuition</a:t>
            </a:r>
          </a:p>
        </p:txBody>
      </p:sp>
      <p:sp>
        <p:nvSpPr>
          <p:cNvPr id="1228" name="Shape 1228"/>
          <p:cNvSpPr/>
          <p:nvPr/>
        </p:nvSpPr>
        <p:spPr>
          <a:xfrm>
            <a:off x="2078566" y="3338180"/>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pic>
        <p:nvPicPr>
          <p:cNvPr id="1229" name="pasted-image.pdf"/>
          <p:cNvPicPr>
            <a:picLocks noChangeAspect="1"/>
          </p:cNvPicPr>
          <p:nvPr/>
        </p:nvPicPr>
        <p:blipFill>
          <a:blip r:embed="rId3">
            <a:extLst/>
          </a:blip>
          <a:stretch>
            <a:fillRect/>
          </a:stretch>
        </p:blipFill>
        <p:spPr>
          <a:xfrm>
            <a:off x="131838" y="2104555"/>
            <a:ext cx="3608158" cy="410861"/>
          </a:xfrm>
          <a:prstGeom prst="rect">
            <a:avLst/>
          </a:prstGeom>
          <a:ln w="12700">
            <a:miter lim="400000"/>
          </a:ln>
        </p:spPr>
      </p:pic>
      <p:pic>
        <p:nvPicPr>
          <p:cNvPr id="1230" name="pasted-image.pdf"/>
          <p:cNvPicPr>
            <a:picLocks noChangeAspect="1"/>
          </p:cNvPicPr>
          <p:nvPr/>
        </p:nvPicPr>
        <p:blipFill>
          <a:blip r:embed="rId3">
            <a:extLst/>
          </a:blip>
          <a:stretch>
            <a:fillRect/>
          </a:stretch>
        </p:blipFill>
        <p:spPr>
          <a:xfrm>
            <a:off x="106438" y="7490904"/>
            <a:ext cx="3608158" cy="410862"/>
          </a:xfrm>
          <a:prstGeom prst="rect">
            <a:avLst/>
          </a:prstGeom>
          <a:ln w="12700">
            <a:miter lim="400000"/>
          </a:ln>
        </p:spPr>
      </p:pic>
      <p:pic>
        <p:nvPicPr>
          <p:cNvPr id="1231" name="pasted-image.pdf"/>
          <p:cNvPicPr>
            <a:picLocks noChangeAspect="1"/>
          </p:cNvPicPr>
          <p:nvPr/>
        </p:nvPicPr>
        <p:blipFill>
          <a:blip r:embed="rId3">
            <a:extLst/>
          </a:blip>
          <a:stretch>
            <a:fillRect/>
          </a:stretch>
        </p:blipFill>
        <p:spPr>
          <a:xfrm>
            <a:off x="106438" y="7831709"/>
            <a:ext cx="3608158" cy="410861"/>
          </a:xfrm>
          <a:prstGeom prst="rect">
            <a:avLst/>
          </a:prstGeom>
          <a:ln w="12700">
            <a:miter lim="400000"/>
          </a:ln>
        </p:spPr>
      </p:pic>
      <p:grpSp>
        <p:nvGrpSpPr>
          <p:cNvPr id="1234" name="Group 1234"/>
          <p:cNvGrpSpPr/>
          <p:nvPr/>
        </p:nvGrpSpPr>
        <p:grpSpPr>
          <a:xfrm>
            <a:off x="1084918" y="2685296"/>
            <a:ext cx="1004199" cy="1305769"/>
            <a:chOff x="0" y="0"/>
            <a:chExt cx="1004198" cy="1305767"/>
          </a:xfrm>
        </p:grpSpPr>
        <p:sp>
          <p:nvSpPr>
            <p:cNvPr id="1232" name="Shape 1232"/>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a:t>
              </a:r>
            </a:p>
          </p:txBody>
        </p:sp>
        <p:sp>
          <p:nvSpPr>
            <p:cNvPr id="1233" name="Shape 1233"/>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237" name="Group 1237"/>
          <p:cNvGrpSpPr/>
          <p:nvPr/>
        </p:nvGrpSpPr>
        <p:grpSpPr>
          <a:xfrm>
            <a:off x="2761318" y="2685296"/>
            <a:ext cx="1004199" cy="1305769"/>
            <a:chOff x="0" y="0"/>
            <a:chExt cx="1004198" cy="1305767"/>
          </a:xfrm>
        </p:grpSpPr>
        <p:sp>
          <p:nvSpPr>
            <p:cNvPr id="1235" name="Shape 1235"/>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2</a:t>
              </a:r>
            </a:p>
          </p:txBody>
        </p:sp>
        <p:sp>
          <p:nvSpPr>
            <p:cNvPr id="1236" name="Shape 1236"/>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1238" name="Shape 1238"/>
          <p:cNvSpPr/>
          <p:nvPr/>
        </p:nvSpPr>
        <p:spPr>
          <a:xfrm>
            <a:off x="3767666" y="3338180"/>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sp>
        <p:nvSpPr>
          <p:cNvPr id="1239" name="Shape 1239"/>
          <p:cNvSpPr/>
          <p:nvPr/>
        </p:nvSpPr>
        <p:spPr>
          <a:xfrm>
            <a:off x="5431366" y="3338180"/>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grpSp>
        <p:nvGrpSpPr>
          <p:cNvPr id="1242" name="Group 1242"/>
          <p:cNvGrpSpPr/>
          <p:nvPr/>
        </p:nvGrpSpPr>
        <p:grpSpPr>
          <a:xfrm>
            <a:off x="4463118" y="2685296"/>
            <a:ext cx="1004199" cy="1305769"/>
            <a:chOff x="0" y="0"/>
            <a:chExt cx="1004198" cy="1305767"/>
          </a:xfrm>
        </p:grpSpPr>
        <p:sp>
          <p:nvSpPr>
            <p:cNvPr id="1240" name="Shape 1240"/>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3</a:t>
              </a:r>
            </a:p>
          </p:txBody>
        </p:sp>
        <p:sp>
          <p:nvSpPr>
            <p:cNvPr id="1241" name="Shape 1241"/>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245" name="Group 1245"/>
          <p:cNvGrpSpPr/>
          <p:nvPr/>
        </p:nvGrpSpPr>
        <p:grpSpPr>
          <a:xfrm>
            <a:off x="1084918" y="4737218"/>
            <a:ext cx="1004199" cy="1305769"/>
            <a:chOff x="0" y="0"/>
            <a:chExt cx="1004198" cy="1305767"/>
          </a:xfrm>
        </p:grpSpPr>
        <p:sp>
          <p:nvSpPr>
            <p:cNvPr id="1243" name="Shape 1243"/>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8</a:t>
              </a:r>
            </a:p>
          </p:txBody>
        </p:sp>
        <p:sp>
          <p:nvSpPr>
            <p:cNvPr id="1244" name="Shape 1244"/>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1246" name="Shape 1246"/>
          <p:cNvSpPr/>
          <p:nvPr/>
        </p:nvSpPr>
        <p:spPr>
          <a:xfrm>
            <a:off x="7120618" y="3338180"/>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sp>
        <p:nvSpPr>
          <p:cNvPr id="1247" name="Shape 1247"/>
          <p:cNvSpPr/>
          <p:nvPr/>
        </p:nvSpPr>
        <p:spPr>
          <a:xfrm>
            <a:off x="8784318" y="3338180"/>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grpSp>
        <p:nvGrpSpPr>
          <p:cNvPr id="1250" name="Group 1250"/>
          <p:cNvGrpSpPr/>
          <p:nvPr/>
        </p:nvGrpSpPr>
        <p:grpSpPr>
          <a:xfrm>
            <a:off x="2767515" y="4725410"/>
            <a:ext cx="1004200" cy="1305768"/>
            <a:chOff x="0" y="0"/>
            <a:chExt cx="1004198" cy="1305767"/>
          </a:xfrm>
        </p:grpSpPr>
        <p:sp>
          <p:nvSpPr>
            <p:cNvPr id="1248" name="Shape 1248"/>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9</a:t>
              </a:r>
            </a:p>
          </p:txBody>
        </p:sp>
        <p:sp>
          <p:nvSpPr>
            <p:cNvPr id="1249" name="Shape 1249"/>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253" name="Group 1253"/>
          <p:cNvGrpSpPr/>
          <p:nvPr/>
        </p:nvGrpSpPr>
        <p:grpSpPr>
          <a:xfrm>
            <a:off x="4463118" y="4725410"/>
            <a:ext cx="1004199" cy="1305768"/>
            <a:chOff x="0" y="0"/>
            <a:chExt cx="1004198" cy="1305767"/>
          </a:xfrm>
        </p:grpSpPr>
        <p:sp>
          <p:nvSpPr>
            <p:cNvPr id="1251" name="Shape 1251"/>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10</a:t>
              </a:r>
            </a:p>
          </p:txBody>
        </p:sp>
        <p:sp>
          <p:nvSpPr>
            <p:cNvPr id="1252" name="Shape 1252"/>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1254" name="Shape 1254"/>
          <p:cNvSpPr/>
          <p:nvPr/>
        </p:nvSpPr>
        <p:spPr>
          <a:xfrm>
            <a:off x="10473570" y="3338180"/>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grpSp>
        <p:nvGrpSpPr>
          <p:cNvPr id="1257" name="Group 1257"/>
          <p:cNvGrpSpPr/>
          <p:nvPr/>
        </p:nvGrpSpPr>
        <p:grpSpPr>
          <a:xfrm>
            <a:off x="11270014" y="6460748"/>
            <a:ext cx="1004199" cy="1305768"/>
            <a:chOff x="0" y="0"/>
            <a:chExt cx="1004198" cy="1305767"/>
          </a:xfrm>
        </p:grpSpPr>
        <p:sp>
          <p:nvSpPr>
            <p:cNvPr id="1255" name="Shape 1255"/>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15</a:t>
              </a:r>
            </a:p>
          </p:txBody>
        </p:sp>
        <p:sp>
          <p:nvSpPr>
            <p:cNvPr id="1256" name="Shape 1256"/>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1258" name="Shape 1258"/>
          <p:cNvSpPr/>
          <p:nvPr/>
        </p:nvSpPr>
        <p:spPr>
          <a:xfrm>
            <a:off x="2059440" y="5378293"/>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grpSp>
        <p:nvGrpSpPr>
          <p:cNvPr id="1261" name="Group 1261"/>
          <p:cNvGrpSpPr/>
          <p:nvPr/>
        </p:nvGrpSpPr>
        <p:grpSpPr>
          <a:xfrm>
            <a:off x="6177466" y="2685296"/>
            <a:ext cx="1004199" cy="1305769"/>
            <a:chOff x="0" y="0"/>
            <a:chExt cx="1004198" cy="1305767"/>
          </a:xfrm>
        </p:grpSpPr>
        <p:sp>
          <p:nvSpPr>
            <p:cNvPr id="1259" name="Shape 1259"/>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4</a:t>
              </a:r>
            </a:p>
          </p:txBody>
        </p:sp>
        <p:sp>
          <p:nvSpPr>
            <p:cNvPr id="1260" name="Shape 1260"/>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264" name="Group 1264"/>
          <p:cNvGrpSpPr/>
          <p:nvPr/>
        </p:nvGrpSpPr>
        <p:grpSpPr>
          <a:xfrm>
            <a:off x="7840319" y="2685297"/>
            <a:ext cx="1004199" cy="1305768"/>
            <a:chOff x="0" y="0"/>
            <a:chExt cx="1004198" cy="1305767"/>
          </a:xfrm>
        </p:grpSpPr>
        <p:sp>
          <p:nvSpPr>
            <p:cNvPr id="1262" name="Shape 1262"/>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5</a:t>
              </a:r>
            </a:p>
          </p:txBody>
        </p:sp>
        <p:sp>
          <p:nvSpPr>
            <p:cNvPr id="1263" name="Shape 1263"/>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1265" name="Shape 1265"/>
          <p:cNvSpPr/>
          <p:nvPr/>
        </p:nvSpPr>
        <p:spPr>
          <a:xfrm>
            <a:off x="3748540" y="5378293"/>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sp>
        <p:nvSpPr>
          <p:cNvPr id="1266" name="Shape 1266"/>
          <p:cNvSpPr/>
          <p:nvPr/>
        </p:nvSpPr>
        <p:spPr>
          <a:xfrm>
            <a:off x="5412240" y="5378293"/>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grpSp>
        <p:nvGrpSpPr>
          <p:cNvPr id="1269" name="Group 1269"/>
          <p:cNvGrpSpPr/>
          <p:nvPr/>
        </p:nvGrpSpPr>
        <p:grpSpPr>
          <a:xfrm>
            <a:off x="9517414" y="2685297"/>
            <a:ext cx="1004199" cy="1305768"/>
            <a:chOff x="0" y="0"/>
            <a:chExt cx="1004198" cy="1305767"/>
          </a:xfrm>
        </p:grpSpPr>
        <p:sp>
          <p:nvSpPr>
            <p:cNvPr id="1267" name="Shape 1267"/>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6</a:t>
              </a:r>
            </a:p>
          </p:txBody>
        </p:sp>
        <p:sp>
          <p:nvSpPr>
            <p:cNvPr id="1268" name="Shape 1268"/>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272" name="Group 1272"/>
          <p:cNvGrpSpPr/>
          <p:nvPr/>
        </p:nvGrpSpPr>
        <p:grpSpPr>
          <a:xfrm>
            <a:off x="11206514" y="2685297"/>
            <a:ext cx="1004199" cy="1305768"/>
            <a:chOff x="0" y="0"/>
            <a:chExt cx="1004198" cy="1305767"/>
          </a:xfrm>
        </p:grpSpPr>
        <p:sp>
          <p:nvSpPr>
            <p:cNvPr id="1270" name="Shape 1270"/>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7</a:t>
              </a:r>
            </a:p>
          </p:txBody>
        </p:sp>
        <p:sp>
          <p:nvSpPr>
            <p:cNvPr id="1271" name="Shape 1271"/>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1273" name="Shape 1273"/>
          <p:cNvSpPr/>
          <p:nvPr/>
        </p:nvSpPr>
        <p:spPr>
          <a:xfrm>
            <a:off x="7101492" y="5378293"/>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sp>
        <p:nvSpPr>
          <p:cNvPr id="1274" name="Shape 1274"/>
          <p:cNvSpPr/>
          <p:nvPr/>
        </p:nvSpPr>
        <p:spPr>
          <a:xfrm>
            <a:off x="8765192" y="5378293"/>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grpSp>
        <p:nvGrpSpPr>
          <p:cNvPr id="1277" name="Group 1277"/>
          <p:cNvGrpSpPr/>
          <p:nvPr/>
        </p:nvGrpSpPr>
        <p:grpSpPr>
          <a:xfrm>
            <a:off x="6177466" y="4725410"/>
            <a:ext cx="1004199" cy="1305768"/>
            <a:chOff x="0" y="0"/>
            <a:chExt cx="1004198" cy="1305767"/>
          </a:xfrm>
        </p:grpSpPr>
        <p:sp>
          <p:nvSpPr>
            <p:cNvPr id="1275" name="Shape 1275"/>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11</a:t>
              </a:r>
            </a:p>
          </p:txBody>
        </p:sp>
        <p:sp>
          <p:nvSpPr>
            <p:cNvPr id="1276" name="Shape 1276"/>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280" name="Group 1280"/>
          <p:cNvGrpSpPr/>
          <p:nvPr/>
        </p:nvGrpSpPr>
        <p:grpSpPr>
          <a:xfrm>
            <a:off x="7840015" y="4737218"/>
            <a:ext cx="1004199" cy="1305769"/>
            <a:chOff x="0" y="0"/>
            <a:chExt cx="1004198" cy="1305767"/>
          </a:xfrm>
        </p:grpSpPr>
        <p:sp>
          <p:nvSpPr>
            <p:cNvPr id="1278" name="Shape 1278"/>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12</a:t>
              </a:r>
            </a:p>
          </p:txBody>
        </p:sp>
        <p:sp>
          <p:nvSpPr>
            <p:cNvPr id="1279" name="Shape 1279"/>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1281" name="Shape 1281"/>
          <p:cNvSpPr/>
          <p:nvPr/>
        </p:nvSpPr>
        <p:spPr>
          <a:xfrm>
            <a:off x="10508115" y="5378293"/>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grpSp>
        <p:nvGrpSpPr>
          <p:cNvPr id="1284" name="Group 1284"/>
          <p:cNvGrpSpPr/>
          <p:nvPr/>
        </p:nvGrpSpPr>
        <p:grpSpPr>
          <a:xfrm>
            <a:off x="9473268" y="4737218"/>
            <a:ext cx="1004199" cy="1305769"/>
            <a:chOff x="0" y="0"/>
            <a:chExt cx="1004198" cy="1305767"/>
          </a:xfrm>
        </p:grpSpPr>
        <p:sp>
          <p:nvSpPr>
            <p:cNvPr id="1282" name="Shape 1282"/>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13</a:t>
              </a:r>
            </a:p>
          </p:txBody>
        </p:sp>
        <p:sp>
          <p:nvSpPr>
            <p:cNvPr id="1283" name="Shape 1283"/>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287" name="Group 1287"/>
          <p:cNvGrpSpPr/>
          <p:nvPr/>
        </p:nvGrpSpPr>
        <p:grpSpPr>
          <a:xfrm>
            <a:off x="11231914" y="4725410"/>
            <a:ext cx="1004199" cy="1305768"/>
            <a:chOff x="0" y="0"/>
            <a:chExt cx="1004198" cy="1305767"/>
          </a:xfrm>
        </p:grpSpPr>
        <p:sp>
          <p:nvSpPr>
            <p:cNvPr id="1285" name="Shape 1285"/>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14</a:t>
              </a:r>
            </a:p>
          </p:txBody>
        </p:sp>
        <p:sp>
          <p:nvSpPr>
            <p:cNvPr id="1286" name="Shape 1286"/>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pic>
        <p:nvPicPr>
          <p:cNvPr id="1288" name="pasted-image.pdf"/>
          <p:cNvPicPr>
            <a:picLocks noChangeAspect="1"/>
          </p:cNvPicPr>
          <p:nvPr/>
        </p:nvPicPr>
        <p:blipFill>
          <a:blip r:embed="rId3">
            <a:extLst/>
          </a:blip>
          <a:stretch>
            <a:fillRect/>
          </a:stretch>
        </p:blipFill>
        <p:spPr>
          <a:xfrm>
            <a:off x="106438" y="8176704"/>
            <a:ext cx="3608158" cy="410862"/>
          </a:xfrm>
          <a:prstGeom prst="rect">
            <a:avLst/>
          </a:prstGeom>
          <a:ln w="12700">
            <a:miter lim="400000"/>
          </a:ln>
        </p:spPr>
      </p:pic>
      <p:pic>
        <p:nvPicPr>
          <p:cNvPr id="1289" name="pasted-image.pdf"/>
          <p:cNvPicPr>
            <a:picLocks noChangeAspect="1"/>
          </p:cNvPicPr>
          <p:nvPr/>
        </p:nvPicPr>
        <p:blipFill>
          <a:blip r:embed="rId3">
            <a:extLst/>
          </a:blip>
          <a:stretch>
            <a:fillRect/>
          </a:stretch>
        </p:blipFill>
        <p:spPr>
          <a:xfrm>
            <a:off x="106438" y="8519604"/>
            <a:ext cx="3608158" cy="410862"/>
          </a:xfrm>
          <a:prstGeom prst="rect">
            <a:avLst/>
          </a:prstGeom>
          <a:ln w="12700">
            <a:miter lim="400000"/>
          </a:ln>
        </p:spPr>
      </p:pic>
      <p:pic>
        <p:nvPicPr>
          <p:cNvPr id="1290" name="pasted-image.pdf"/>
          <p:cNvPicPr>
            <a:picLocks noChangeAspect="1"/>
          </p:cNvPicPr>
          <p:nvPr/>
        </p:nvPicPr>
        <p:blipFill>
          <a:blip r:embed="rId3">
            <a:extLst/>
          </a:blip>
          <a:stretch>
            <a:fillRect/>
          </a:stretch>
        </p:blipFill>
        <p:spPr>
          <a:xfrm>
            <a:off x="106438" y="8862504"/>
            <a:ext cx="3608158" cy="410862"/>
          </a:xfrm>
          <a:prstGeom prst="rect">
            <a:avLst/>
          </a:prstGeom>
          <a:ln w="12700">
            <a:miter lim="400000"/>
          </a:ln>
        </p:spPr>
      </p:pic>
      <p:sp>
        <p:nvSpPr>
          <p:cNvPr id="1291" name="Shape 1291"/>
          <p:cNvSpPr/>
          <p:nvPr/>
        </p:nvSpPr>
        <p:spPr>
          <a:xfrm flipH="1" flipV="1">
            <a:off x="1585427" y="4358237"/>
            <a:ext cx="10188277" cy="1"/>
          </a:xfrm>
          <a:prstGeom prst="line">
            <a:avLst/>
          </a:prstGeom>
          <a:ln w="63500">
            <a:solidFill>
              <a:srgbClr val="000000"/>
            </a:solidFill>
            <a:miter lim="400000"/>
          </a:ln>
        </p:spPr>
        <p:txBody>
          <a:bodyPr lIns="50800" tIns="50800" rIns="50800" bIns="50800" anchor="ctr"/>
          <a:lstStyle/>
          <a:p>
            <a:pPr>
              <a:defRPr sz="2400"/>
            </a:pPr>
          </a:p>
        </p:txBody>
      </p:sp>
      <p:sp>
        <p:nvSpPr>
          <p:cNvPr id="1292" name="Shape 1292"/>
          <p:cNvSpPr/>
          <p:nvPr/>
        </p:nvSpPr>
        <p:spPr>
          <a:xfrm>
            <a:off x="1587017" y="4333939"/>
            <a:ext cx="1" cy="431801"/>
          </a:xfrm>
          <a:prstGeom prst="line">
            <a:avLst/>
          </a:prstGeom>
          <a:ln w="63500">
            <a:solidFill>
              <a:srgbClr val="000000"/>
            </a:solidFill>
            <a:miter lim="400000"/>
            <a:tailEnd type="triangle"/>
          </a:ln>
        </p:spPr>
        <p:txBody>
          <a:bodyPr lIns="50800" tIns="50800" rIns="50800" bIns="50800" anchor="ctr"/>
          <a:lstStyle/>
          <a:p>
            <a:pPr>
              <a:defRPr sz="2400"/>
            </a:pPr>
          </a:p>
        </p:txBody>
      </p:sp>
      <p:sp>
        <p:nvSpPr>
          <p:cNvPr id="1293" name="Shape 1293"/>
          <p:cNvSpPr/>
          <p:nvPr/>
        </p:nvSpPr>
        <p:spPr>
          <a:xfrm>
            <a:off x="11772114" y="3984312"/>
            <a:ext cx="1" cy="405676"/>
          </a:xfrm>
          <a:prstGeom prst="line">
            <a:avLst/>
          </a:prstGeom>
          <a:ln w="63500">
            <a:solidFill>
              <a:srgbClr val="000000"/>
            </a:solidFill>
            <a:miter lim="400000"/>
          </a:ln>
        </p:spPr>
        <p:txBody>
          <a:bodyPr lIns="50800" tIns="50800" rIns="50800" bIns="50800" anchor="ctr"/>
          <a:lstStyle/>
          <a:p>
            <a:pPr>
              <a:defRPr sz="2400"/>
            </a:pPr>
          </a:p>
        </p:txBody>
      </p:sp>
      <p:sp>
        <p:nvSpPr>
          <p:cNvPr id="1294" name="Shape 1294"/>
          <p:cNvSpPr/>
          <p:nvPr/>
        </p:nvSpPr>
        <p:spPr>
          <a:xfrm>
            <a:off x="11740364" y="6030062"/>
            <a:ext cx="1" cy="431801"/>
          </a:xfrm>
          <a:prstGeom prst="line">
            <a:avLst/>
          </a:prstGeom>
          <a:ln w="63500">
            <a:solidFill>
              <a:srgbClr val="000000"/>
            </a:solidFill>
            <a:miter lim="400000"/>
            <a:tailEnd type="triangle"/>
          </a:ln>
        </p:spPr>
        <p:txBody>
          <a:bodyPr lIns="50800" tIns="50800" rIns="50800" bIns="50800" anchor="ctr"/>
          <a:lstStyle/>
          <a:p>
            <a:pPr>
              <a:defRPr sz="2400"/>
            </a:pPr>
          </a:p>
        </p:txBody>
      </p:sp>
      <p:grpSp>
        <p:nvGrpSpPr>
          <p:cNvPr id="1297" name="Group 1297"/>
          <p:cNvGrpSpPr/>
          <p:nvPr/>
        </p:nvGrpSpPr>
        <p:grpSpPr>
          <a:xfrm>
            <a:off x="1084918" y="2685297"/>
            <a:ext cx="1004199" cy="1305768"/>
            <a:chOff x="0" y="0"/>
            <a:chExt cx="1004198" cy="1305767"/>
          </a:xfrm>
        </p:grpSpPr>
        <p:sp>
          <p:nvSpPr>
            <p:cNvPr id="1295" name="Shape 1295"/>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a:t>
              </a:r>
            </a:p>
          </p:txBody>
        </p:sp>
        <p:sp>
          <p:nvSpPr>
            <p:cNvPr id="1296" name="Shape 1296"/>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300" name="Group 1300"/>
          <p:cNvGrpSpPr/>
          <p:nvPr/>
        </p:nvGrpSpPr>
        <p:grpSpPr>
          <a:xfrm>
            <a:off x="2754815" y="2685297"/>
            <a:ext cx="1004200" cy="1305768"/>
            <a:chOff x="0" y="0"/>
            <a:chExt cx="1004198" cy="1305767"/>
          </a:xfrm>
        </p:grpSpPr>
        <p:sp>
          <p:nvSpPr>
            <p:cNvPr id="1298" name="Shape 1298"/>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2</a:t>
              </a:r>
            </a:p>
          </p:txBody>
        </p:sp>
        <p:sp>
          <p:nvSpPr>
            <p:cNvPr id="1299" name="Shape 1299"/>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303" name="Group 1303"/>
          <p:cNvGrpSpPr/>
          <p:nvPr/>
        </p:nvGrpSpPr>
        <p:grpSpPr>
          <a:xfrm>
            <a:off x="4463118" y="2685297"/>
            <a:ext cx="1004199" cy="1305768"/>
            <a:chOff x="0" y="0"/>
            <a:chExt cx="1004198" cy="1305767"/>
          </a:xfrm>
        </p:grpSpPr>
        <p:sp>
          <p:nvSpPr>
            <p:cNvPr id="1301" name="Shape 1301"/>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3</a:t>
              </a:r>
            </a:p>
          </p:txBody>
        </p:sp>
        <p:sp>
          <p:nvSpPr>
            <p:cNvPr id="1302" name="Shape 1302"/>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306" name="Group 1306"/>
          <p:cNvGrpSpPr/>
          <p:nvPr/>
        </p:nvGrpSpPr>
        <p:grpSpPr>
          <a:xfrm>
            <a:off x="6177466" y="2685297"/>
            <a:ext cx="1004199" cy="1305768"/>
            <a:chOff x="0" y="0"/>
            <a:chExt cx="1004198" cy="1305767"/>
          </a:xfrm>
        </p:grpSpPr>
        <p:sp>
          <p:nvSpPr>
            <p:cNvPr id="1304" name="Shape 1304"/>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4</a:t>
              </a:r>
            </a:p>
          </p:txBody>
        </p:sp>
        <p:sp>
          <p:nvSpPr>
            <p:cNvPr id="1305" name="Shape 1305"/>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309" name="Group 1309"/>
          <p:cNvGrpSpPr/>
          <p:nvPr/>
        </p:nvGrpSpPr>
        <p:grpSpPr>
          <a:xfrm>
            <a:off x="7817425" y="2685297"/>
            <a:ext cx="1004199" cy="1305768"/>
            <a:chOff x="0" y="0"/>
            <a:chExt cx="1004198" cy="1305767"/>
          </a:xfrm>
        </p:grpSpPr>
        <p:sp>
          <p:nvSpPr>
            <p:cNvPr id="1307" name="Shape 1307"/>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5</a:t>
              </a:r>
            </a:p>
          </p:txBody>
        </p:sp>
        <p:sp>
          <p:nvSpPr>
            <p:cNvPr id="1308" name="Shape 1308"/>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312" name="Group 1312"/>
          <p:cNvGrpSpPr/>
          <p:nvPr/>
        </p:nvGrpSpPr>
        <p:grpSpPr>
          <a:xfrm>
            <a:off x="9517414" y="2685297"/>
            <a:ext cx="1004199" cy="1305768"/>
            <a:chOff x="0" y="0"/>
            <a:chExt cx="1004198" cy="1305767"/>
          </a:xfrm>
        </p:grpSpPr>
        <p:sp>
          <p:nvSpPr>
            <p:cNvPr id="1310" name="Shape 1310"/>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6</a:t>
              </a:r>
            </a:p>
          </p:txBody>
        </p:sp>
        <p:sp>
          <p:nvSpPr>
            <p:cNvPr id="1311" name="Shape 1311"/>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315" name="Group 1315"/>
          <p:cNvGrpSpPr/>
          <p:nvPr/>
        </p:nvGrpSpPr>
        <p:grpSpPr>
          <a:xfrm>
            <a:off x="11206514" y="2685297"/>
            <a:ext cx="1004199" cy="1305768"/>
            <a:chOff x="0" y="0"/>
            <a:chExt cx="1004198" cy="1305767"/>
          </a:xfrm>
        </p:grpSpPr>
        <p:sp>
          <p:nvSpPr>
            <p:cNvPr id="1313" name="Shape 1313"/>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7</a:t>
              </a:r>
            </a:p>
          </p:txBody>
        </p:sp>
        <p:sp>
          <p:nvSpPr>
            <p:cNvPr id="1314" name="Shape 1314"/>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318" name="Group 1318"/>
          <p:cNvGrpSpPr/>
          <p:nvPr/>
        </p:nvGrpSpPr>
        <p:grpSpPr>
          <a:xfrm>
            <a:off x="1072370" y="4737218"/>
            <a:ext cx="1004199" cy="1305769"/>
            <a:chOff x="0" y="0"/>
            <a:chExt cx="1004198" cy="1305767"/>
          </a:xfrm>
        </p:grpSpPr>
        <p:sp>
          <p:nvSpPr>
            <p:cNvPr id="1316" name="Shape 1316"/>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8</a:t>
              </a:r>
            </a:p>
          </p:txBody>
        </p:sp>
        <p:sp>
          <p:nvSpPr>
            <p:cNvPr id="1317" name="Shape 1317"/>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321" name="Group 1321"/>
          <p:cNvGrpSpPr/>
          <p:nvPr/>
        </p:nvGrpSpPr>
        <p:grpSpPr>
          <a:xfrm>
            <a:off x="2761470" y="4737218"/>
            <a:ext cx="1004199" cy="1305769"/>
            <a:chOff x="0" y="0"/>
            <a:chExt cx="1004198" cy="1305767"/>
          </a:xfrm>
        </p:grpSpPr>
        <p:sp>
          <p:nvSpPr>
            <p:cNvPr id="1319" name="Shape 1319"/>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9</a:t>
              </a:r>
            </a:p>
          </p:txBody>
        </p:sp>
        <p:sp>
          <p:nvSpPr>
            <p:cNvPr id="1320" name="Shape 1320"/>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324" name="Group 1324"/>
          <p:cNvGrpSpPr/>
          <p:nvPr/>
        </p:nvGrpSpPr>
        <p:grpSpPr>
          <a:xfrm>
            <a:off x="4463118" y="4725410"/>
            <a:ext cx="1004199" cy="1305768"/>
            <a:chOff x="0" y="0"/>
            <a:chExt cx="1004198" cy="1305767"/>
          </a:xfrm>
        </p:grpSpPr>
        <p:sp>
          <p:nvSpPr>
            <p:cNvPr id="1322" name="Shape 1322"/>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10</a:t>
              </a:r>
            </a:p>
          </p:txBody>
        </p:sp>
        <p:sp>
          <p:nvSpPr>
            <p:cNvPr id="1323" name="Shape 1323"/>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327" name="Group 1327"/>
          <p:cNvGrpSpPr/>
          <p:nvPr/>
        </p:nvGrpSpPr>
        <p:grpSpPr>
          <a:xfrm>
            <a:off x="6177466" y="4725410"/>
            <a:ext cx="1004199" cy="1305768"/>
            <a:chOff x="0" y="0"/>
            <a:chExt cx="1004198" cy="1305767"/>
          </a:xfrm>
        </p:grpSpPr>
        <p:sp>
          <p:nvSpPr>
            <p:cNvPr id="1325" name="Shape 1325"/>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11</a:t>
              </a:r>
            </a:p>
          </p:txBody>
        </p:sp>
        <p:sp>
          <p:nvSpPr>
            <p:cNvPr id="1326" name="Shape 1326"/>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330" name="Group 1330"/>
          <p:cNvGrpSpPr/>
          <p:nvPr/>
        </p:nvGrpSpPr>
        <p:grpSpPr>
          <a:xfrm>
            <a:off x="7840691" y="4737218"/>
            <a:ext cx="1004200" cy="1305769"/>
            <a:chOff x="0" y="0"/>
            <a:chExt cx="1004198" cy="1305767"/>
          </a:xfrm>
        </p:grpSpPr>
        <p:sp>
          <p:nvSpPr>
            <p:cNvPr id="1328" name="Shape 1328"/>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12</a:t>
              </a:r>
            </a:p>
          </p:txBody>
        </p:sp>
        <p:sp>
          <p:nvSpPr>
            <p:cNvPr id="1329" name="Shape 1329"/>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333" name="Group 1333"/>
          <p:cNvGrpSpPr/>
          <p:nvPr/>
        </p:nvGrpSpPr>
        <p:grpSpPr>
          <a:xfrm>
            <a:off x="9466918" y="4737218"/>
            <a:ext cx="1004199" cy="1305769"/>
            <a:chOff x="0" y="0"/>
            <a:chExt cx="1004198" cy="1305767"/>
          </a:xfrm>
        </p:grpSpPr>
        <p:sp>
          <p:nvSpPr>
            <p:cNvPr id="1331" name="Shape 1331"/>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13</a:t>
              </a:r>
            </a:p>
          </p:txBody>
        </p:sp>
        <p:sp>
          <p:nvSpPr>
            <p:cNvPr id="1332" name="Shape 1332"/>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336" name="Group 1336"/>
          <p:cNvGrpSpPr/>
          <p:nvPr/>
        </p:nvGrpSpPr>
        <p:grpSpPr>
          <a:xfrm>
            <a:off x="11217588" y="4725410"/>
            <a:ext cx="1004200" cy="1305768"/>
            <a:chOff x="0" y="0"/>
            <a:chExt cx="1004198" cy="1305767"/>
          </a:xfrm>
        </p:grpSpPr>
        <p:sp>
          <p:nvSpPr>
            <p:cNvPr id="1334" name="Shape 1334"/>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14</a:t>
              </a:r>
            </a:p>
          </p:txBody>
        </p:sp>
        <p:sp>
          <p:nvSpPr>
            <p:cNvPr id="1335" name="Shape 1335"/>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339" name="Group 1339"/>
          <p:cNvGrpSpPr/>
          <p:nvPr/>
        </p:nvGrpSpPr>
        <p:grpSpPr>
          <a:xfrm>
            <a:off x="11270014" y="6456961"/>
            <a:ext cx="1004199" cy="1305768"/>
            <a:chOff x="0" y="0"/>
            <a:chExt cx="1004198" cy="1305767"/>
          </a:xfrm>
        </p:grpSpPr>
        <p:sp>
          <p:nvSpPr>
            <p:cNvPr id="1337" name="Shape 1337"/>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15</a:t>
              </a:r>
            </a:p>
          </p:txBody>
        </p:sp>
        <p:sp>
          <p:nvSpPr>
            <p:cNvPr id="1338" name="Shape 1338"/>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1340" name="Shape 1340"/>
          <p:cNvSpPr/>
          <p:nvPr/>
        </p:nvSpPr>
        <p:spPr>
          <a:xfrm>
            <a:off x="3741763" y="8058284"/>
            <a:ext cx="40788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Idle extra capacity</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9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200"/>
                                  </p:stCondLst>
                                  <p:iterate type="el" backwards="0">
                                    <p:tmAbs val="0"/>
                                  </p:iterate>
                                  <p:childTnLst>
                                    <p:set>
                                      <p:cBhvr>
                                        <p:cTn id="9" fill="hold"/>
                                        <p:tgtEl>
                                          <p:spTgt spid="1300"/>
                                        </p:tgtEl>
                                        <p:attrNameLst>
                                          <p:attrName>style.visibility</p:attrName>
                                        </p:attrNameLst>
                                      </p:cBhvr>
                                      <p:to>
                                        <p:strVal val="visible"/>
                                      </p:to>
                                    </p:set>
                                  </p:childTnLst>
                                </p:cTn>
                              </p:par>
                            </p:childTnLst>
                          </p:cTn>
                        </p:par>
                        <p:par>
                          <p:cTn id="10" fill="hold">
                            <p:stCondLst>
                              <p:cond delay="200"/>
                            </p:stCondLst>
                            <p:childTnLst>
                              <p:par>
                                <p:cTn id="11" presetClass="entr" nodeType="afterEffect" presetSubtype="0" presetID="1" grpId="3" fill="hold">
                                  <p:stCondLst>
                                    <p:cond delay="200"/>
                                  </p:stCondLst>
                                  <p:iterate type="el" backwards="0">
                                    <p:tmAbs val="0"/>
                                  </p:iterate>
                                  <p:childTnLst>
                                    <p:set>
                                      <p:cBhvr>
                                        <p:cTn id="12" fill="hold"/>
                                        <p:tgtEl>
                                          <p:spTgt spid="1303"/>
                                        </p:tgtEl>
                                        <p:attrNameLst>
                                          <p:attrName>style.visibility</p:attrName>
                                        </p:attrNameLst>
                                      </p:cBhvr>
                                      <p:to>
                                        <p:strVal val="visible"/>
                                      </p:to>
                                    </p:set>
                                  </p:childTnLst>
                                </p:cTn>
                              </p:par>
                            </p:childTnLst>
                          </p:cTn>
                        </p:par>
                        <p:par>
                          <p:cTn id="13" fill="hold">
                            <p:stCondLst>
                              <p:cond delay="400"/>
                            </p:stCondLst>
                            <p:childTnLst>
                              <p:par>
                                <p:cTn id="14" presetClass="entr" nodeType="afterEffect" presetSubtype="0" presetID="1" grpId="4" fill="hold">
                                  <p:stCondLst>
                                    <p:cond delay="200"/>
                                  </p:stCondLst>
                                  <p:iterate type="el" backwards="0">
                                    <p:tmAbs val="0"/>
                                  </p:iterate>
                                  <p:childTnLst>
                                    <p:set>
                                      <p:cBhvr>
                                        <p:cTn id="15" fill="hold"/>
                                        <p:tgtEl>
                                          <p:spTgt spid="1306"/>
                                        </p:tgtEl>
                                        <p:attrNameLst>
                                          <p:attrName>style.visibility</p:attrName>
                                        </p:attrNameLst>
                                      </p:cBhvr>
                                      <p:to>
                                        <p:strVal val="visible"/>
                                      </p:to>
                                    </p:set>
                                  </p:childTnLst>
                                </p:cTn>
                              </p:par>
                            </p:childTnLst>
                          </p:cTn>
                        </p:par>
                        <p:par>
                          <p:cTn id="16" fill="hold">
                            <p:stCondLst>
                              <p:cond delay="600"/>
                            </p:stCondLst>
                            <p:childTnLst>
                              <p:par>
                                <p:cTn id="17" presetClass="entr" nodeType="afterEffect" presetSubtype="0" presetID="1" grpId="5" fill="hold">
                                  <p:stCondLst>
                                    <p:cond delay="200"/>
                                  </p:stCondLst>
                                  <p:iterate type="el" backwards="0">
                                    <p:tmAbs val="0"/>
                                  </p:iterate>
                                  <p:childTnLst>
                                    <p:set>
                                      <p:cBhvr>
                                        <p:cTn id="18" fill="hold"/>
                                        <p:tgtEl>
                                          <p:spTgt spid="1309"/>
                                        </p:tgtEl>
                                        <p:attrNameLst>
                                          <p:attrName>style.visibility</p:attrName>
                                        </p:attrNameLst>
                                      </p:cBhvr>
                                      <p:to>
                                        <p:strVal val="visible"/>
                                      </p:to>
                                    </p:set>
                                  </p:childTnLst>
                                </p:cTn>
                              </p:par>
                            </p:childTnLst>
                          </p:cTn>
                        </p:par>
                        <p:par>
                          <p:cTn id="19" fill="hold">
                            <p:stCondLst>
                              <p:cond delay="800"/>
                            </p:stCondLst>
                            <p:childTnLst>
                              <p:par>
                                <p:cTn id="20" presetClass="entr" nodeType="afterEffect" presetSubtype="0" presetID="1" grpId="6" fill="hold">
                                  <p:stCondLst>
                                    <p:cond delay="200"/>
                                  </p:stCondLst>
                                  <p:iterate type="el" backwards="0">
                                    <p:tmAbs val="0"/>
                                  </p:iterate>
                                  <p:childTnLst>
                                    <p:set>
                                      <p:cBhvr>
                                        <p:cTn id="21" fill="hold"/>
                                        <p:tgtEl>
                                          <p:spTgt spid="1312"/>
                                        </p:tgtEl>
                                        <p:attrNameLst>
                                          <p:attrName>style.visibility</p:attrName>
                                        </p:attrNameLst>
                                      </p:cBhvr>
                                      <p:to>
                                        <p:strVal val="visible"/>
                                      </p:to>
                                    </p:set>
                                  </p:childTnLst>
                                </p:cTn>
                              </p:par>
                            </p:childTnLst>
                          </p:cTn>
                        </p:par>
                        <p:par>
                          <p:cTn id="22" fill="hold">
                            <p:stCondLst>
                              <p:cond delay="1000"/>
                            </p:stCondLst>
                            <p:childTnLst>
                              <p:par>
                                <p:cTn id="23" presetClass="entr" nodeType="afterEffect" presetSubtype="0" presetID="1" grpId="7" fill="hold">
                                  <p:stCondLst>
                                    <p:cond delay="200"/>
                                  </p:stCondLst>
                                  <p:iterate type="el" backwards="0">
                                    <p:tmAbs val="0"/>
                                  </p:iterate>
                                  <p:childTnLst>
                                    <p:set>
                                      <p:cBhvr>
                                        <p:cTn id="24" fill="hold"/>
                                        <p:tgtEl>
                                          <p:spTgt spid="1315"/>
                                        </p:tgtEl>
                                        <p:attrNameLst>
                                          <p:attrName>style.visibility</p:attrName>
                                        </p:attrNameLst>
                                      </p:cBhvr>
                                      <p:to>
                                        <p:strVal val="visible"/>
                                      </p:to>
                                    </p:set>
                                  </p:childTnLst>
                                </p:cTn>
                              </p:par>
                            </p:childTnLst>
                          </p:cTn>
                        </p:par>
                        <p:par>
                          <p:cTn id="25" fill="hold">
                            <p:stCondLst>
                              <p:cond delay="1200"/>
                            </p:stCondLst>
                            <p:childTnLst>
                              <p:par>
                                <p:cTn id="26" presetClass="entr" nodeType="afterEffect" presetSubtype="0" presetID="1" grpId="8" fill="hold">
                                  <p:stCondLst>
                                    <p:cond delay="200"/>
                                  </p:stCondLst>
                                  <p:iterate type="el" backwards="0">
                                    <p:tmAbs val="0"/>
                                  </p:iterate>
                                  <p:childTnLst>
                                    <p:set>
                                      <p:cBhvr>
                                        <p:cTn id="27" fill="hold"/>
                                        <p:tgtEl>
                                          <p:spTgt spid="1318"/>
                                        </p:tgtEl>
                                        <p:attrNameLst>
                                          <p:attrName>style.visibility</p:attrName>
                                        </p:attrNameLst>
                                      </p:cBhvr>
                                      <p:to>
                                        <p:strVal val="visible"/>
                                      </p:to>
                                    </p:set>
                                  </p:childTnLst>
                                </p:cTn>
                              </p:par>
                            </p:childTnLst>
                          </p:cTn>
                        </p:par>
                        <p:par>
                          <p:cTn id="28" fill="hold">
                            <p:stCondLst>
                              <p:cond delay="1400"/>
                            </p:stCondLst>
                            <p:childTnLst>
                              <p:par>
                                <p:cTn id="29" presetClass="entr" nodeType="afterEffect" presetSubtype="0" presetID="1" grpId="9" fill="hold">
                                  <p:stCondLst>
                                    <p:cond delay="200"/>
                                  </p:stCondLst>
                                  <p:iterate type="el" backwards="0">
                                    <p:tmAbs val="0"/>
                                  </p:iterate>
                                  <p:childTnLst>
                                    <p:set>
                                      <p:cBhvr>
                                        <p:cTn id="30" fill="hold"/>
                                        <p:tgtEl>
                                          <p:spTgt spid="1321"/>
                                        </p:tgtEl>
                                        <p:attrNameLst>
                                          <p:attrName>style.visibility</p:attrName>
                                        </p:attrNameLst>
                                      </p:cBhvr>
                                      <p:to>
                                        <p:strVal val="visible"/>
                                      </p:to>
                                    </p:set>
                                  </p:childTnLst>
                                </p:cTn>
                              </p:par>
                            </p:childTnLst>
                          </p:cTn>
                        </p:par>
                        <p:par>
                          <p:cTn id="31" fill="hold">
                            <p:stCondLst>
                              <p:cond delay="1600"/>
                            </p:stCondLst>
                            <p:childTnLst>
                              <p:par>
                                <p:cTn id="32" presetClass="entr" nodeType="afterEffect" presetSubtype="0" presetID="1" grpId="10" fill="hold">
                                  <p:stCondLst>
                                    <p:cond delay="200"/>
                                  </p:stCondLst>
                                  <p:iterate type="el" backwards="0">
                                    <p:tmAbs val="0"/>
                                  </p:iterate>
                                  <p:childTnLst>
                                    <p:set>
                                      <p:cBhvr>
                                        <p:cTn id="33" fill="hold"/>
                                        <p:tgtEl>
                                          <p:spTgt spid="1324"/>
                                        </p:tgtEl>
                                        <p:attrNameLst>
                                          <p:attrName>style.visibility</p:attrName>
                                        </p:attrNameLst>
                                      </p:cBhvr>
                                      <p:to>
                                        <p:strVal val="visible"/>
                                      </p:to>
                                    </p:set>
                                  </p:childTnLst>
                                </p:cTn>
                              </p:par>
                            </p:childTnLst>
                          </p:cTn>
                        </p:par>
                        <p:par>
                          <p:cTn id="34" fill="hold">
                            <p:stCondLst>
                              <p:cond delay="1800"/>
                            </p:stCondLst>
                            <p:childTnLst>
                              <p:par>
                                <p:cTn id="35" presetClass="entr" nodeType="afterEffect" presetSubtype="0" presetID="1" grpId="11" fill="hold">
                                  <p:stCondLst>
                                    <p:cond delay="200"/>
                                  </p:stCondLst>
                                  <p:iterate type="el" backwards="0">
                                    <p:tmAbs val="0"/>
                                  </p:iterate>
                                  <p:childTnLst>
                                    <p:set>
                                      <p:cBhvr>
                                        <p:cTn id="36" fill="hold"/>
                                        <p:tgtEl>
                                          <p:spTgt spid="1327"/>
                                        </p:tgtEl>
                                        <p:attrNameLst>
                                          <p:attrName>style.visibility</p:attrName>
                                        </p:attrNameLst>
                                      </p:cBhvr>
                                      <p:to>
                                        <p:strVal val="visible"/>
                                      </p:to>
                                    </p:set>
                                  </p:childTnLst>
                                </p:cTn>
                              </p:par>
                            </p:childTnLst>
                          </p:cTn>
                        </p:par>
                        <p:par>
                          <p:cTn id="37" fill="hold">
                            <p:stCondLst>
                              <p:cond delay="2000"/>
                            </p:stCondLst>
                            <p:childTnLst>
                              <p:par>
                                <p:cTn id="38" presetClass="entr" nodeType="afterEffect" presetSubtype="0" presetID="1" grpId="12" fill="hold">
                                  <p:stCondLst>
                                    <p:cond delay="200"/>
                                  </p:stCondLst>
                                  <p:iterate type="el" backwards="0">
                                    <p:tmAbs val="0"/>
                                  </p:iterate>
                                  <p:childTnLst>
                                    <p:set>
                                      <p:cBhvr>
                                        <p:cTn id="39" fill="hold"/>
                                        <p:tgtEl>
                                          <p:spTgt spid="1330"/>
                                        </p:tgtEl>
                                        <p:attrNameLst>
                                          <p:attrName>style.visibility</p:attrName>
                                        </p:attrNameLst>
                                      </p:cBhvr>
                                      <p:to>
                                        <p:strVal val="visible"/>
                                      </p:to>
                                    </p:set>
                                  </p:childTnLst>
                                </p:cTn>
                              </p:par>
                            </p:childTnLst>
                          </p:cTn>
                        </p:par>
                        <p:par>
                          <p:cTn id="40" fill="hold">
                            <p:stCondLst>
                              <p:cond delay="2200"/>
                            </p:stCondLst>
                            <p:childTnLst>
                              <p:par>
                                <p:cTn id="41" presetClass="entr" nodeType="afterEffect" presetSubtype="0" presetID="1" grpId="13" fill="hold">
                                  <p:stCondLst>
                                    <p:cond delay="200"/>
                                  </p:stCondLst>
                                  <p:iterate type="el" backwards="0">
                                    <p:tmAbs val="0"/>
                                  </p:iterate>
                                  <p:childTnLst>
                                    <p:set>
                                      <p:cBhvr>
                                        <p:cTn id="42" fill="hold"/>
                                        <p:tgtEl>
                                          <p:spTgt spid="1333"/>
                                        </p:tgtEl>
                                        <p:attrNameLst>
                                          <p:attrName>style.visibility</p:attrName>
                                        </p:attrNameLst>
                                      </p:cBhvr>
                                      <p:to>
                                        <p:strVal val="visible"/>
                                      </p:to>
                                    </p:set>
                                  </p:childTnLst>
                                </p:cTn>
                              </p:par>
                            </p:childTnLst>
                          </p:cTn>
                        </p:par>
                        <p:par>
                          <p:cTn id="43" fill="hold">
                            <p:stCondLst>
                              <p:cond delay="2400"/>
                            </p:stCondLst>
                            <p:childTnLst>
                              <p:par>
                                <p:cTn id="44" presetClass="entr" nodeType="afterEffect" presetSubtype="0" presetID="1" grpId="14" fill="hold">
                                  <p:stCondLst>
                                    <p:cond delay="200"/>
                                  </p:stCondLst>
                                  <p:iterate type="el" backwards="0">
                                    <p:tmAbs val="0"/>
                                  </p:iterate>
                                  <p:childTnLst>
                                    <p:set>
                                      <p:cBhvr>
                                        <p:cTn id="45" fill="hold"/>
                                        <p:tgtEl>
                                          <p:spTgt spid="1336"/>
                                        </p:tgtEl>
                                        <p:attrNameLst>
                                          <p:attrName>style.visibility</p:attrName>
                                        </p:attrNameLst>
                                      </p:cBhvr>
                                      <p:to>
                                        <p:strVal val="visible"/>
                                      </p:to>
                                    </p:set>
                                  </p:childTnLst>
                                </p:cTn>
                              </p:par>
                            </p:childTnLst>
                          </p:cTn>
                        </p:par>
                        <p:par>
                          <p:cTn id="46" fill="hold">
                            <p:stCondLst>
                              <p:cond delay="2600"/>
                            </p:stCondLst>
                            <p:childTnLst>
                              <p:par>
                                <p:cTn id="47" presetClass="entr" nodeType="afterEffect" presetSubtype="0" presetID="1" grpId="15" fill="hold">
                                  <p:stCondLst>
                                    <p:cond delay="200"/>
                                  </p:stCondLst>
                                  <p:iterate type="el" backwards="0">
                                    <p:tmAbs val="0"/>
                                  </p:iterate>
                                  <p:childTnLst>
                                    <p:set>
                                      <p:cBhvr>
                                        <p:cTn id="48" fill="hold"/>
                                        <p:tgtEl>
                                          <p:spTgt spid="13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18" grpId="8"/>
      <p:bldP build="whole" bldLvl="1" animBg="1" rev="0" advAuto="0" spid="1306" grpId="4"/>
      <p:bldP build="whole" bldLvl="1" animBg="1" rev="0" advAuto="0" spid="1297" grpId="1"/>
      <p:bldP build="whole" bldLvl="1" animBg="1" rev="0" advAuto="0" spid="1336" grpId="14"/>
      <p:bldP build="whole" bldLvl="1" animBg="1" rev="0" advAuto="0" spid="1327" grpId="11"/>
      <p:bldP build="whole" bldLvl="1" animBg="1" rev="0" advAuto="0" spid="1315" grpId="7"/>
      <p:bldP build="whole" bldLvl="1" animBg="1" rev="0" advAuto="0" spid="1333" grpId="13"/>
      <p:bldP build="whole" bldLvl="1" animBg="1" rev="0" advAuto="0" spid="1324" grpId="10"/>
      <p:bldP build="whole" bldLvl="1" animBg="1" rev="0" advAuto="0" spid="1312" grpId="6"/>
      <p:bldP build="whole" bldLvl="1" animBg="1" rev="0" advAuto="0" spid="1303" grpId="3"/>
      <p:bldP build="whole" bldLvl="1" animBg="1" rev="0" advAuto="0" spid="1330" grpId="12"/>
      <p:bldP build="whole" bldLvl="1" animBg="1" rev="0" advAuto="0" spid="1309" grpId="5"/>
      <p:bldP build="whole" bldLvl="1" animBg="1" rev="0" advAuto="0" spid="1321" grpId="9"/>
      <p:bldP build="whole" bldLvl="1" animBg="1" rev="0" advAuto="0" spid="1300" grpId="2"/>
      <p:bldP build="whole" bldLvl="1" animBg="1" rev="0" advAuto="0" spid="1339" grpId="15"/>
    </p:bldLst>
  </p:timing>
</p:sld>
</file>

<file path=ppt/slides/slide5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grpSp>
        <p:nvGrpSpPr>
          <p:cNvPr id="1356" name="Group 1356"/>
          <p:cNvGrpSpPr/>
          <p:nvPr/>
        </p:nvGrpSpPr>
        <p:grpSpPr>
          <a:xfrm>
            <a:off x="2059440" y="3338180"/>
            <a:ext cx="9145380" cy="2040114"/>
            <a:chOff x="0" y="0"/>
            <a:chExt cx="9145379" cy="2040113"/>
          </a:xfrm>
        </p:grpSpPr>
        <p:sp>
          <p:nvSpPr>
            <p:cNvPr id="1344" name="Shape 1344"/>
            <p:cNvSpPr/>
            <p:nvPr/>
          </p:nvSpPr>
          <p:spPr>
            <a:xfrm>
              <a:off x="19126" y="0"/>
              <a:ext cx="731250" cy="0"/>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1345" name="Shape 1345"/>
            <p:cNvSpPr/>
            <p:nvPr/>
          </p:nvSpPr>
          <p:spPr>
            <a:xfrm>
              <a:off x="1708226" y="0"/>
              <a:ext cx="731250" cy="0"/>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1346" name="Shape 1346"/>
            <p:cNvSpPr/>
            <p:nvPr/>
          </p:nvSpPr>
          <p:spPr>
            <a:xfrm>
              <a:off x="3371925" y="0"/>
              <a:ext cx="731250" cy="0"/>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1347" name="Shape 1347"/>
            <p:cNvSpPr/>
            <p:nvPr/>
          </p:nvSpPr>
          <p:spPr>
            <a:xfrm>
              <a:off x="5061178" y="0"/>
              <a:ext cx="731250" cy="0"/>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1348" name="Shape 1348"/>
            <p:cNvSpPr/>
            <p:nvPr/>
          </p:nvSpPr>
          <p:spPr>
            <a:xfrm>
              <a:off x="6724877" y="0"/>
              <a:ext cx="731250" cy="0"/>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1349" name="Shape 1349"/>
            <p:cNvSpPr/>
            <p:nvPr/>
          </p:nvSpPr>
          <p:spPr>
            <a:xfrm>
              <a:off x="8414130" y="0"/>
              <a:ext cx="731250" cy="0"/>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1350" name="Shape 1350"/>
            <p:cNvSpPr/>
            <p:nvPr/>
          </p:nvSpPr>
          <p:spPr>
            <a:xfrm>
              <a:off x="0" y="2040113"/>
              <a:ext cx="731249" cy="1"/>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1351" name="Shape 1351"/>
            <p:cNvSpPr/>
            <p:nvPr/>
          </p:nvSpPr>
          <p:spPr>
            <a:xfrm>
              <a:off x="1689100" y="2040113"/>
              <a:ext cx="731250" cy="1"/>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1352" name="Shape 1352"/>
            <p:cNvSpPr/>
            <p:nvPr/>
          </p:nvSpPr>
          <p:spPr>
            <a:xfrm>
              <a:off x="3352800" y="2040113"/>
              <a:ext cx="731249" cy="1"/>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1353" name="Shape 1353"/>
            <p:cNvSpPr/>
            <p:nvPr/>
          </p:nvSpPr>
          <p:spPr>
            <a:xfrm>
              <a:off x="5042052" y="2040113"/>
              <a:ext cx="731250" cy="1"/>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1354" name="Shape 1354"/>
            <p:cNvSpPr/>
            <p:nvPr/>
          </p:nvSpPr>
          <p:spPr>
            <a:xfrm>
              <a:off x="6705751" y="2040113"/>
              <a:ext cx="731250" cy="1"/>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1355" name="Shape 1355"/>
            <p:cNvSpPr/>
            <p:nvPr/>
          </p:nvSpPr>
          <p:spPr>
            <a:xfrm>
              <a:off x="8395004" y="2040113"/>
              <a:ext cx="731250" cy="1"/>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grpSp>
      <p:sp>
        <p:nvSpPr>
          <p:cNvPr id="1357" name="Shape 1357"/>
          <p:cNvSpPr/>
          <p:nvPr>
            <p:ph type="title"/>
          </p:nvPr>
        </p:nvSpPr>
        <p:spPr>
          <a:prstGeom prst="rect">
            <a:avLst/>
          </a:prstGeom>
        </p:spPr>
        <p:txBody>
          <a:bodyPr/>
          <a:lstStyle/>
          <a:p>
            <a:pPr/>
            <a:r>
              <a:t>Intuition</a:t>
            </a:r>
          </a:p>
        </p:txBody>
      </p:sp>
      <p:pic>
        <p:nvPicPr>
          <p:cNvPr id="1358" name="pasted-image.pdf"/>
          <p:cNvPicPr>
            <a:picLocks noChangeAspect="1"/>
          </p:cNvPicPr>
          <p:nvPr/>
        </p:nvPicPr>
        <p:blipFill>
          <a:blip r:embed="rId3">
            <a:extLst/>
          </a:blip>
          <a:stretch>
            <a:fillRect/>
          </a:stretch>
        </p:blipFill>
        <p:spPr>
          <a:xfrm>
            <a:off x="131838" y="2104555"/>
            <a:ext cx="3608158" cy="410861"/>
          </a:xfrm>
          <a:prstGeom prst="rect">
            <a:avLst/>
          </a:prstGeom>
          <a:ln w="12700">
            <a:miter lim="400000"/>
          </a:ln>
        </p:spPr>
      </p:pic>
      <p:pic>
        <p:nvPicPr>
          <p:cNvPr id="1359" name="pasted-image.pdf"/>
          <p:cNvPicPr>
            <a:picLocks noChangeAspect="1"/>
          </p:cNvPicPr>
          <p:nvPr/>
        </p:nvPicPr>
        <p:blipFill>
          <a:blip r:embed="rId3">
            <a:extLst/>
          </a:blip>
          <a:stretch>
            <a:fillRect/>
          </a:stretch>
        </p:blipFill>
        <p:spPr>
          <a:xfrm>
            <a:off x="106438" y="4171582"/>
            <a:ext cx="3608158" cy="410862"/>
          </a:xfrm>
          <a:prstGeom prst="rect">
            <a:avLst/>
          </a:prstGeom>
          <a:ln w="12700">
            <a:miter lim="400000"/>
          </a:ln>
        </p:spPr>
      </p:pic>
      <p:pic>
        <p:nvPicPr>
          <p:cNvPr id="1360" name="pasted-image.pdf"/>
          <p:cNvPicPr>
            <a:picLocks noChangeAspect="1"/>
          </p:cNvPicPr>
          <p:nvPr/>
        </p:nvPicPr>
        <p:blipFill>
          <a:blip r:embed="rId3">
            <a:extLst/>
          </a:blip>
          <a:stretch>
            <a:fillRect/>
          </a:stretch>
        </p:blipFill>
        <p:spPr>
          <a:xfrm>
            <a:off x="106438" y="6174143"/>
            <a:ext cx="3608158" cy="410862"/>
          </a:xfrm>
          <a:prstGeom prst="rect">
            <a:avLst/>
          </a:prstGeom>
          <a:ln w="12700">
            <a:miter lim="400000"/>
          </a:ln>
        </p:spPr>
      </p:pic>
      <p:grpSp>
        <p:nvGrpSpPr>
          <p:cNvPr id="1363" name="Group 1363"/>
          <p:cNvGrpSpPr/>
          <p:nvPr/>
        </p:nvGrpSpPr>
        <p:grpSpPr>
          <a:xfrm>
            <a:off x="1084918" y="2685296"/>
            <a:ext cx="1004199" cy="1305769"/>
            <a:chOff x="0" y="0"/>
            <a:chExt cx="1004198" cy="1305767"/>
          </a:xfrm>
        </p:grpSpPr>
        <p:sp>
          <p:nvSpPr>
            <p:cNvPr id="1361" name="Shape 1361"/>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a:t>
              </a:r>
            </a:p>
          </p:txBody>
        </p:sp>
        <p:sp>
          <p:nvSpPr>
            <p:cNvPr id="1362" name="Shape 1362"/>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366" name="Group 1366"/>
          <p:cNvGrpSpPr/>
          <p:nvPr/>
        </p:nvGrpSpPr>
        <p:grpSpPr>
          <a:xfrm>
            <a:off x="2761318" y="2685296"/>
            <a:ext cx="1004199" cy="1305769"/>
            <a:chOff x="0" y="0"/>
            <a:chExt cx="1004198" cy="1305767"/>
          </a:xfrm>
        </p:grpSpPr>
        <p:sp>
          <p:nvSpPr>
            <p:cNvPr id="1364" name="Shape 1364"/>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2</a:t>
              </a:r>
            </a:p>
          </p:txBody>
        </p:sp>
        <p:sp>
          <p:nvSpPr>
            <p:cNvPr id="1365" name="Shape 1365"/>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369" name="Group 1369"/>
          <p:cNvGrpSpPr/>
          <p:nvPr/>
        </p:nvGrpSpPr>
        <p:grpSpPr>
          <a:xfrm>
            <a:off x="4463118" y="2685296"/>
            <a:ext cx="1004199" cy="1305769"/>
            <a:chOff x="0" y="0"/>
            <a:chExt cx="1004198" cy="1305767"/>
          </a:xfrm>
        </p:grpSpPr>
        <p:sp>
          <p:nvSpPr>
            <p:cNvPr id="1367" name="Shape 1367"/>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3</a:t>
              </a:r>
            </a:p>
          </p:txBody>
        </p:sp>
        <p:sp>
          <p:nvSpPr>
            <p:cNvPr id="1368" name="Shape 1368"/>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372" name="Group 1372"/>
          <p:cNvGrpSpPr/>
          <p:nvPr/>
        </p:nvGrpSpPr>
        <p:grpSpPr>
          <a:xfrm>
            <a:off x="6139518" y="2685296"/>
            <a:ext cx="1004199" cy="1305769"/>
            <a:chOff x="0" y="0"/>
            <a:chExt cx="1004198" cy="1305767"/>
          </a:xfrm>
        </p:grpSpPr>
        <p:sp>
          <p:nvSpPr>
            <p:cNvPr id="1370" name="Shape 1370"/>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8</a:t>
              </a:r>
            </a:p>
          </p:txBody>
        </p:sp>
        <p:sp>
          <p:nvSpPr>
            <p:cNvPr id="1371" name="Shape 1371"/>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375" name="Group 1375"/>
          <p:cNvGrpSpPr/>
          <p:nvPr/>
        </p:nvGrpSpPr>
        <p:grpSpPr>
          <a:xfrm>
            <a:off x="7816070" y="2685296"/>
            <a:ext cx="1004199" cy="1305769"/>
            <a:chOff x="0" y="0"/>
            <a:chExt cx="1004198" cy="1305767"/>
          </a:xfrm>
        </p:grpSpPr>
        <p:sp>
          <p:nvSpPr>
            <p:cNvPr id="1373" name="Shape 1373"/>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9</a:t>
              </a:r>
            </a:p>
          </p:txBody>
        </p:sp>
        <p:sp>
          <p:nvSpPr>
            <p:cNvPr id="1374" name="Shape 1374"/>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378" name="Group 1378"/>
          <p:cNvGrpSpPr/>
          <p:nvPr/>
        </p:nvGrpSpPr>
        <p:grpSpPr>
          <a:xfrm>
            <a:off x="9492470" y="2685296"/>
            <a:ext cx="1004199" cy="1305769"/>
            <a:chOff x="0" y="0"/>
            <a:chExt cx="1004198" cy="1305767"/>
          </a:xfrm>
        </p:grpSpPr>
        <p:sp>
          <p:nvSpPr>
            <p:cNvPr id="1376" name="Shape 1376"/>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10</a:t>
              </a:r>
            </a:p>
          </p:txBody>
        </p:sp>
        <p:sp>
          <p:nvSpPr>
            <p:cNvPr id="1377" name="Shape 1377"/>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381" name="Group 1381"/>
          <p:cNvGrpSpPr/>
          <p:nvPr/>
        </p:nvGrpSpPr>
        <p:grpSpPr>
          <a:xfrm>
            <a:off x="11181722" y="2685296"/>
            <a:ext cx="1004200" cy="1305769"/>
            <a:chOff x="0" y="0"/>
            <a:chExt cx="1004198" cy="1305767"/>
          </a:xfrm>
        </p:grpSpPr>
        <p:sp>
          <p:nvSpPr>
            <p:cNvPr id="1379" name="Shape 1379"/>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15</a:t>
              </a:r>
            </a:p>
          </p:txBody>
        </p:sp>
        <p:sp>
          <p:nvSpPr>
            <p:cNvPr id="1380" name="Shape 1380"/>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384" name="Group 1384"/>
          <p:cNvGrpSpPr/>
          <p:nvPr/>
        </p:nvGrpSpPr>
        <p:grpSpPr>
          <a:xfrm>
            <a:off x="1065791" y="4725410"/>
            <a:ext cx="1004200" cy="1305768"/>
            <a:chOff x="0" y="0"/>
            <a:chExt cx="1004198" cy="1305767"/>
          </a:xfrm>
        </p:grpSpPr>
        <p:sp>
          <p:nvSpPr>
            <p:cNvPr id="1382" name="Shape 1382"/>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4</a:t>
              </a:r>
            </a:p>
          </p:txBody>
        </p:sp>
        <p:sp>
          <p:nvSpPr>
            <p:cNvPr id="1383" name="Shape 1383"/>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387" name="Group 1387"/>
          <p:cNvGrpSpPr/>
          <p:nvPr/>
        </p:nvGrpSpPr>
        <p:grpSpPr>
          <a:xfrm>
            <a:off x="2742191" y="4725410"/>
            <a:ext cx="1004200" cy="1305768"/>
            <a:chOff x="0" y="0"/>
            <a:chExt cx="1004198" cy="1305767"/>
          </a:xfrm>
        </p:grpSpPr>
        <p:sp>
          <p:nvSpPr>
            <p:cNvPr id="1385" name="Shape 1385"/>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5</a:t>
              </a:r>
            </a:p>
          </p:txBody>
        </p:sp>
        <p:sp>
          <p:nvSpPr>
            <p:cNvPr id="1386" name="Shape 1386"/>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390" name="Group 1390"/>
          <p:cNvGrpSpPr/>
          <p:nvPr/>
        </p:nvGrpSpPr>
        <p:grpSpPr>
          <a:xfrm>
            <a:off x="4443991" y="4725410"/>
            <a:ext cx="1004200" cy="1305768"/>
            <a:chOff x="0" y="0"/>
            <a:chExt cx="1004198" cy="1305767"/>
          </a:xfrm>
        </p:grpSpPr>
        <p:sp>
          <p:nvSpPr>
            <p:cNvPr id="1388" name="Shape 1388"/>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6</a:t>
              </a:r>
            </a:p>
          </p:txBody>
        </p:sp>
        <p:sp>
          <p:nvSpPr>
            <p:cNvPr id="1389" name="Shape 1389"/>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393" name="Group 1393"/>
          <p:cNvGrpSpPr/>
          <p:nvPr/>
        </p:nvGrpSpPr>
        <p:grpSpPr>
          <a:xfrm>
            <a:off x="6120391" y="4725410"/>
            <a:ext cx="1004200" cy="1305768"/>
            <a:chOff x="0" y="0"/>
            <a:chExt cx="1004198" cy="1305767"/>
          </a:xfrm>
        </p:grpSpPr>
        <p:sp>
          <p:nvSpPr>
            <p:cNvPr id="1391" name="Shape 1391"/>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7</a:t>
              </a:r>
            </a:p>
          </p:txBody>
        </p:sp>
        <p:sp>
          <p:nvSpPr>
            <p:cNvPr id="1392" name="Shape 1392"/>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396" name="Group 1396"/>
          <p:cNvGrpSpPr/>
          <p:nvPr/>
        </p:nvGrpSpPr>
        <p:grpSpPr>
          <a:xfrm>
            <a:off x="7796944" y="4725410"/>
            <a:ext cx="1004199" cy="1305768"/>
            <a:chOff x="0" y="0"/>
            <a:chExt cx="1004198" cy="1305767"/>
          </a:xfrm>
        </p:grpSpPr>
        <p:sp>
          <p:nvSpPr>
            <p:cNvPr id="1394" name="Shape 1394"/>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11</a:t>
              </a:r>
            </a:p>
          </p:txBody>
        </p:sp>
        <p:sp>
          <p:nvSpPr>
            <p:cNvPr id="1395" name="Shape 1395"/>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399" name="Group 1399"/>
          <p:cNvGrpSpPr/>
          <p:nvPr/>
        </p:nvGrpSpPr>
        <p:grpSpPr>
          <a:xfrm>
            <a:off x="9473344" y="4725410"/>
            <a:ext cx="1004199" cy="1305768"/>
            <a:chOff x="0" y="0"/>
            <a:chExt cx="1004198" cy="1305767"/>
          </a:xfrm>
        </p:grpSpPr>
        <p:sp>
          <p:nvSpPr>
            <p:cNvPr id="1397" name="Shape 1397"/>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12</a:t>
              </a:r>
            </a:p>
          </p:txBody>
        </p:sp>
        <p:sp>
          <p:nvSpPr>
            <p:cNvPr id="1398" name="Shape 1398"/>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402" name="Group 1402"/>
          <p:cNvGrpSpPr/>
          <p:nvPr/>
        </p:nvGrpSpPr>
        <p:grpSpPr>
          <a:xfrm>
            <a:off x="11162596" y="4725410"/>
            <a:ext cx="1004200" cy="1305768"/>
            <a:chOff x="0" y="0"/>
            <a:chExt cx="1004198" cy="1305767"/>
          </a:xfrm>
        </p:grpSpPr>
        <p:sp>
          <p:nvSpPr>
            <p:cNvPr id="1400" name="Shape 1400"/>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13</a:t>
              </a:r>
            </a:p>
          </p:txBody>
        </p:sp>
        <p:sp>
          <p:nvSpPr>
            <p:cNvPr id="1401" name="Shape 1401"/>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405" name="Group 1405"/>
          <p:cNvGrpSpPr/>
          <p:nvPr/>
        </p:nvGrpSpPr>
        <p:grpSpPr>
          <a:xfrm>
            <a:off x="1059518" y="6727970"/>
            <a:ext cx="1004199" cy="1305768"/>
            <a:chOff x="0" y="0"/>
            <a:chExt cx="1004198" cy="1305767"/>
          </a:xfrm>
        </p:grpSpPr>
        <p:sp>
          <p:nvSpPr>
            <p:cNvPr id="1403" name="Shape 1403"/>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14</a:t>
              </a:r>
            </a:p>
          </p:txBody>
        </p:sp>
        <p:sp>
          <p:nvSpPr>
            <p:cNvPr id="1404" name="Shape 1404"/>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pic>
        <p:nvPicPr>
          <p:cNvPr id="1406" name="pasted-image.pdf"/>
          <p:cNvPicPr>
            <a:picLocks noChangeAspect="1"/>
          </p:cNvPicPr>
          <p:nvPr/>
        </p:nvPicPr>
        <p:blipFill>
          <a:blip r:embed="rId3">
            <a:extLst/>
          </a:blip>
          <a:stretch>
            <a:fillRect/>
          </a:stretch>
        </p:blipFill>
        <p:spPr>
          <a:xfrm>
            <a:off x="106438" y="8176704"/>
            <a:ext cx="3608158" cy="410862"/>
          </a:xfrm>
          <a:prstGeom prst="rect">
            <a:avLst/>
          </a:prstGeom>
          <a:ln w="12700">
            <a:miter lim="400000"/>
          </a:ln>
        </p:spPr>
      </p:pic>
      <p:pic>
        <p:nvPicPr>
          <p:cNvPr id="1407" name="pasted-image.pdf"/>
          <p:cNvPicPr>
            <a:picLocks noChangeAspect="1"/>
          </p:cNvPicPr>
          <p:nvPr/>
        </p:nvPicPr>
        <p:blipFill>
          <a:blip r:embed="rId3">
            <a:extLst/>
          </a:blip>
          <a:stretch>
            <a:fillRect/>
          </a:stretch>
        </p:blipFill>
        <p:spPr>
          <a:xfrm>
            <a:off x="106438" y="8519604"/>
            <a:ext cx="3608158" cy="410862"/>
          </a:xfrm>
          <a:prstGeom prst="rect">
            <a:avLst/>
          </a:prstGeom>
          <a:ln w="12700">
            <a:miter lim="400000"/>
          </a:ln>
        </p:spPr>
      </p:pic>
      <p:pic>
        <p:nvPicPr>
          <p:cNvPr id="1408" name="pasted-image.pdf"/>
          <p:cNvPicPr>
            <a:picLocks noChangeAspect="1"/>
          </p:cNvPicPr>
          <p:nvPr/>
        </p:nvPicPr>
        <p:blipFill>
          <a:blip r:embed="rId3">
            <a:extLst/>
          </a:blip>
          <a:stretch>
            <a:fillRect/>
          </a:stretch>
        </p:blipFill>
        <p:spPr>
          <a:xfrm>
            <a:off x="106438" y="8862504"/>
            <a:ext cx="3608158" cy="410862"/>
          </a:xfrm>
          <a:prstGeom prst="rect">
            <a:avLst/>
          </a:prstGeom>
          <a:ln w="12700">
            <a:miter lim="400000"/>
          </a:ln>
        </p:spPr>
      </p:pic>
      <p:grpSp>
        <p:nvGrpSpPr>
          <p:cNvPr id="1411" name="Group 1411"/>
          <p:cNvGrpSpPr/>
          <p:nvPr/>
        </p:nvGrpSpPr>
        <p:grpSpPr>
          <a:xfrm>
            <a:off x="1084918" y="2685297"/>
            <a:ext cx="1004199" cy="1305768"/>
            <a:chOff x="0" y="0"/>
            <a:chExt cx="1004198" cy="1305767"/>
          </a:xfrm>
        </p:grpSpPr>
        <p:sp>
          <p:nvSpPr>
            <p:cNvPr id="1409" name="Shape 1409"/>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a:t>
              </a:r>
            </a:p>
          </p:txBody>
        </p:sp>
        <p:sp>
          <p:nvSpPr>
            <p:cNvPr id="1410" name="Shape 1410"/>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414" name="Group 1414"/>
          <p:cNvGrpSpPr/>
          <p:nvPr/>
        </p:nvGrpSpPr>
        <p:grpSpPr>
          <a:xfrm>
            <a:off x="2736916" y="2690615"/>
            <a:ext cx="1004200" cy="1305768"/>
            <a:chOff x="0" y="0"/>
            <a:chExt cx="1004198" cy="1305767"/>
          </a:xfrm>
        </p:grpSpPr>
        <p:sp>
          <p:nvSpPr>
            <p:cNvPr id="1412" name="Shape 1412"/>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2</a:t>
              </a:r>
            </a:p>
          </p:txBody>
        </p:sp>
        <p:sp>
          <p:nvSpPr>
            <p:cNvPr id="1413" name="Shape 1413"/>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417" name="Group 1417"/>
          <p:cNvGrpSpPr/>
          <p:nvPr/>
        </p:nvGrpSpPr>
        <p:grpSpPr>
          <a:xfrm>
            <a:off x="4463118" y="2685296"/>
            <a:ext cx="1004199" cy="1305769"/>
            <a:chOff x="0" y="0"/>
            <a:chExt cx="1004198" cy="1305767"/>
          </a:xfrm>
        </p:grpSpPr>
        <p:sp>
          <p:nvSpPr>
            <p:cNvPr id="1415" name="Shape 1415"/>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3</a:t>
              </a:r>
            </a:p>
          </p:txBody>
        </p:sp>
        <p:sp>
          <p:nvSpPr>
            <p:cNvPr id="1416" name="Shape 1416"/>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420" name="Group 1420"/>
          <p:cNvGrpSpPr/>
          <p:nvPr/>
        </p:nvGrpSpPr>
        <p:grpSpPr>
          <a:xfrm>
            <a:off x="6133320" y="2690615"/>
            <a:ext cx="1004199" cy="1305768"/>
            <a:chOff x="12700" y="0"/>
            <a:chExt cx="1004198" cy="1305767"/>
          </a:xfrm>
        </p:grpSpPr>
        <p:sp>
          <p:nvSpPr>
            <p:cNvPr id="1418" name="Shape 1418"/>
            <p:cNvSpPr/>
            <p:nvPr/>
          </p:nvSpPr>
          <p:spPr>
            <a:xfrm>
              <a:off x="1270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8</a:t>
              </a:r>
            </a:p>
          </p:txBody>
        </p:sp>
        <p:sp>
          <p:nvSpPr>
            <p:cNvPr id="1419" name="Shape 1419"/>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423" name="Group 1423"/>
          <p:cNvGrpSpPr/>
          <p:nvPr/>
        </p:nvGrpSpPr>
        <p:grpSpPr>
          <a:xfrm>
            <a:off x="7827543" y="2685296"/>
            <a:ext cx="1004199" cy="1305769"/>
            <a:chOff x="0" y="0"/>
            <a:chExt cx="1004198" cy="1305767"/>
          </a:xfrm>
        </p:grpSpPr>
        <p:sp>
          <p:nvSpPr>
            <p:cNvPr id="1421" name="Shape 1421"/>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9</a:t>
              </a:r>
            </a:p>
          </p:txBody>
        </p:sp>
        <p:sp>
          <p:nvSpPr>
            <p:cNvPr id="1422" name="Shape 1422"/>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426" name="Group 1426"/>
          <p:cNvGrpSpPr/>
          <p:nvPr/>
        </p:nvGrpSpPr>
        <p:grpSpPr>
          <a:xfrm>
            <a:off x="9504633" y="2685296"/>
            <a:ext cx="1004199" cy="1305769"/>
            <a:chOff x="12700" y="0"/>
            <a:chExt cx="1004198" cy="1305767"/>
          </a:xfrm>
        </p:grpSpPr>
        <p:sp>
          <p:nvSpPr>
            <p:cNvPr id="1424" name="Shape 1424"/>
            <p:cNvSpPr/>
            <p:nvPr/>
          </p:nvSpPr>
          <p:spPr>
            <a:xfrm>
              <a:off x="1270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10</a:t>
              </a:r>
            </a:p>
          </p:txBody>
        </p:sp>
        <p:sp>
          <p:nvSpPr>
            <p:cNvPr id="1425" name="Shape 1425"/>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429" name="Group 1429"/>
          <p:cNvGrpSpPr/>
          <p:nvPr/>
        </p:nvGrpSpPr>
        <p:grpSpPr>
          <a:xfrm>
            <a:off x="11181722" y="2690615"/>
            <a:ext cx="1004200" cy="1305768"/>
            <a:chOff x="0" y="0"/>
            <a:chExt cx="1004198" cy="1305767"/>
          </a:xfrm>
        </p:grpSpPr>
        <p:sp>
          <p:nvSpPr>
            <p:cNvPr id="1427" name="Shape 1427"/>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15</a:t>
              </a:r>
            </a:p>
          </p:txBody>
        </p:sp>
        <p:sp>
          <p:nvSpPr>
            <p:cNvPr id="1428" name="Shape 1428"/>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432" name="Group 1432"/>
          <p:cNvGrpSpPr/>
          <p:nvPr/>
        </p:nvGrpSpPr>
        <p:grpSpPr>
          <a:xfrm>
            <a:off x="1040391" y="4725410"/>
            <a:ext cx="1004200" cy="1305768"/>
            <a:chOff x="0" y="0"/>
            <a:chExt cx="1004198" cy="1305767"/>
          </a:xfrm>
        </p:grpSpPr>
        <p:sp>
          <p:nvSpPr>
            <p:cNvPr id="1430" name="Shape 1430"/>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4</a:t>
              </a:r>
            </a:p>
          </p:txBody>
        </p:sp>
        <p:sp>
          <p:nvSpPr>
            <p:cNvPr id="1431" name="Shape 1431"/>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435" name="Group 1435"/>
          <p:cNvGrpSpPr/>
          <p:nvPr/>
        </p:nvGrpSpPr>
        <p:grpSpPr>
          <a:xfrm>
            <a:off x="2742191" y="4725410"/>
            <a:ext cx="1004200" cy="1305768"/>
            <a:chOff x="0" y="0"/>
            <a:chExt cx="1004198" cy="1305767"/>
          </a:xfrm>
        </p:grpSpPr>
        <p:sp>
          <p:nvSpPr>
            <p:cNvPr id="1433" name="Shape 1433"/>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5</a:t>
              </a:r>
            </a:p>
          </p:txBody>
        </p:sp>
        <p:sp>
          <p:nvSpPr>
            <p:cNvPr id="1434" name="Shape 1434"/>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438" name="Group 1438"/>
          <p:cNvGrpSpPr/>
          <p:nvPr/>
        </p:nvGrpSpPr>
        <p:grpSpPr>
          <a:xfrm>
            <a:off x="4443991" y="4725409"/>
            <a:ext cx="1004200" cy="1305768"/>
            <a:chOff x="0" y="0"/>
            <a:chExt cx="1004198" cy="1305767"/>
          </a:xfrm>
        </p:grpSpPr>
        <p:sp>
          <p:nvSpPr>
            <p:cNvPr id="1436" name="Shape 1436"/>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6</a:t>
              </a:r>
            </a:p>
          </p:txBody>
        </p:sp>
        <p:sp>
          <p:nvSpPr>
            <p:cNvPr id="1437" name="Shape 1437"/>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441" name="Group 1441"/>
          <p:cNvGrpSpPr/>
          <p:nvPr/>
        </p:nvGrpSpPr>
        <p:grpSpPr>
          <a:xfrm>
            <a:off x="6120391" y="4725409"/>
            <a:ext cx="1004200" cy="1305768"/>
            <a:chOff x="0" y="0"/>
            <a:chExt cx="1004198" cy="1305767"/>
          </a:xfrm>
        </p:grpSpPr>
        <p:sp>
          <p:nvSpPr>
            <p:cNvPr id="1439" name="Shape 1439"/>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7</a:t>
              </a:r>
            </a:p>
          </p:txBody>
        </p:sp>
        <p:sp>
          <p:nvSpPr>
            <p:cNvPr id="1440" name="Shape 1440"/>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444" name="Group 1444"/>
          <p:cNvGrpSpPr/>
          <p:nvPr/>
        </p:nvGrpSpPr>
        <p:grpSpPr>
          <a:xfrm>
            <a:off x="7771544" y="4725409"/>
            <a:ext cx="1004199" cy="1305768"/>
            <a:chOff x="0" y="0"/>
            <a:chExt cx="1004198" cy="1305767"/>
          </a:xfrm>
        </p:grpSpPr>
        <p:sp>
          <p:nvSpPr>
            <p:cNvPr id="1442" name="Shape 1442"/>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11</a:t>
              </a:r>
            </a:p>
          </p:txBody>
        </p:sp>
        <p:sp>
          <p:nvSpPr>
            <p:cNvPr id="1443" name="Shape 1443"/>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447" name="Group 1447"/>
          <p:cNvGrpSpPr/>
          <p:nvPr/>
        </p:nvGrpSpPr>
        <p:grpSpPr>
          <a:xfrm>
            <a:off x="9473343" y="4725410"/>
            <a:ext cx="1004199" cy="1305768"/>
            <a:chOff x="12700" y="0"/>
            <a:chExt cx="1004198" cy="1305767"/>
          </a:xfrm>
        </p:grpSpPr>
        <p:sp>
          <p:nvSpPr>
            <p:cNvPr id="1445" name="Shape 1445"/>
            <p:cNvSpPr/>
            <p:nvPr/>
          </p:nvSpPr>
          <p:spPr>
            <a:xfrm>
              <a:off x="1270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12</a:t>
              </a:r>
            </a:p>
          </p:txBody>
        </p:sp>
        <p:sp>
          <p:nvSpPr>
            <p:cNvPr id="1446" name="Shape 1446"/>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450" name="Group 1450"/>
          <p:cNvGrpSpPr/>
          <p:nvPr/>
        </p:nvGrpSpPr>
        <p:grpSpPr>
          <a:xfrm>
            <a:off x="11162596" y="4725410"/>
            <a:ext cx="1004200" cy="1305768"/>
            <a:chOff x="0" y="0"/>
            <a:chExt cx="1004198" cy="1305767"/>
          </a:xfrm>
        </p:grpSpPr>
        <p:sp>
          <p:nvSpPr>
            <p:cNvPr id="1448" name="Shape 1448"/>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13</a:t>
              </a:r>
            </a:p>
          </p:txBody>
        </p:sp>
        <p:sp>
          <p:nvSpPr>
            <p:cNvPr id="1449" name="Shape 1449"/>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453" name="Group 1453"/>
          <p:cNvGrpSpPr/>
          <p:nvPr/>
        </p:nvGrpSpPr>
        <p:grpSpPr>
          <a:xfrm>
            <a:off x="1059518" y="6727970"/>
            <a:ext cx="1004199" cy="1305768"/>
            <a:chOff x="0" y="0"/>
            <a:chExt cx="1004198" cy="1305767"/>
          </a:xfrm>
        </p:grpSpPr>
        <p:sp>
          <p:nvSpPr>
            <p:cNvPr id="1451" name="Shape 1451"/>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14</a:t>
              </a:r>
            </a:p>
          </p:txBody>
        </p:sp>
        <p:sp>
          <p:nvSpPr>
            <p:cNvPr id="1452" name="Shape 1452"/>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1454" name="Shape 1454"/>
          <p:cNvSpPr/>
          <p:nvPr/>
        </p:nvSpPr>
        <p:spPr>
          <a:xfrm>
            <a:off x="3741763" y="8058284"/>
            <a:ext cx="40788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Idle extra capacity</a:t>
            </a:r>
          </a:p>
        </p:txBody>
      </p:sp>
      <p:grpSp>
        <p:nvGrpSpPr>
          <p:cNvPr id="1457" name="Group 1457"/>
          <p:cNvGrpSpPr/>
          <p:nvPr/>
        </p:nvGrpSpPr>
        <p:grpSpPr>
          <a:xfrm>
            <a:off x="2382033" y="6627690"/>
            <a:ext cx="10208420" cy="1231901"/>
            <a:chOff x="0" y="0"/>
            <a:chExt cx="10208418" cy="1231900"/>
          </a:xfrm>
        </p:grpSpPr>
        <p:sp>
          <p:nvSpPr>
            <p:cNvPr id="1456" name="Shape 1456"/>
            <p:cNvSpPr/>
            <p:nvPr/>
          </p:nvSpPr>
          <p:spPr>
            <a:xfrm>
              <a:off x="215900" y="139700"/>
              <a:ext cx="9776619" cy="6731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solidFill>
                    <a:schemeClr val="accent5"/>
                  </a:solidFill>
                  <a:latin typeface="Helvetica"/>
                  <a:ea typeface="Helvetica"/>
                  <a:cs typeface="Helvetica"/>
                  <a:sym typeface="Helvetica"/>
                </a:defRPr>
              </a:lvl1pPr>
            </a:lstStyle>
            <a:p>
              <a:pPr/>
              <a:r>
                <a:t>A lot of dependencies, but still a 2x speedup</a:t>
              </a:r>
            </a:p>
          </p:txBody>
        </p:sp>
        <p:pic>
          <p:nvPicPr>
            <p:cNvPr id="1455" name=""/>
            <p:cNvPicPr>
              <a:picLocks noChangeAspect="0"/>
            </p:cNvPicPr>
            <p:nvPr/>
          </p:nvPicPr>
          <p:blipFill>
            <a:blip r:embed="rId5">
              <a:extLst/>
            </a:blip>
            <a:stretch>
              <a:fillRect/>
            </a:stretch>
          </p:blipFill>
          <p:spPr>
            <a:xfrm>
              <a:off x="-1" y="-1"/>
              <a:ext cx="10208420" cy="1231901"/>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slow" advClick="1" p14:dur="225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1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432"/>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1453"/>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200"/>
                                  </p:stCondLst>
                                  <p:iterate type="el" backwards="0">
                                    <p:tmAbs val="0"/>
                                  </p:iterate>
                                  <p:childTnLst>
                                    <p:set>
                                      <p:cBhvr>
                                        <p:cTn id="15" fill="hold"/>
                                        <p:tgtEl>
                                          <p:spTgt spid="1414"/>
                                        </p:tgtEl>
                                        <p:attrNameLst>
                                          <p:attrName>style.visibility</p:attrName>
                                        </p:attrNameLst>
                                      </p:cBhvr>
                                      <p:to>
                                        <p:strVal val="visible"/>
                                      </p:to>
                                    </p:set>
                                  </p:childTnLst>
                                </p:cTn>
                              </p:par>
                            </p:childTnLst>
                          </p:cTn>
                        </p:par>
                        <p:par>
                          <p:cTn id="16" fill="hold">
                            <p:stCondLst>
                              <p:cond delay="200"/>
                            </p:stCondLst>
                            <p:childTnLst>
                              <p:par>
                                <p:cTn id="17" presetClass="entr" nodeType="afterEffect" presetSubtype="0" presetID="1" grpId="5" fill="hold">
                                  <p:stCondLst>
                                    <p:cond delay="0"/>
                                  </p:stCondLst>
                                  <p:iterate type="el" backwards="0">
                                    <p:tmAbs val="0"/>
                                  </p:iterate>
                                  <p:childTnLst>
                                    <p:set>
                                      <p:cBhvr>
                                        <p:cTn id="18" fill="hold"/>
                                        <p:tgtEl>
                                          <p:spTgt spid="1435"/>
                                        </p:tgtEl>
                                        <p:attrNameLst>
                                          <p:attrName>style.visibility</p:attrName>
                                        </p:attrNameLst>
                                      </p:cBhvr>
                                      <p:to>
                                        <p:strVal val="visible"/>
                                      </p:to>
                                    </p:set>
                                  </p:childTnLst>
                                </p:cTn>
                              </p:par>
                            </p:childTnLst>
                          </p:cTn>
                        </p:par>
                        <p:par>
                          <p:cTn id="19" fill="hold">
                            <p:stCondLst>
                              <p:cond delay="200"/>
                            </p:stCondLst>
                            <p:childTnLst>
                              <p:par>
                                <p:cTn id="20" presetClass="entr" nodeType="afterEffect" presetSubtype="0" presetID="1" grpId="6" fill="hold">
                                  <p:stCondLst>
                                    <p:cond delay="200"/>
                                  </p:stCondLst>
                                  <p:iterate type="el" backwards="0">
                                    <p:tmAbs val="0"/>
                                  </p:iterate>
                                  <p:childTnLst>
                                    <p:set>
                                      <p:cBhvr>
                                        <p:cTn id="21" fill="hold"/>
                                        <p:tgtEl>
                                          <p:spTgt spid="1417"/>
                                        </p:tgtEl>
                                        <p:attrNameLst>
                                          <p:attrName>style.visibility</p:attrName>
                                        </p:attrNameLst>
                                      </p:cBhvr>
                                      <p:to>
                                        <p:strVal val="visible"/>
                                      </p:to>
                                    </p:set>
                                  </p:childTnLst>
                                </p:cTn>
                              </p:par>
                            </p:childTnLst>
                          </p:cTn>
                        </p:par>
                        <p:par>
                          <p:cTn id="22" fill="hold">
                            <p:stCondLst>
                              <p:cond delay="400"/>
                            </p:stCondLst>
                            <p:childTnLst>
                              <p:par>
                                <p:cTn id="23" presetClass="entr" nodeType="afterEffect" presetSubtype="0" presetID="1" grpId="7" fill="hold">
                                  <p:stCondLst>
                                    <p:cond delay="0"/>
                                  </p:stCondLst>
                                  <p:iterate type="el" backwards="0">
                                    <p:tmAbs val="0"/>
                                  </p:iterate>
                                  <p:childTnLst>
                                    <p:set>
                                      <p:cBhvr>
                                        <p:cTn id="24" fill="hold"/>
                                        <p:tgtEl>
                                          <p:spTgt spid="1438"/>
                                        </p:tgtEl>
                                        <p:attrNameLst>
                                          <p:attrName>style.visibility</p:attrName>
                                        </p:attrNameLst>
                                      </p:cBhvr>
                                      <p:to>
                                        <p:strVal val="visible"/>
                                      </p:to>
                                    </p:set>
                                  </p:childTnLst>
                                </p:cTn>
                              </p:par>
                            </p:childTnLst>
                          </p:cTn>
                        </p:par>
                        <p:par>
                          <p:cTn id="25" fill="hold">
                            <p:stCondLst>
                              <p:cond delay="400"/>
                            </p:stCondLst>
                            <p:childTnLst>
                              <p:par>
                                <p:cTn id="26" presetClass="entr" nodeType="afterEffect" presetSubtype="0" presetID="1" grpId="8" fill="hold">
                                  <p:stCondLst>
                                    <p:cond delay="200"/>
                                  </p:stCondLst>
                                  <p:iterate type="el" backwards="0">
                                    <p:tmAbs val="0"/>
                                  </p:iterate>
                                  <p:childTnLst>
                                    <p:set>
                                      <p:cBhvr>
                                        <p:cTn id="27" fill="hold"/>
                                        <p:tgtEl>
                                          <p:spTgt spid="1420"/>
                                        </p:tgtEl>
                                        <p:attrNameLst>
                                          <p:attrName>style.visibility</p:attrName>
                                        </p:attrNameLst>
                                      </p:cBhvr>
                                      <p:to>
                                        <p:strVal val="visible"/>
                                      </p:to>
                                    </p:set>
                                  </p:childTnLst>
                                </p:cTn>
                              </p:par>
                            </p:childTnLst>
                          </p:cTn>
                        </p:par>
                        <p:par>
                          <p:cTn id="28" fill="hold">
                            <p:stCondLst>
                              <p:cond delay="600"/>
                            </p:stCondLst>
                            <p:childTnLst>
                              <p:par>
                                <p:cTn id="29" presetClass="entr" nodeType="afterEffect" presetSubtype="0" presetID="1" grpId="9" fill="hold">
                                  <p:stCondLst>
                                    <p:cond delay="0"/>
                                  </p:stCondLst>
                                  <p:iterate type="el" backwards="0">
                                    <p:tmAbs val="0"/>
                                  </p:iterate>
                                  <p:childTnLst>
                                    <p:set>
                                      <p:cBhvr>
                                        <p:cTn id="30" fill="hold"/>
                                        <p:tgtEl>
                                          <p:spTgt spid="1441"/>
                                        </p:tgtEl>
                                        <p:attrNameLst>
                                          <p:attrName>style.visibility</p:attrName>
                                        </p:attrNameLst>
                                      </p:cBhvr>
                                      <p:to>
                                        <p:strVal val="visible"/>
                                      </p:to>
                                    </p:set>
                                  </p:childTnLst>
                                </p:cTn>
                              </p:par>
                            </p:childTnLst>
                          </p:cTn>
                        </p:par>
                        <p:par>
                          <p:cTn id="31" fill="hold">
                            <p:stCondLst>
                              <p:cond delay="600"/>
                            </p:stCondLst>
                            <p:childTnLst>
                              <p:par>
                                <p:cTn id="32" presetClass="entr" nodeType="afterEffect" presetSubtype="0" presetID="1" grpId="10" fill="hold">
                                  <p:stCondLst>
                                    <p:cond delay="200"/>
                                  </p:stCondLst>
                                  <p:iterate type="el" backwards="0">
                                    <p:tmAbs val="0"/>
                                  </p:iterate>
                                  <p:childTnLst>
                                    <p:set>
                                      <p:cBhvr>
                                        <p:cTn id="33" fill="hold"/>
                                        <p:tgtEl>
                                          <p:spTgt spid="1423"/>
                                        </p:tgtEl>
                                        <p:attrNameLst>
                                          <p:attrName>style.visibility</p:attrName>
                                        </p:attrNameLst>
                                      </p:cBhvr>
                                      <p:to>
                                        <p:strVal val="visible"/>
                                      </p:to>
                                    </p:set>
                                  </p:childTnLst>
                                </p:cTn>
                              </p:par>
                            </p:childTnLst>
                          </p:cTn>
                        </p:par>
                        <p:par>
                          <p:cTn id="34" fill="hold">
                            <p:stCondLst>
                              <p:cond delay="800"/>
                            </p:stCondLst>
                            <p:childTnLst>
                              <p:par>
                                <p:cTn id="35" presetClass="entr" nodeType="afterEffect" presetSubtype="0" presetID="1" grpId="11" fill="hold">
                                  <p:stCondLst>
                                    <p:cond delay="0"/>
                                  </p:stCondLst>
                                  <p:iterate type="el" backwards="0">
                                    <p:tmAbs val="0"/>
                                  </p:iterate>
                                  <p:childTnLst>
                                    <p:set>
                                      <p:cBhvr>
                                        <p:cTn id="36" fill="hold"/>
                                        <p:tgtEl>
                                          <p:spTgt spid="1444"/>
                                        </p:tgtEl>
                                        <p:attrNameLst>
                                          <p:attrName>style.visibility</p:attrName>
                                        </p:attrNameLst>
                                      </p:cBhvr>
                                      <p:to>
                                        <p:strVal val="visible"/>
                                      </p:to>
                                    </p:set>
                                  </p:childTnLst>
                                </p:cTn>
                              </p:par>
                            </p:childTnLst>
                          </p:cTn>
                        </p:par>
                        <p:par>
                          <p:cTn id="37" fill="hold">
                            <p:stCondLst>
                              <p:cond delay="800"/>
                            </p:stCondLst>
                            <p:childTnLst>
                              <p:par>
                                <p:cTn id="38" presetClass="entr" nodeType="afterEffect" presetSubtype="0" presetID="1" grpId="12" fill="hold">
                                  <p:stCondLst>
                                    <p:cond delay="200"/>
                                  </p:stCondLst>
                                  <p:iterate type="el" backwards="0">
                                    <p:tmAbs val="0"/>
                                  </p:iterate>
                                  <p:childTnLst>
                                    <p:set>
                                      <p:cBhvr>
                                        <p:cTn id="39" fill="hold"/>
                                        <p:tgtEl>
                                          <p:spTgt spid="1426"/>
                                        </p:tgtEl>
                                        <p:attrNameLst>
                                          <p:attrName>style.visibility</p:attrName>
                                        </p:attrNameLst>
                                      </p:cBhvr>
                                      <p:to>
                                        <p:strVal val="visible"/>
                                      </p:to>
                                    </p:set>
                                  </p:childTnLst>
                                </p:cTn>
                              </p:par>
                            </p:childTnLst>
                          </p:cTn>
                        </p:par>
                        <p:par>
                          <p:cTn id="40" fill="hold">
                            <p:stCondLst>
                              <p:cond delay="1000"/>
                            </p:stCondLst>
                            <p:childTnLst>
                              <p:par>
                                <p:cTn id="41" presetClass="entr" nodeType="afterEffect" presetSubtype="0" presetID="1" grpId="13" fill="hold">
                                  <p:stCondLst>
                                    <p:cond delay="0"/>
                                  </p:stCondLst>
                                  <p:iterate type="el" backwards="0">
                                    <p:tmAbs val="0"/>
                                  </p:iterate>
                                  <p:childTnLst>
                                    <p:set>
                                      <p:cBhvr>
                                        <p:cTn id="42" fill="hold"/>
                                        <p:tgtEl>
                                          <p:spTgt spid="1447"/>
                                        </p:tgtEl>
                                        <p:attrNameLst>
                                          <p:attrName>style.visibility</p:attrName>
                                        </p:attrNameLst>
                                      </p:cBhvr>
                                      <p:to>
                                        <p:strVal val="visible"/>
                                      </p:to>
                                    </p:set>
                                  </p:childTnLst>
                                </p:cTn>
                              </p:par>
                            </p:childTnLst>
                          </p:cTn>
                        </p:par>
                        <p:par>
                          <p:cTn id="43" fill="hold">
                            <p:stCondLst>
                              <p:cond delay="1000"/>
                            </p:stCondLst>
                            <p:childTnLst>
                              <p:par>
                                <p:cTn id="44" presetClass="entr" nodeType="afterEffect" presetSubtype="0" presetID="1" grpId="14" fill="hold">
                                  <p:stCondLst>
                                    <p:cond delay="200"/>
                                  </p:stCondLst>
                                  <p:iterate type="el" backwards="0">
                                    <p:tmAbs val="0"/>
                                  </p:iterate>
                                  <p:childTnLst>
                                    <p:set>
                                      <p:cBhvr>
                                        <p:cTn id="45" fill="hold"/>
                                        <p:tgtEl>
                                          <p:spTgt spid="1429"/>
                                        </p:tgtEl>
                                        <p:attrNameLst>
                                          <p:attrName>style.visibility</p:attrName>
                                        </p:attrNameLst>
                                      </p:cBhvr>
                                      <p:to>
                                        <p:strVal val="visible"/>
                                      </p:to>
                                    </p:set>
                                  </p:childTnLst>
                                </p:cTn>
                              </p:par>
                            </p:childTnLst>
                          </p:cTn>
                        </p:par>
                        <p:par>
                          <p:cTn id="46" fill="hold">
                            <p:stCondLst>
                              <p:cond delay="1200"/>
                            </p:stCondLst>
                            <p:childTnLst>
                              <p:par>
                                <p:cTn id="47" presetClass="entr" nodeType="afterEffect" presetSubtype="0" presetID="1" grpId="15" fill="hold">
                                  <p:stCondLst>
                                    <p:cond delay="0"/>
                                  </p:stCondLst>
                                  <p:iterate type="el" backwards="0">
                                    <p:tmAbs val="0"/>
                                  </p:iterate>
                                  <p:childTnLst>
                                    <p:set>
                                      <p:cBhvr>
                                        <p:cTn id="48" fill="hold"/>
                                        <p:tgtEl>
                                          <p:spTgt spid="1450"/>
                                        </p:tgtEl>
                                        <p:attrNameLst>
                                          <p:attrName>style.visibility</p:attrName>
                                        </p:attrNameLst>
                                      </p:cBhvr>
                                      <p:to>
                                        <p:strVal val="visible"/>
                                      </p:to>
                                    </p:set>
                                  </p:childTnLst>
                                </p:cTn>
                              </p:par>
                            </p:childTnLst>
                          </p:cTn>
                        </p:par>
                        <p:par>
                          <p:cTn id="49" fill="hold">
                            <p:stCondLst>
                              <p:cond delay="1200"/>
                            </p:stCondLst>
                            <p:childTnLst>
                              <p:par>
                                <p:cTn id="50" presetClass="entr" nodeType="afterEffect" presetSubtype="0" presetID="1" grpId="16" fill="hold">
                                  <p:stCondLst>
                                    <p:cond delay="0"/>
                                  </p:stCondLst>
                                  <p:iterate type="el" backwards="0">
                                    <p:tmAbs val="0"/>
                                  </p:iterate>
                                  <p:childTnLst>
                                    <p:set>
                                      <p:cBhvr>
                                        <p:cTn id="51" fill="hold"/>
                                        <p:tgtEl>
                                          <p:spTgt spid="14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41" grpId="9"/>
      <p:bldP build="whole" bldLvl="1" animBg="1" rev="0" advAuto="0" spid="1414" grpId="4"/>
      <p:bldP build="whole" bldLvl="1" animBg="1" rev="0" advAuto="0" spid="1423" grpId="10"/>
      <p:bldP build="whole" bldLvl="1" animBg="1" rev="0" advAuto="0" spid="1438" grpId="7"/>
      <p:bldP build="whole" bldLvl="1" animBg="1" rev="0" advAuto="0" spid="1411" grpId="1"/>
      <p:bldP build="whole" bldLvl="1" animBg="1" rev="0" advAuto="0" spid="1457" grpId="16"/>
      <p:bldP build="whole" bldLvl="1" animBg="1" rev="0" advAuto="0" spid="1450" grpId="15"/>
      <p:bldP build="whole" bldLvl="1" animBg="1" rev="0" advAuto="0" spid="1453" grpId="3"/>
      <p:bldP build="whole" bldLvl="1" animBg="1" rev="0" advAuto="0" spid="1447" grpId="13"/>
      <p:bldP build="whole" bldLvl="1" animBg="1" rev="0" advAuto="0" spid="1435" grpId="5"/>
      <p:bldP build="whole" bldLvl="1" animBg="1" rev="0" advAuto="0" spid="1429" grpId="14"/>
      <p:bldP build="whole" bldLvl="1" animBg="1" rev="0" advAuto="0" spid="1420" grpId="8"/>
      <p:bldP build="whole" bldLvl="1" animBg="1" rev="0" advAuto="0" spid="1444" grpId="11"/>
      <p:bldP build="whole" bldLvl="1" animBg="1" rev="0" advAuto="0" spid="1432" grpId="2"/>
      <p:bldP build="whole" bldLvl="1" animBg="1" rev="0" advAuto="0" spid="1426" grpId="12"/>
      <p:bldP build="whole" bldLvl="1" animBg="1" rev="0" advAuto="0" spid="1417" grpId="6"/>
    </p:bldLst>
  </p:timing>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1" name="Shape 1461"/>
          <p:cNvSpPr/>
          <p:nvPr>
            <p:ph type="title"/>
          </p:nvPr>
        </p:nvSpPr>
        <p:spPr>
          <a:xfrm>
            <a:off x="1270000" y="809055"/>
            <a:ext cx="10464800" cy="3302001"/>
          </a:xfrm>
          <a:prstGeom prst="rect">
            <a:avLst/>
          </a:prstGeom>
        </p:spPr>
        <p:txBody>
          <a:bodyPr anchor="b"/>
          <a:lstStyle>
            <a:lvl1pPr defTabSz="514095">
              <a:defRPr sz="7040"/>
            </a:lvl1pPr>
          </a:lstStyle>
          <a:p>
            <a:pPr/>
            <a:r>
              <a:t>Efficient Dependency Detection for Safe Java Test Acceleration</a:t>
            </a:r>
          </a:p>
        </p:txBody>
      </p:sp>
      <p:sp>
        <p:nvSpPr>
          <p:cNvPr id="1462" name="Shape 1462"/>
          <p:cNvSpPr/>
          <p:nvPr>
            <p:ph type="body" sz="quarter" idx="4294967295"/>
          </p:nvPr>
        </p:nvSpPr>
        <p:spPr>
          <a:xfrm>
            <a:off x="831428" y="4679552"/>
            <a:ext cx="11341944" cy="1130301"/>
          </a:xfrm>
          <a:prstGeom prst="rect">
            <a:avLst/>
          </a:prstGeom>
        </p:spPr>
        <p:txBody>
          <a:bodyPr anchor="t"/>
          <a:lstStyle/>
          <a:p>
            <a:pPr marL="0" indent="0" algn="ctr">
              <a:spcBef>
                <a:spcPts val="0"/>
              </a:spcBef>
              <a:buSzTx/>
              <a:buNone/>
              <a:defRPr sz="3200"/>
            </a:pPr>
            <a:r>
              <a:rPr>
                <a:solidFill>
                  <a:srgbClr val="000006"/>
                </a:solidFill>
              </a:rPr>
              <a:t>Jonathan Bell</a:t>
            </a:r>
            <a:r>
              <a:t>, Gail Kaiser, Eric Melski and Mohan Dattatreya</a:t>
            </a:r>
          </a:p>
          <a:p>
            <a:pPr marL="0" indent="0" algn="ctr">
              <a:spcBef>
                <a:spcPts val="0"/>
              </a:spcBef>
              <a:buSzTx/>
              <a:buNone/>
              <a:defRPr sz="3200"/>
            </a:pPr>
            <a:r>
              <a:t>Columbia University &amp; Electric Cloud, Inc</a:t>
            </a:r>
          </a:p>
        </p:txBody>
      </p:sp>
      <p:pic>
        <p:nvPicPr>
          <p:cNvPr id="1463" name="eric.png"/>
          <p:cNvPicPr>
            <a:picLocks noChangeAspect="1"/>
          </p:cNvPicPr>
          <p:nvPr/>
        </p:nvPicPr>
        <p:blipFill>
          <a:blip r:embed="rId2">
            <a:extLst/>
          </a:blip>
          <a:stretch>
            <a:fillRect/>
          </a:stretch>
        </p:blipFill>
        <p:spPr>
          <a:xfrm>
            <a:off x="7092314" y="6361905"/>
            <a:ext cx="1857033" cy="2080196"/>
          </a:xfrm>
          <a:prstGeom prst="rect">
            <a:avLst/>
          </a:prstGeom>
          <a:ln w="12700">
            <a:miter lim="400000"/>
          </a:ln>
        </p:spPr>
      </p:pic>
      <p:pic>
        <p:nvPicPr>
          <p:cNvPr id="1464" name="gail.jpg"/>
          <p:cNvPicPr>
            <a:picLocks noChangeAspect="1"/>
          </p:cNvPicPr>
          <p:nvPr/>
        </p:nvPicPr>
        <p:blipFill>
          <a:blip r:embed="rId3">
            <a:extLst/>
          </a:blip>
          <a:stretch>
            <a:fillRect/>
          </a:stretch>
        </p:blipFill>
        <p:spPr>
          <a:xfrm>
            <a:off x="3927163" y="6361905"/>
            <a:ext cx="2080196" cy="2080196"/>
          </a:xfrm>
          <a:prstGeom prst="rect">
            <a:avLst/>
          </a:prstGeom>
          <a:ln w="12700">
            <a:miter lim="400000"/>
          </a:ln>
        </p:spPr>
      </p:pic>
      <p:pic>
        <p:nvPicPr>
          <p:cNvPr id="1465" name="jon.jpg"/>
          <p:cNvPicPr>
            <a:picLocks noChangeAspect="1"/>
          </p:cNvPicPr>
          <p:nvPr/>
        </p:nvPicPr>
        <p:blipFill>
          <a:blip r:embed="rId4">
            <a:extLst/>
          </a:blip>
          <a:stretch>
            <a:fillRect/>
          </a:stretch>
        </p:blipFill>
        <p:spPr>
          <a:xfrm>
            <a:off x="873593" y="6361905"/>
            <a:ext cx="2080197" cy="2080196"/>
          </a:xfrm>
          <a:prstGeom prst="rect">
            <a:avLst/>
          </a:prstGeom>
          <a:ln w="12700">
            <a:miter lim="400000"/>
          </a:ln>
        </p:spPr>
      </p:pic>
      <p:pic>
        <p:nvPicPr>
          <p:cNvPr id="1466" name="mohan.png"/>
          <p:cNvPicPr>
            <a:picLocks noChangeAspect="1"/>
          </p:cNvPicPr>
          <p:nvPr/>
        </p:nvPicPr>
        <p:blipFill>
          <a:blip r:embed="rId5">
            <a:extLst/>
          </a:blip>
          <a:stretch>
            <a:fillRect/>
          </a:stretch>
        </p:blipFill>
        <p:spPr>
          <a:xfrm>
            <a:off x="10017593" y="6378349"/>
            <a:ext cx="2113614" cy="2080196"/>
          </a:xfrm>
          <a:prstGeom prst="rect">
            <a:avLst/>
          </a:prstGeom>
          <a:ln w="12700">
            <a:miter lim="400000"/>
          </a:ln>
        </p:spPr>
      </p:pic>
      <p:sp>
        <p:nvSpPr>
          <p:cNvPr id="1467" name="Shape 1467"/>
          <p:cNvSpPr/>
          <p:nvPr/>
        </p:nvSpPr>
        <p:spPr>
          <a:xfrm>
            <a:off x="5137905" y="8739716"/>
            <a:ext cx="2728990" cy="69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900"/>
            </a:lvl1pPr>
          </a:lstStyle>
          <a:p>
            <a:pPr/>
            <a:r>
              <a:t>[At FSE ’15]</a:t>
            </a:r>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9" name="Shape 1469"/>
          <p:cNvSpPr/>
          <p:nvPr>
            <p:ph type="title"/>
          </p:nvPr>
        </p:nvSpPr>
        <p:spPr>
          <a:prstGeom prst="rect">
            <a:avLst/>
          </a:prstGeom>
        </p:spPr>
        <p:txBody>
          <a:bodyPr/>
          <a:lstStyle>
            <a:lvl1pPr defTabSz="490727">
              <a:defRPr sz="6719"/>
            </a:lvl1pPr>
          </a:lstStyle>
          <a:p>
            <a:pPr/>
            <a:r>
              <a:t>ElectricTest - Detecting Data Dependencies in Java</a:t>
            </a:r>
          </a:p>
        </p:txBody>
      </p:sp>
      <p:sp>
        <p:nvSpPr>
          <p:cNvPr id="1470" name="Shape 1470"/>
          <p:cNvSpPr/>
          <p:nvPr>
            <p:ph type="body" idx="1"/>
          </p:nvPr>
        </p:nvSpPr>
        <p:spPr>
          <a:prstGeom prst="rect">
            <a:avLst/>
          </a:prstGeom>
        </p:spPr>
        <p:txBody>
          <a:bodyPr/>
          <a:lstStyle/>
          <a:p>
            <a:pPr marL="417830" indent="-417830" defTabSz="549148">
              <a:spcBef>
                <a:spcPts val="3900"/>
              </a:spcBef>
              <a:defRPr sz="3384"/>
            </a:pPr>
            <a:r>
              <a:t>Tracks in-memory dependencies (JVMTI plugin)</a:t>
            </a:r>
          </a:p>
          <a:p>
            <a:pPr marL="417830" indent="-417830" defTabSz="549148">
              <a:spcBef>
                <a:spcPts val="3900"/>
              </a:spcBef>
              <a:defRPr sz="3384"/>
            </a:pPr>
            <a:r>
              <a:t>Tracks file and network dependencies (IO-Trace agent)</a:t>
            </a:r>
          </a:p>
          <a:p>
            <a:pPr marL="417830" indent="-417830" defTabSz="549148">
              <a:spcBef>
                <a:spcPts val="3900"/>
              </a:spcBef>
              <a:defRPr sz="3384"/>
            </a:pPr>
            <a:r>
              <a:t>Implemented entirely within the Oracle or OpenJDK JVM, no specialized drivers, etc required </a:t>
            </a:r>
          </a:p>
          <a:p>
            <a:pPr marL="417830" indent="-417830" defTabSz="549148">
              <a:spcBef>
                <a:spcPts val="3900"/>
              </a:spcBef>
              <a:defRPr sz="3384"/>
            </a:pPr>
            <a:r>
              <a:t>Captures stack traces when dependencies occur to support debugging</a:t>
            </a:r>
          </a:p>
          <a:p>
            <a:pPr marL="417830" indent="-417830" defTabSz="549148">
              <a:spcBef>
                <a:spcPts val="3900"/>
              </a:spcBef>
              <a:defRPr sz="3384"/>
            </a:pPr>
            <a:r>
              <a:t>Generates dependency trees to enable sound test acceleration</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7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147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147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1470">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470" grpId="1"/>
    </p:bldLst>
  </p:timing>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4" name="Shape 1474"/>
          <p:cNvSpPr/>
          <p:nvPr>
            <p:ph type="title"/>
          </p:nvPr>
        </p:nvSpPr>
        <p:spPr>
          <a:prstGeom prst="rect">
            <a:avLst/>
          </a:prstGeom>
        </p:spPr>
        <p:txBody>
          <a:bodyPr/>
          <a:lstStyle>
            <a:lvl1pPr defTabSz="490727">
              <a:defRPr sz="6719"/>
            </a:lvl1pPr>
          </a:lstStyle>
          <a:p>
            <a:pPr/>
            <a:r>
              <a:t>Identifying Heap Dependencies</a:t>
            </a:r>
          </a:p>
        </p:txBody>
      </p:sp>
      <p:sp>
        <p:nvSpPr>
          <p:cNvPr id="1475" name="Shape 1475"/>
          <p:cNvSpPr/>
          <p:nvPr>
            <p:ph type="body" sz="quarter" idx="4294967295"/>
          </p:nvPr>
        </p:nvSpPr>
        <p:spPr>
          <a:xfrm>
            <a:off x="952500" y="2603500"/>
            <a:ext cx="11099800" cy="1230015"/>
          </a:xfrm>
          <a:prstGeom prst="rect">
            <a:avLst/>
          </a:prstGeom>
        </p:spPr>
        <p:txBody>
          <a:bodyPr/>
          <a:lstStyle>
            <a:lvl1pPr marL="0" indent="0" algn="ctr">
              <a:spcBef>
                <a:spcPts val="0"/>
              </a:spcBef>
              <a:buSzTx/>
              <a:buNone/>
            </a:lvl1pPr>
          </a:lstStyle>
          <a:p>
            <a:pPr/>
            <a:r>
              <a:t>After each test, garbage collect; traverse heap to map objects back to static fields.</a:t>
            </a:r>
          </a:p>
        </p:txBody>
      </p:sp>
      <p:sp>
        <p:nvSpPr>
          <p:cNvPr id="1476" name="Shape 1476"/>
          <p:cNvSpPr/>
          <p:nvPr/>
        </p:nvSpPr>
        <p:spPr>
          <a:xfrm>
            <a:off x="5784272" y="3942600"/>
            <a:ext cx="1382664" cy="606029"/>
          </a:xfrm>
          <a:prstGeom prst="rect">
            <a:avLst/>
          </a:prstGeom>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Class A</a:t>
            </a:r>
          </a:p>
        </p:txBody>
      </p:sp>
      <p:sp>
        <p:nvSpPr>
          <p:cNvPr id="1477" name="Shape 1477"/>
          <p:cNvSpPr/>
          <p:nvPr/>
        </p:nvSpPr>
        <p:spPr>
          <a:xfrm>
            <a:off x="2643409" y="6157057"/>
            <a:ext cx="774701" cy="774701"/>
          </a:xfrm>
          <a:prstGeom prst="ellipse">
            <a:avLst/>
          </a:prstGeom>
          <a:solidFill>
            <a:srgbClr val="FFFFFF"/>
          </a:solidFill>
          <a:ln w="25400">
            <a:solidFill>
              <a:srgbClr val="85888D"/>
            </a:solidFill>
            <a:miter lim="400000"/>
          </a:ln>
        </p:spPr>
        <p:txBody>
          <a:bodyPr lIns="50800" tIns="50800" rIns="50800" bIns="50800" anchor="ctr"/>
          <a:lstStyle/>
          <a:p>
            <a:pPr>
              <a:defRPr sz="2400"/>
            </a:pPr>
          </a:p>
        </p:txBody>
      </p:sp>
      <p:sp>
        <p:nvSpPr>
          <p:cNvPr id="1478" name="Shape 1478"/>
          <p:cNvSpPr/>
          <p:nvPr/>
        </p:nvSpPr>
        <p:spPr>
          <a:xfrm>
            <a:off x="5069248" y="5633706"/>
            <a:ext cx="774701" cy="774701"/>
          </a:xfrm>
          <a:prstGeom prst="ellipse">
            <a:avLst/>
          </a:prstGeom>
          <a:solidFill>
            <a:srgbClr val="FFFFFF"/>
          </a:solidFill>
          <a:ln w="25400">
            <a:solidFill>
              <a:srgbClr val="85888D"/>
            </a:solidFill>
            <a:miter lim="400000"/>
          </a:ln>
        </p:spPr>
        <p:txBody>
          <a:bodyPr lIns="50800" tIns="50800" rIns="50800" bIns="50800" anchor="ctr"/>
          <a:lstStyle/>
          <a:p>
            <a:pPr>
              <a:defRPr sz="2400"/>
            </a:pPr>
          </a:p>
        </p:txBody>
      </p:sp>
      <p:sp>
        <p:nvSpPr>
          <p:cNvPr id="1479" name="Shape 1479"/>
          <p:cNvSpPr/>
          <p:nvPr/>
        </p:nvSpPr>
        <p:spPr>
          <a:xfrm>
            <a:off x="6806853" y="5805156"/>
            <a:ext cx="774701" cy="774701"/>
          </a:xfrm>
          <a:prstGeom prst="ellipse">
            <a:avLst/>
          </a:prstGeom>
          <a:solidFill>
            <a:srgbClr val="FFFFFF"/>
          </a:solidFill>
          <a:ln w="25400">
            <a:solidFill>
              <a:srgbClr val="85888D"/>
            </a:solidFill>
            <a:miter lim="400000"/>
          </a:ln>
        </p:spPr>
        <p:txBody>
          <a:bodyPr lIns="50800" tIns="50800" rIns="50800" bIns="50800" anchor="ctr"/>
          <a:lstStyle/>
          <a:p>
            <a:pPr>
              <a:defRPr sz="2400"/>
            </a:pPr>
          </a:p>
        </p:txBody>
      </p:sp>
      <p:sp>
        <p:nvSpPr>
          <p:cNvPr id="1480" name="Shape 1480"/>
          <p:cNvSpPr/>
          <p:nvPr/>
        </p:nvSpPr>
        <p:spPr>
          <a:xfrm>
            <a:off x="8352547" y="5995440"/>
            <a:ext cx="774701" cy="774701"/>
          </a:xfrm>
          <a:prstGeom prst="ellipse">
            <a:avLst/>
          </a:prstGeom>
          <a:solidFill>
            <a:srgbClr val="FFFFFF"/>
          </a:solidFill>
          <a:ln w="25400">
            <a:solidFill>
              <a:srgbClr val="85888D"/>
            </a:solidFill>
            <a:miter lim="400000"/>
          </a:ln>
        </p:spPr>
        <p:txBody>
          <a:bodyPr lIns="50800" tIns="50800" rIns="50800" bIns="50800" anchor="ctr"/>
          <a:lstStyle/>
          <a:p>
            <a:pPr>
              <a:defRPr sz="2400"/>
            </a:pPr>
          </a:p>
        </p:txBody>
      </p:sp>
      <p:sp>
        <p:nvSpPr>
          <p:cNvPr id="1481" name="Shape 1481"/>
          <p:cNvSpPr/>
          <p:nvPr/>
        </p:nvSpPr>
        <p:spPr>
          <a:xfrm>
            <a:off x="8356888" y="5997127"/>
            <a:ext cx="774701" cy="774701"/>
          </a:xfrm>
          <a:prstGeom prst="ellipse">
            <a:avLst/>
          </a:prstGeom>
          <a:solidFill>
            <a:srgbClr val="FFFFFF"/>
          </a:solidFill>
          <a:ln w="25400">
            <a:solidFill>
              <a:srgbClr val="85888D"/>
            </a:solidFill>
            <a:miter lim="400000"/>
          </a:ln>
        </p:spPr>
        <p:txBody>
          <a:bodyPr lIns="50800" tIns="50800" rIns="50800" bIns="50800" anchor="ctr"/>
          <a:lstStyle/>
          <a:p>
            <a:pPr>
              <a:defRPr sz="2400"/>
            </a:pPr>
          </a:p>
        </p:txBody>
      </p:sp>
      <p:sp>
        <p:nvSpPr>
          <p:cNvPr id="1482" name="Shape 1482"/>
          <p:cNvSpPr/>
          <p:nvPr/>
        </p:nvSpPr>
        <p:spPr>
          <a:xfrm>
            <a:off x="4596270" y="6613664"/>
            <a:ext cx="774701" cy="774701"/>
          </a:xfrm>
          <a:prstGeom prst="ellipse">
            <a:avLst/>
          </a:prstGeom>
          <a:solidFill>
            <a:srgbClr val="FFFFFF"/>
          </a:solidFill>
          <a:ln w="25400">
            <a:solidFill>
              <a:srgbClr val="85888D"/>
            </a:solidFill>
            <a:miter lim="400000"/>
          </a:ln>
        </p:spPr>
        <p:txBody>
          <a:bodyPr lIns="50800" tIns="50800" rIns="50800" bIns="50800" anchor="ctr"/>
          <a:lstStyle/>
          <a:p>
            <a:pPr>
              <a:defRPr sz="2400"/>
            </a:pPr>
          </a:p>
        </p:txBody>
      </p:sp>
      <p:sp>
        <p:nvSpPr>
          <p:cNvPr id="1483" name="Shape 1483"/>
          <p:cNvSpPr/>
          <p:nvPr/>
        </p:nvSpPr>
        <p:spPr>
          <a:xfrm>
            <a:off x="6248005" y="8293927"/>
            <a:ext cx="774701" cy="774701"/>
          </a:xfrm>
          <a:prstGeom prst="ellipse">
            <a:avLst/>
          </a:prstGeom>
          <a:solidFill>
            <a:srgbClr val="FFFFFF"/>
          </a:solidFill>
          <a:ln w="25400">
            <a:solidFill>
              <a:srgbClr val="85888D"/>
            </a:solidFill>
            <a:miter lim="400000"/>
          </a:ln>
        </p:spPr>
        <p:txBody>
          <a:bodyPr lIns="50800" tIns="50800" rIns="50800" bIns="50800" anchor="ctr"/>
          <a:lstStyle/>
          <a:p>
            <a:pPr>
              <a:defRPr sz="2400"/>
            </a:pPr>
          </a:p>
        </p:txBody>
      </p:sp>
      <p:sp>
        <p:nvSpPr>
          <p:cNvPr id="1484" name="Shape 1484"/>
          <p:cNvSpPr/>
          <p:nvPr/>
        </p:nvSpPr>
        <p:spPr>
          <a:xfrm>
            <a:off x="2790784" y="8461956"/>
            <a:ext cx="774701" cy="774701"/>
          </a:xfrm>
          <a:prstGeom prst="ellipse">
            <a:avLst/>
          </a:prstGeom>
          <a:solidFill>
            <a:srgbClr val="FFFFFF"/>
          </a:solidFill>
          <a:ln w="25400">
            <a:solidFill>
              <a:srgbClr val="85888D"/>
            </a:solidFill>
            <a:miter lim="400000"/>
          </a:ln>
        </p:spPr>
        <p:txBody>
          <a:bodyPr lIns="50800" tIns="50800" rIns="50800" bIns="50800" anchor="ctr"/>
          <a:lstStyle/>
          <a:p>
            <a:pPr>
              <a:defRPr sz="2400"/>
            </a:pPr>
          </a:p>
        </p:txBody>
      </p:sp>
      <p:sp>
        <p:nvSpPr>
          <p:cNvPr id="1485" name="Shape 1485"/>
          <p:cNvSpPr/>
          <p:nvPr/>
        </p:nvSpPr>
        <p:spPr>
          <a:xfrm>
            <a:off x="7819365" y="7257181"/>
            <a:ext cx="774701" cy="774701"/>
          </a:xfrm>
          <a:prstGeom prst="ellipse">
            <a:avLst/>
          </a:prstGeom>
          <a:solidFill>
            <a:srgbClr val="FFFFFF"/>
          </a:solidFill>
          <a:ln w="25400">
            <a:solidFill>
              <a:srgbClr val="85888D"/>
            </a:solidFill>
            <a:miter lim="400000"/>
          </a:ln>
        </p:spPr>
        <p:txBody>
          <a:bodyPr lIns="50800" tIns="50800" rIns="50800" bIns="50800" anchor="ctr"/>
          <a:lstStyle/>
          <a:p>
            <a:pPr>
              <a:defRPr sz="2400"/>
            </a:pPr>
          </a:p>
        </p:txBody>
      </p:sp>
      <p:sp>
        <p:nvSpPr>
          <p:cNvPr id="1486" name="Shape 1486"/>
          <p:cNvSpPr/>
          <p:nvPr/>
        </p:nvSpPr>
        <p:spPr>
          <a:xfrm>
            <a:off x="4932059" y="8410540"/>
            <a:ext cx="774701" cy="774701"/>
          </a:xfrm>
          <a:prstGeom prst="ellipse">
            <a:avLst/>
          </a:prstGeom>
          <a:solidFill>
            <a:srgbClr val="FFFFFF"/>
          </a:solidFill>
          <a:ln w="25400">
            <a:solidFill>
              <a:srgbClr val="85888D"/>
            </a:solidFill>
            <a:miter lim="400000"/>
          </a:ln>
        </p:spPr>
        <p:txBody>
          <a:bodyPr lIns="50800" tIns="50800" rIns="50800" bIns="50800" anchor="ctr"/>
          <a:lstStyle/>
          <a:p>
            <a:pPr>
              <a:defRPr sz="2400"/>
            </a:pPr>
          </a:p>
        </p:txBody>
      </p:sp>
      <p:sp>
        <p:nvSpPr>
          <p:cNvPr id="1487" name="Shape 1487"/>
          <p:cNvSpPr/>
          <p:nvPr/>
        </p:nvSpPr>
        <p:spPr>
          <a:xfrm>
            <a:off x="2643409" y="6157057"/>
            <a:ext cx="774701" cy="774701"/>
          </a:xfrm>
          <a:prstGeom prst="ellipse">
            <a:avLst/>
          </a:prstGeom>
          <a:solidFill>
            <a:srgbClr val="FFFF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W1</a:t>
            </a:r>
          </a:p>
        </p:txBody>
      </p:sp>
      <p:sp>
        <p:nvSpPr>
          <p:cNvPr id="1488" name="Shape 1488"/>
          <p:cNvSpPr/>
          <p:nvPr/>
        </p:nvSpPr>
        <p:spPr>
          <a:xfrm>
            <a:off x="2790784" y="8461956"/>
            <a:ext cx="774701" cy="774701"/>
          </a:xfrm>
          <a:prstGeom prst="ellipse">
            <a:avLst/>
          </a:prstGeom>
          <a:solidFill>
            <a:srgbClr val="FFFF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W1</a:t>
            </a:r>
          </a:p>
        </p:txBody>
      </p:sp>
      <p:sp>
        <p:nvSpPr>
          <p:cNvPr id="1489" name="Shape 1489"/>
          <p:cNvSpPr/>
          <p:nvPr/>
        </p:nvSpPr>
        <p:spPr>
          <a:xfrm>
            <a:off x="5078229" y="5633706"/>
            <a:ext cx="774701" cy="774701"/>
          </a:xfrm>
          <a:prstGeom prst="ellipse">
            <a:avLst/>
          </a:prstGeom>
          <a:solidFill>
            <a:srgbClr val="FFFF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W1</a:t>
            </a:r>
          </a:p>
        </p:txBody>
      </p:sp>
      <p:sp>
        <p:nvSpPr>
          <p:cNvPr id="1490" name="Shape 1490"/>
          <p:cNvSpPr/>
          <p:nvPr/>
        </p:nvSpPr>
        <p:spPr>
          <a:xfrm>
            <a:off x="4596270" y="6613664"/>
            <a:ext cx="774701" cy="774701"/>
          </a:xfrm>
          <a:prstGeom prst="ellipse">
            <a:avLst/>
          </a:prstGeom>
          <a:solidFill>
            <a:srgbClr val="FFFF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W1</a:t>
            </a:r>
          </a:p>
        </p:txBody>
      </p:sp>
      <p:sp>
        <p:nvSpPr>
          <p:cNvPr id="1491" name="Shape 1491"/>
          <p:cNvSpPr/>
          <p:nvPr/>
        </p:nvSpPr>
        <p:spPr>
          <a:xfrm>
            <a:off x="4932059" y="8410540"/>
            <a:ext cx="774701" cy="774701"/>
          </a:xfrm>
          <a:prstGeom prst="ellipse">
            <a:avLst/>
          </a:prstGeom>
          <a:solidFill>
            <a:srgbClr val="FFFF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W1</a:t>
            </a:r>
          </a:p>
        </p:txBody>
      </p:sp>
      <p:sp>
        <p:nvSpPr>
          <p:cNvPr id="1492" name="Shape 1492"/>
          <p:cNvSpPr/>
          <p:nvPr/>
        </p:nvSpPr>
        <p:spPr>
          <a:xfrm>
            <a:off x="6801411" y="5795224"/>
            <a:ext cx="774701" cy="774701"/>
          </a:xfrm>
          <a:prstGeom prst="ellipse">
            <a:avLst/>
          </a:prstGeom>
          <a:solidFill>
            <a:srgbClr val="FFFF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W1</a:t>
            </a:r>
          </a:p>
        </p:txBody>
      </p:sp>
      <p:sp>
        <p:nvSpPr>
          <p:cNvPr id="1493" name="Shape 1493"/>
          <p:cNvSpPr/>
          <p:nvPr/>
        </p:nvSpPr>
        <p:spPr>
          <a:xfrm>
            <a:off x="6248005" y="8289104"/>
            <a:ext cx="774701" cy="774701"/>
          </a:xfrm>
          <a:prstGeom prst="ellipse">
            <a:avLst/>
          </a:prstGeom>
          <a:solidFill>
            <a:srgbClr val="FFFF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W1</a:t>
            </a:r>
          </a:p>
        </p:txBody>
      </p:sp>
      <p:sp>
        <p:nvSpPr>
          <p:cNvPr id="1494" name="Shape 1494"/>
          <p:cNvSpPr/>
          <p:nvPr/>
        </p:nvSpPr>
        <p:spPr>
          <a:xfrm>
            <a:off x="8352547" y="5995440"/>
            <a:ext cx="774701" cy="774701"/>
          </a:xfrm>
          <a:prstGeom prst="ellipse">
            <a:avLst/>
          </a:prstGeom>
          <a:solidFill>
            <a:srgbClr val="FFFF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W1</a:t>
            </a:r>
          </a:p>
        </p:txBody>
      </p:sp>
      <p:sp>
        <p:nvSpPr>
          <p:cNvPr id="1495" name="Shape 1495"/>
          <p:cNvSpPr/>
          <p:nvPr/>
        </p:nvSpPr>
        <p:spPr>
          <a:xfrm>
            <a:off x="7819365" y="7257181"/>
            <a:ext cx="774701" cy="774701"/>
          </a:xfrm>
          <a:prstGeom prst="ellipse">
            <a:avLst/>
          </a:prstGeom>
          <a:solidFill>
            <a:srgbClr val="FFFF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W1</a:t>
            </a:r>
          </a:p>
        </p:txBody>
      </p:sp>
      <p:sp>
        <p:nvSpPr>
          <p:cNvPr id="1496" name="Shape 1496"/>
          <p:cNvSpPr/>
          <p:nvPr/>
        </p:nvSpPr>
        <p:spPr>
          <a:xfrm>
            <a:off x="3059990" y="6923795"/>
            <a:ext cx="204569" cy="1534040"/>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1497" name="Shape 1497"/>
          <p:cNvSpPr/>
          <p:nvPr/>
        </p:nvSpPr>
        <p:spPr>
          <a:xfrm flipH="1">
            <a:off x="5173240" y="6428339"/>
            <a:ext cx="283359" cy="283360"/>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1498" name="Shape 1498"/>
          <p:cNvSpPr/>
          <p:nvPr/>
        </p:nvSpPr>
        <p:spPr>
          <a:xfrm>
            <a:off x="4989290" y="7404488"/>
            <a:ext cx="135304" cy="1030000"/>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1499" name="Shape 1499"/>
          <p:cNvSpPr/>
          <p:nvPr/>
        </p:nvSpPr>
        <p:spPr>
          <a:xfrm flipH="1">
            <a:off x="6671640" y="6550841"/>
            <a:ext cx="500558" cy="1775367"/>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1500" name="Shape 1500"/>
          <p:cNvSpPr/>
          <p:nvPr/>
        </p:nvSpPr>
        <p:spPr>
          <a:xfrm flipH="1">
            <a:off x="8339847" y="6777489"/>
            <a:ext cx="347238" cy="624912"/>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1501" name="Shape 1501"/>
          <p:cNvSpPr/>
          <p:nvPr/>
        </p:nvSpPr>
        <p:spPr>
          <a:xfrm flipH="1">
            <a:off x="7060634" y="7983330"/>
            <a:ext cx="938276" cy="620738"/>
          </a:xfrm>
          <a:prstGeom prst="line">
            <a:avLst/>
          </a:prstGeom>
          <a:ln w="25400">
            <a:solidFill>
              <a:srgbClr val="000000"/>
            </a:solidFill>
            <a:miter lim="400000"/>
            <a:tailEnd type="triangle"/>
          </a:ln>
        </p:spPr>
        <p:txBody>
          <a:bodyPr lIns="50800" tIns="50800" rIns="50800" bIns="50800" anchor="ctr"/>
          <a:lstStyle/>
          <a:p>
            <a:pPr>
              <a:defRPr sz="2400"/>
            </a:pPr>
          </a:p>
        </p:txBody>
      </p:sp>
      <p:grpSp>
        <p:nvGrpSpPr>
          <p:cNvPr id="1504" name="Group 1504"/>
          <p:cNvGrpSpPr/>
          <p:nvPr/>
        </p:nvGrpSpPr>
        <p:grpSpPr>
          <a:xfrm>
            <a:off x="3020964" y="4554681"/>
            <a:ext cx="2819367" cy="1646268"/>
            <a:chOff x="0" y="0"/>
            <a:chExt cx="2819365" cy="1646266"/>
          </a:xfrm>
        </p:grpSpPr>
        <p:sp>
          <p:nvSpPr>
            <p:cNvPr id="1502" name="Shape 1502"/>
            <p:cNvSpPr/>
            <p:nvPr/>
          </p:nvSpPr>
          <p:spPr>
            <a:xfrm flipH="1">
              <a:off x="0" y="-1"/>
              <a:ext cx="2819366" cy="1646268"/>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1503" name="Shape 1503"/>
            <p:cNvSpPr/>
            <p:nvPr/>
          </p:nvSpPr>
          <p:spPr>
            <a:xfrm rot="19975388">
              <a:off x="333563" y="426101"/>
              <a:ext cx="1598082" cy="4995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vl1pPr>
            </a:lstStyle>
            <a:p>
              <a:pPr/>
              <a:r>
                <a:t>static field</a:t>
              </a:r>
            </a:p>
          </p:txBody>
        </p:sp>
      </p:grpSp>
      <p:grpSp>
        <p:nvGrpSpPr>
          <p:cNvPr id="1507" name="Group 1507"/>
          <p:cNvGrpSpPr/>
          <p:nvPr/>
        </p:nvGrpSpPr>
        <p:grpSpPr>
          <a:xfrm>
            <a:off x="4971853" y="4350400"/>
            <a:ext cx="1412222" cy="1432125"/>
            <a:chOff x="0" y="0"/>
            <a:chExt cx="1412220" cy="1432124"/>
          </a:xfrm>
        </p:grpSpPr>
        <p:sp>
          <p:nvSpPr>
            <p:cNvPr id="1505" name="Shape 1505"/>
            <p:cNvSpPr/>
            <p:nvPr/>
          </p:nvSpPr>
          <p:spPr>
            <a:xfrm flipH="1">
              <a:off x="644232" y="228390"/>
              <a:ext cx="767989" cy="1049212"/>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1506" name="Shape 1506"/>
            <p:cNvSpPr/>
            <p:nvPr/>
          </p:nvSpPr>
          <p:spPr>
            <a:xfrm rot="18717120">
              <a:off x="-74429" y="481112"/>
              <a:ext cx="1503275" cy="469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400"/>
              </a:lvl1pPr>
            </a:lstStyle>
            <a:p>
              <a:pPr/>
              <a:r>
                <a:t>static field</a:t>
              </a:r>
            </a:p>
          </p:txBody>
        </p:sp>
      </p:grpSp>
      <p:grpSp>
        <p:nvGrpSpPr>
          <p:cNvPr id="1510" name="Group 1510"/>
          <p:cNvGrpSpPr/>
          <p:nvPr/>
        </p:nvGrpSpPr>
        <p:grpSpPr>
          <a:xfrm>
            <a:off x="6989551" y="4415348"/>
            <a:ext cx="1606422" cy="1646268"/>
            <a:chOff x="0" y="0"/>
            <a:chExt cx="1606420" cy="1646266"/>
          </a:xfrm>
        </p:grpSpPr>
        <p:sp>
          <p:nvSpPr>
            <p:cNvPr id="1508" name="Shape 1508"/>
            <p:cNvSpPr/>
            <p:nvPr/>
          </p:nvSpPr>
          <p:spPr>
            <a:xfrm>
              <a:off x="-1" y="136852"/>
              <a:ext cx="1509416" cy="1509415"/>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1509" name="Shape 1509"/>
            <p:cNvSpPr/>
            <p:nvPr/>
          </p:nvSpPr>
          <p:spPr>
            <a:xfrm rot="2435801">
              <a:off x="131170" y="432562"/>
              <a:ext cx="1503274" cy="469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400"/>
              </a:lvl1pPr>
            </a:lstStyle>
            <a:p>
              <a:pPr/>
              <a:r>
                <a:t>static field</a:t>
              </a:r>
            </a:p>
          </p:txBody>
        </p:sp>
      </p:grpSp>
      <p:grpSp>
        <p:nvGrpSpPr>
          <p:cNvPr id="1513" name="Group 1513"/>
          <p:cNvGrpSpPr/>
          <p:nvPr/>
        </p:nvGrpSpPr>
        <p:grpSpPr>
          <a:xfrm>
            <a:off x="6433050" y="4415348"/>
            <a:ext cx="1111675" cy="1550214"/>
            <a:chOff x="0" y="0"/>
            <a:chExt cx="1111674" cy="1550213"/>
          </a:xfrm>
        </p:grpSpPr>
        <p:sp>
          <p:nvSpPr>
            <p:cNvPr id="1511" name="Shape 1511"/>
            <p:cNvSpPr/>
            <p:nvPr/>
          </p:nvSpPr>
          <p:spPr>
            <a:xfrm>
              <a:off x="11622" y="136852"/>
              <a:ext cx="445436" cy="133497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1512" name="Shape 1512"/>
            <p:cNvSpPr/>
            <p:nvPr/>
          </p:nvSpPr>
          <p:spPr>
            <a:xfrm rot="3747740">
              <a:off x="-195800" y="540156"/>
              <a:ext cx="1503275" cy="469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400"/>
              </a:lvl1pPr>
            </a:lstStyle>
            <a:p>
              <a:pPr/>
              <a:r>
                <a:t>static field</a:t>
              </a:r>
            </a:p>
          </p:txBody>
        </p:sp>
      </p:grpSp>
      <p:sp>
        <p:nvSpPr>
          <p:cNvPr id="1514" name="Shape 1514"/>
          <p:cNvSpPr/>
          <p:nvPr/>
        </p:nvSpPr>
        <p:spPr>
          <a:xfrm>
            <a:off x="6018464" y="3858264"/>
            <a:ext cx="774701" cy="774701"/>
          </a:xfrm>
          <a:prstGeom prst="ellipse">
            <a:avLst/>
          </a:prstGeom>
          <a:solidFill>
            <a:srgbClr val="FEEB5C">
              <a:alpha val="67000"/>
            </a:srgbClr>
          </a:solidFill>
          <a:ln w="12700">
            <a:miter lim="400000"/>
          </a:ln>
        </p:spPr>
        <p:txBody>
          <a:bodyPr lIns="50800" tIns="50800" rIns="50800" bIns="50800" anchor="ctr"/>
          <a:lstStyle/>
          <a:p>
            <a:pPr>
              <a:defRPr sz="2400">
                <a:solidFill>
                  <a:srgbClr val="FFFFFF"/>
                </a:solidFill>
              </a:defRPr>
            </a:pPr>
          </a:p>
        </p:txBody>
      </p:sp>
      <p:sp>
        <p:nvSpPr>
          <p:cNvPr id="1515" name="Shape 1515"/>
          <p:cNvSpPr/>
          <p:nvPr/>
        </p:nvSpPr>
        <p:spPr>
          <a:xfrm>
            <a:off x="9797190" y="6058940"/>
            <a:ext cx="285772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End of test 1</a:t>
            </a:r>
          </a:p>
        </p:txBody>
      </p:sp>
      <p:sp>
        <p:nvSpPr>
          <p:cNvPr id="1516" name="Shape 1516"/>
          <p:cNvSpPr/>
          <p:nvPr/>
        </p:nvSpPr>
        <p:spPr>
          <a:xfrm>
            <a:off x="1285182" y="4489450"/>
            <a:ext cx="774701" cy="774700"/>
          </a:xfrm>
          <a:prstGeom prst="ellipse">
            <a:avLst/>
          </a:prstGeom>
          <a:solidFill>
            <a:srgbClr val="FFFFFF"/>
          </a:solidFill>
          <a:ln w="25400">
            <a:solidFill>
              <a:srgbClr val="85888D"/>
            </a:solidFill>
            <a:miter lim="400000"/>
          </a:ln>
        </p:spPr>
        <p:txBody>
          <a:bodyPr lIns="50800" tIns="50800" rIns="50800" bIns="50800" anchor="ctr"/>
          <a:lstStyle/>
          <a:p>
            <a:pPr>
              <a:defRPr sz="2400"/>
            </a:pPr>
          </a:p>
        </p:txBody>
      </p:sp>
      <p:sp>
        <p:nvSpPr>
          <p:cNvPr id="1517" name="Shape 1517"/>
          <p:cNvSpPr/>
          <p:nvPr/>
        </p:nvSpPr>
        <p:spPr>
          <a:xfrm>
            <a:off x="1396700" y="5633706"/>
            <a:ext cx="774701" cy="774701"/>
          </a:xfrm>
          <a:prstGeom prst="ellipse">
            <a:avLst/>
          </a:prstGeom>
          <a:solidFill>
            <a:srgbClr val="FFFFFF"/>
          </a:solidFill>
          <a:ln w="25400">
            <a:solidFill>
              <a:srgbClr val="85888D"/>
            </a:solidFill>
            <a:miter lim="400000"/>
          </a:ln>
        </p:spPr>
        <p:txBody>
          <a:bodyPr lIns="50800" tIns="50800" rIns="50800" bIns="50800" anchor="ctr"/>
          <a:lstStyle/>
          <a:p>
            <a:pPr>
              <a:defRPr sz="2400"/>
            </a:pPr>
          </a:p>
        </p:txBody>
      </p:sp>
      <p:sp>
        <p:nvSpPr>
          <p:cNvPr id="1518" name="Shape 1518"/>
          <p:cNvSpPr/>
          <p:nvPr/>
        </p:nvSpPr>
        <p:spPr>
          <a:xfrm>
            <a:off x="1285182" y="7446002"/>
            <a:ext cx="774701" cy="774701"/>
          </a:xfrm>
          <a:prstGeom prst="ellipse">
            <a:avLst/>
          </a:prstGeom>
          <a:solidFill>
            <a:srgbClr val="FFFFFF"/>
          </a:solidFill>
          <a:ln w="25400">
            <a:solidFill>
              <a:srgbClr val="85888D"/>
            </a:solidFill>
            <a:miter lim="400000"/>
          </a:ln>
        </p:spPr>
        <p:txBody>
          <a:bodyPr lIns="50800" tIns="50800" rIns="50800" bIns="50800" anchor="ctr"/>
          <a:lstStyle/>
          <a:p>
            <a:pPr>
              <a:defRPr sz="2400"/>
            </a:pPr>
          </a:p>
        </p:txBody>
      </p:sp>
      <p:sp>
        <p:nvSpPr>
          <p:cNvPr id="1519" name="Shape 1519"/>
          <p:cNvSpPr/>
          <p:nvPr/>
        </p:nvSpPr>
        <p:spPr>
          <a:xfrm>
            <a:off x="3701727" y="5795224"/>
            <a:ext cx="774701" cy="774701"/>
          </a:xfrm>
          <a:prstGeom prst="ellipse">
            <a:avLst/>
          </a:prstGeom>
          <a:solidFill>
            <a:srgbClr val="FFFFFF"/>
          </a:solidFill>
          <a:ln w="25400">
            <a:solidFill>
              <a:srgbClr val="85888D"/>
            </a:solidFill>
            <a:miter lim="400000"/>
          </a:ln>
        </p:spPr>
        <p:txBody>
          <a:bodyPr lIns="50800" tIns="50800" rIns="50800" bIns="50800" anchor="ctr"/>
          <a:lstStyle/>
          <a:p>
            <a:pPr>
              <a:defRPr sz="2400"/>
            </a:pPr>
          </a:p>
        </p:txBody>
      </p:sp>
      <p:sp>
        <p:nvSpPr>
          <p:cNvPr id="1520" name="Shape 1520"/>
          <p:cNvSpPr/>
          <p:nvPr/>
        </p:nvSpPr>
        <p:spPr>
          <a:xfrm>
            <a:off x="8759757" y="4851131"/>
            <a:ext cx="774701" cy="774701"/>
          </a:xfrm>
          <a:prstGeom prst="ellipse">
            <a:avLst/>
          </a:prstGeom>
          <a:solidFill>
            <a:srgbClr val="FFFFFF"/>
          </a:solidFill>
          <a:ln w="25400">
            <a:solidFill>
              <a:srgbClr val="85888D"/>
            </a:solidFill>
            <a:miter lim="400000"/>
          </a:ln>
        </p:spPr>
        <p:txBody>
          <a:bodyPr lIns="50800" tIns="50800" rIns="50800" bIns="50800" anchor="ctr"/>
          <a:lstStyle/>
          <a:p>
            <a:pPr>
              <a:defRPr sz="2400"/>
            </a:pPr>
          </a:p>
        </p:txBody>
      </p:sp>
      <p:sp>
        <p:nvSpPr>
          <p:cNvPr id="1521" name="Shape 1521"/>
          <p:cNvSpPr/>
          <p:nvPr/>
        </p:nvSpPr>
        <p:spPr>
          <a:xfrm>
            <a:off x="9241709" y="7257181"/>
            <a:ext cx="774701" cy="774701"/>
          </a:xfrm>
          <a:prstGeom prst="ellipse">
            <a:avLst/>
          </a:prstGeom>
          <a:solidFill>
            <a:srgbClr val="FFFFFF"/>
          </a:solidFill>
          <a:ln w="25400">
            <a:solidFill>
              <a:srgbClr val="85888D"/>
            </a:solidFill>
            <a:miter lim="400000"/>
          </a:ln>
        </p:spPr>
        <p:txBody>
          <a:bodyPr lIns="50800" tIns="50800" rIns="50800" bIns="50800" anchor="ctr"/>
          <a:lstStyle/>
          <a:p>
            <a:pPr>
              <a:defRPr sz="2400"/>
            </a:pPr>
          </a:p>
        </p:txBody>
      </p:sp>
      <p:sp>
        <p:nvSpPr>
          <p:cNvPr id="1522" name="Shape 1522"/>
          <p:cNvSpPr/>
          <p:nvPr/>
        </p:nvSpPr>
        <p:spPr>
          <a:xfrm>
            <a:off x="8352547" y="8410540"/>
            <a:ext cx="774701" cy="774701"/>
          </a:xfrm>
          <a:prstGeom prst="ellipse">
            <a:avLst/>
          </a:prstGeom>
          <a:solidFill>
            <a:srgbClr val="FFFFFF"/>
          </a:solidFill>
          <a:ln w="25400">
            <a:solidFill>
              <a:srgbClr val="85888D"/>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1516"/>
                                        </p:tgtEl>
                                        <p:attrNameLst>
                                          <p:attrName>style.visibility</p:attrName>
                                        </p:attrNameLst>
                                      </p:cBhvr>
                                      <p:to>
                                        <p:strVal val="hidden"/>
                                      </p:to>
                                    </p:set>
                                  </p:childTnLst>
                                </p:cTn>
                              </p:par>
                            </p:childTnLst>
                          </p:cTn>
                        </p:par>
                        <p:par>
                          <p:cTn id="7" fill="hold">
                            <p:stCondLst>
                              <p:cond delay="0"/>
                            </p:stCondLst>
                            <p:childTnLst>
                              <p:par>
                                <p:cTn id="8" presetClass="exit" nodeType="afterEffect" presetSubtype="0" presetID="1" grpId="2" fill="hold">
                                  <p:stCondLst>
                                    <p:cond delay="0"/>
                                  </p:stCondLst>
                                  <p:iterate type="el" backwards="0">
                                    <p:tmAbs val="0"/>
                                  </p:iterate>
                                  <p:childTnLst>
                                    <p:set>
                                      <p:cBhvr>
                                        <p:cTn id="9" fill="hold">
                                          <p:stCondLst>
                                            <p:cond delay="0"/>
                                          </p:stCondLst>
                                        </p:cTn>
                                        <p:tgtEl>
                                          <p:spTgt spid="1517"/>
                                        </p:tgtEl>
                                        <p:attrNameLst>
                                          <p:attrName>style.visibility</p:attrName>
                                        </p:attrNameLst>
                                      </p:cBhvr>
                                      <p:to>
                                        <p:strVal val="hidden"/>
                                      </p:to>
                                    </p:set>
                                  </p:childTnLst>
                                </p:cTn>
                              </p:par>
                            </p:childTnLst>
                          </p:cTn>
                        </p:par>
                        <p:par>
                          <p:cTn id="10" fill="hold">
                            <p:stCondLst>
                              <p:cond delay="0"/>
                            </p:stCondLst>
                            <p:childTnLst>
                              <p:par>
                                <p:cTn id="11" presetClass="exit" nodeType="afterEffect" presetSubtype="0" presetID="1" grpId="3" fill="hold">
                                  <p:stCondLst>
                                    <p:cond delay="0"/>
                                  </p:stCondLst>
                                  <p:iterate type="el" backwards="0">
                                    <p:tmAbs val="0"/>
                                  </p:iterate>
                                  <p:childTnLst>
                                    <p:set>
                                      <p:cBhvr>
                                        <p:cTn id="12" fill="hold">
                                          <p:stCondLst>
                                            <p:cond delay="0"/>
                                          </p:stCondLst>
                                        </p:cTn>
                                        <p:tgtEl>
                                          <p:spTgt spid="1518"/>
                                        </p:tgtEl>
                                        <p:attrNameLst>
                                          <p:attrName>style.visibility</p:attrName>
                                        </p:attrNameLst>
                                      </p:cBhvr>
                                      <p:to>
                                        <p:strVal val="hidden"/>
                                      </p:to>
                                    </p:set>
                                  </p:childTnLst>
                                </p:cTn>
                              </p:par>
                            </p:childTnLst>
                          </p:cTn>
                        </p:par>
                        <p:par>
                          <p:cTn id="13" fill="hold">
                            <p:stCondLst>
                              <p:cond delay="0"/>
                            </p:stCondLst>
                            <p:childTnLst>
                              <p:par>
                                <p:cTn id="14" presetClass="exit" nodeType="afterEffect" presetSubtype="0" presetID="1" grpId="4" fill="hold">
                                  <p:stCondLst>
                                    <p:cond delay="0"/>
                                  </p:stCondLst>
                                  <p:iterate type="el" backwards="0">
                                    <p:tmAbs val="0"/>
                                  </p:iterate>
                                  <p:childTnLst>
                                    <p:set>
                                      <p:cBhvr>
                                        <p:cTn id="15" fill="hold">
                                          <p:stCondLst>
                                            <p:cond delay="0"/>
                                          </p:stCondLst>
                                        </p:cTn>
                                        <p:tgtEl>
                                          <p:spTgt spid="1519"/>
                                        </p:tgtEl>
                                        <p:attrNameLst>
                                          <p:attrName>style.visibility</p:attrName>
                                        </p:attrNameLst>
                                      </p:cBhvr>
                                      <p:to>
                                        <p:strVal val="hidden"/>
                                      </p:to>
                                    </p:set>
                                  </p:childTnLst>
                                </p:cTn>
                              </p:par>
                            </p:childTnLst>
                          </p:cTn>
                        </p:par>
                        <p:par>
                          <p:cTn id="16" fill="hold">
                            <p:stCondLst>
                              <p:cond delay="0"/>
                            </p:stCondLst>
                            <p:childTnLst>
                              <p:par>
                                <p:cTn id="17" presetClass="exit" nodeType="afterEffect" presetSubtype="0" presetID="1" grpId="5" fill="hold">
                                  <p:stCondLst>
                                    <p:cond delay="0"/>
                                  </p:stCondLst>
                                  <p:iterate type="el" backwards="0">
                                    <p:tmAbs val="0"/>
                                  </p:iterate>
                                  <p:childTnLst>
                                    <p:set>
                                      <p:cBhvr>
                                        <p:cTn id="18" fill="hold">
                                          <p:stCondLst>
                                            <p:cond delay="0"/>
                                          </p:stCondLst>
                                        </p:cTn>
                                        <p:tgtEl>
                                          <p:spTgt spid="1520"/>
                                        </p:tgtEl>
                                        <p:attrNameLst>
                                          <p:attrName>style.visibility</p:attrName>
                                        </p:attrNameLst>
                                      </p:cBhvr>
                                      <p:to>
                                        <p:strVal val="hidden"/>
                                      </p:to>
                                    </p:set>
                                  </p:childTnLst>
                                </p:cTn>
                              </p:par>
                            </p:childTnLst>
                          </p:cTn>
                        </p:par>
                        <p:par>
                          <p:cTn id="19" fill="hold">
                            <p:stCondLst>
                              <p:cond delay="0"/>
                            </p:stCondLst>
                            <p:childTnLst>
                              <p:par>
                                <p:cTn id="20" presetClass="exit" nodeType="afterEffect" presetSubtype="0" presetID="1" grpId="6" fill="hold">
                                  <p:stCondLst>
                                    <p:cond delay="0"/>
                                  </p:stCondLst>
                                  <p:iterate type="el" backwards="0">
                                    <p:tmAbs val="0"/>
                                  </p:iterate>
                                  <p:childTnLst>
                                    <p:set>
                                      <p:cBhvr>
                                        <p:cTn id="21" fill="hold">
                                          <p:stCondLst>
                                            <p:cond delay="0"/>
                                          </p:stCondLst>
                                        </p:cTn>
                                        <p:tgtEl>
                                          <p:spTgt spid="1521"/>
                                        </p:tgtEl>
                                        <p:attrNameLst>
                                          <p:attrName>style.visibility</p:attrName>
                                        </p:attrNameLst>
                                      </p:cBhvr>
                                      <p:to>
                                        <p:strVal val="hidden"/>
                                      </p:to>
                                    </p:set>
                                  </p:childTnLst>
                                </p:cTn>
                              </p:par>
                            </p:childTnLst>
                          </p:cTn>
                        </p:par>
                        <p:par>
                          <p:cTn id="22" fill="hold">
                            <p:stCondLst>
                              <p:cond delay="0"/>
                            </p:stCondLst>
                            <p:childTnLst>
                              <p:par>
                                <p:cTn id="23" presetClass="exit" nodeType="afterEffect" presetSubtype="0" presetID="1" grpId="7" fill="hold">
                                  <p:stCondLst>
                                    <p:cond delay="0"/>
                                  </p:stCondLst>
                                  <p:iterate type="el" backwards="0">
                                    <p:tmAbs val="0"/>
                                  </p:iterate>
                                  <p:childTnLst>
                                    <p:set>
                                      <p:cBhvr>
                                        <p:cTn id="24" fill="hold">
                                          <p:stCondLst>
                                            <p:cond delay="0"/>
                                          </p:stCondLst>
                                        </p:cTn>
                                        <p:tgtEl>
                                          <p:spTgt spid="152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8" fill="hold">
                                  <p:stCondLst>
                                    <p:cond delay="0"/>
                                  </p:stCondLst>
                                  <p:iterate type="el" backwards="0">
                                    <p:tmAbs val="0"/>
                                  </p:iterate>
                                  <p:childTnLst>
                                    <p:set>
                                      <p:cBhvr>
                                        <p:cTn id="28" fill="hold"/>
                                        <p:tgtEl>
                                          <p:spTgt spid="1514"/>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9" fill="hold">
                                  <p:stCondLst>
                                    <p:cond delay="0"/>
                                  </p:stCondLst>
                                  <p:iterate type="el" backwards="0">
                                    <p:tmAbs val="0"/>
                                  </p:iterate>
                                  <p:childTnLst>
                                    <p:set>
                                      <p:cBhvr>
                                        <p:cTn id="31" fill="hold"/>
                                        <p:tgtEl>
                                          <p:spTgt spid="1504"/>
                                        </p:tgtEl>
                                        <p:attrNameLst>
                                          <p:attrName>style.visibility</p:attrName>
                                        </p:attrNameLst>
                                      </p:cBhvr>
                                      <p:to>
                                        <p:strVal val="visible"/>
                                      </p:to>
                                    </p:set>
                                  </p:childTnLst>
                                </p:cTn>
                              </p:par>
                            </p:childTnLst>
                          </p:cTn>
                        </p:par>
                        <p:par>
                          <p:cTn id="32" fill="hold">
                            <p:stCondLst>
                              <p:cond delay="0"/>
                            </p:stCondLst>
                            <p:childTnLst>
                              <p:par>
                                <p:cTn id="33" presetClass="path" nodeType="afterEffect" presetSubtype="0" presetID="-1" grpId="10" accel="50000" decel="50000" fill="hold">
                                  <p:stCondLst>
                                    <p:cond delay="0"/>
                                  </p:stCondLst>
                                  <p:childTnLst>
                                    <p:animMotion path="M 0.000000 0.000000 L -0.259524 0.234080" origin="layout" pathEditMode="relative">
                                      <p:cBhvr>
                                        <p:cTn id="34" dur="1000" fill="hold"/>
                                        <p:tgtEl>
                                          <p:spTgt spid="1514"/>
                                        </p:tgtEl>
                                        <p:attrNameLst>
                                          <p:attrName>ppt_x</p:attrName>
                                          <p:attrName>ppt_y</p:attrName>
                                        </p:attrNameLst>
                                      </p:cBhvr>
                                    </p:animMotion>
                                  </p:childTnLst>
                                </p:cTn>
                              </p:par>
                            </p:childTnLst>
                          </p:cTn>
                        </p:par>
                        <p:par>
                          <p:cTn id="35" fill="hold">
                            <p:stCondLst>
                              <p:cond delay="1000"/>
                            </p:stCondLst>
                            <p:childTnLst>
                              <p:par>
                                <p:cTn id="36" presetClass="entr" nodeType="afterEffect" presetSubtype="0" presetID="1" grpId="11" fill="hold">
                                  <p:stCondLst>
                                    <p:cond delay="0"/>
                                  </p:stCondLst>
                                  <p:iterate type="el" backwards="0">
                                    <p:tmAbs val="0"/>
                                  </p:iterate>
                                  <p:childTnLst>
                                    <p:set>
                                      <p:cBhvr>
                                        <p:cTn id="37" fill="hold"/>
                                        <p:tgtEl>
                                          <p:spTgt spid="1487"/>
                                        </p:tgtEl>
                                        <p:attrNameLst>
                                          <p:attrName>style.visibility</p:attrName>
                                        </p:attrNameLst>
                                      </p:cBhvr>
                                      <p:to>
                                        <p:strVal val="visible"/>
                                      </p:to>
                                    </p:set>
                                  </p:childTnLst>
                                </p:cTn>
                              </p:par>
                            </p:childTnLst>
                          </p:cTn>
                        </p:par>
                        <p:par>
                          <p:cTn id="38" fill="hold">
                            <p:stCondLst>
                              <p:cond delay="1000"/>
                            </p:stCondLst>
                            <p:childTnLst>
                              <p:par>
                                <p:cTn id="39" presetClass="entr" nodeType="afterEffect" presetSubtype="0" presetID="1" grpId="12" fill="hold">
                                  <p:stCondLst>
                                    <p:cond delay="0"/>
                                  </p:stCondLst>
                                  <p:iterate type="el" backwards="0">
                                    <p:tmAbs val="0"/>
                                  </p:iterate>
                                  <p:childTnLst>
                                    <p:set>
                                      <p:cBhvr>
                                        <p:cTn id="40" fill="hold"/>
                                        <p:tgtEl>
                                          <p:spTgt spid="1496"/>
                                        </p:tgtEl>
                                        <p:attrNameLst>
                                          <p:attrName>style.visibility</p:attrName>
                                        </p:attrNameLst>
                                      </p:cBhvr>
                                      <p:to>
                                        <p:strVal val="visible"/>
                                      </p:to>
                                    </p:set>
                                  </p:childTnLst>
                                </p:cTn>
                              </p:par>
                            </p:childTnLst>
                          </p:cTn>
                        </p:par>
                        <p:par>
                          <p:cTn id="41" fill="hold">
                            <p:stCondLst>
                              <p:cond delay="0"/>
                            </p:stCondLst>
                            <p:childTnLst>
                              <p:par>
                                <p:cTn id="42" presetClass="path" nodeType="afterEffect" presetSubtype="0" presetID="-1" grpId="13" accel="50000" decel="50000" fill="hold">
                                  <p:stCondLst>
                                    <p:cond delay="0"/>
                                  </p:stCondLst>
                                  <p:childTnLst>
                                    <p:animMotion path="M -0.259524 0.234080 L -0.247215 0.471999" origin="layout" pathEditMode="relative">
                                      <p:cBhvr>
                                        <p:cTn id="43" dur="600" fill="hold"/>
                                        <p:tgtEl>
                                          <p:spTgt spid="1514"/>
                                        </p:tgtEl>
                                        <p:attrNameLst>
                                          <p:attrName>ppt_x</p:attrName>
                                          <p:attrName>ppt_y</p:attrName>
                                        </p:attrNameLst>
                                      </p:cBhvr>
                                    </p:animMotion>
                                  </p:childTnLst>
                                </p:cTn>
                              </p:par>
                            </p:childTnLst>
                          </p:cTn>
                        </p:par>
                        <p:par>
                          <p:cTn id="44" fill="hold">
                            <p:stCondLst>
                              <p:cond delay="600"/>
                            </p:stCondLst>
                            <p:childTnLst>
                              <p:par>
                                <p:cTn id="45" presetClass="entr" nodeType="afterEffect" presetSubtype="0" presetID="1" grpId="14" fill="hold">
                                  <p:stCondLst>
                                    <p:cond delay="0"/>
                                  </p:stCondLst>
                                  <p:iterate type="el" backwards="0">
                                    <p:tmAbs val="0"/>
                                  </p:iterate>
                                  <p:childTnLst>
                                    <p:set>
                                      <p:cBhvr>
                                        <p:cTn id="46" fill="hold"/>
                                        <p:tgtEl>
                                          <p:spTgt spid="1488"/>
                                        </p:tgtEl>
                                        <p:attrNameLst>
                                          <p:attrName>style.visibility</p:attrName>
                                        </p:attrNameLst>
                                      </p:cBhvr>
                                      <p:to>
                                        <p:strVal val="visible"/>
                                      </p:to>
                                    </p:set>
                                  </p:childTnLst>
                                </p:cTn>
                              </p:par>
                            </p:childTnLst>
                          </p:cTn>
                        </p:par>
                        <p:par>
                          <p:cTn id="47" fill="hold">
                            <p:stCondLst>
                              <p:cond delay="0"/>
                            </p:stCondLst>
                            <p:childTnLst>
                              <p:par>
                                <p:cTn id="48" presetClass="path" nodeType="afterEffect" presetSubtype="0" presetID="-1" grpId="15" accel="50000" decel="50000" fill="hold">
                                  <p:stCondLst>
                                    <p:cond delay="0"/>
                                  </p:stCondLst>
                                  <p:childTnLst>
                                    <p:animMotion path="M -0.247215 0.471999 L -0.256777 0.235414" origin="layout" pathEditMode="relative">
                                      <p:cBhvr>
                                        <p:cTn id="49" dur="600" fill="hold"/>
                                        <p:tgtEl>
                                          <p:spTgt spid="1514"/>
                                        </p:tgtEl>
                                        <p:attrNameLst>
                                          <p:attrName>ppt_x</p:attrName>
                                          <p:attrName>ppt_y</p:attrName>
                                        </p:attrNameLst>
                                      </p:cBhvr>
                                    </p:animMotion>
                                  </p:childTnLst>
                                </p:cTn>
                              </p:par>
                            </p:childTnLst>
                          </p:cTn>
                        </p:par>
                        <p:par>
                          <p:cTn id="50" fill="hold">
                            <p:stCondLst>
                              <p:cond delay="0"/>
                            </p:stCondLst>
                            <p:childTnLst>
                              <p:par>
                                <p:cTn id="51" presetClass="path" nodeType="afterEffect" presetSubtype="0" presetID="-1" grpId="16" accel="50000" decel="50000" fill="hold">
                                  <p:stCondLst>
                                    <p:cond delay="0"/>
                                  </p:stCondLst>
                                  <p:childTnLst>
                                    <p:animMotion path="M -0.256777 0.235414 L 0.001189 0.001699" origin="layout" pathEditMode="relative">
                                      <p:cBhvr>
                                        <p:cTn id="52" dur="600" fill="hold"/>
                                        <p:tgtEl>
                                          <p:spTgt spid="1514"/>
                                        </p:tgtEl>
                                        <p:attrNameLst>
                                          <p:attrName>ppt_x</p:attrName>
                                          <p:attrName>ppt_y</p:attrName>
                                        </p:attrNameLst>
                                      </p:cBhvr>
                                    </p:animMotion>
                                  </p:childTnLst>
                                </p:cTn>
                              </p:par>
                            </p:childTnLst>
                          </p:cTn>
                        </p:par>
                        <p:par>
                          <p:cTn id="53" fill="hold">
                            <p:stCondLst>
                              <p:cond delay="600"/>
                            </p:stCondLst>
                            <p:childTnLst>
                              <p:par>
                                <p:cTn id="54" presetClass="entr" nodeType="afterEffect" presetSubtype="0" presetID="1" grpId="17" fill="hold">
                                  <p:stCondLst>
                                    <p:cond delay="0"/>
                                  </p:stCondLst>
                                  <p:iterate type="el" backwards="0">
                                    <p:tmAbs val="0"/>
                                  </p:iterate>
                                  <p:childTnLst>
                                    <p:set>
                                      <p:cBhvr>
                                        <p:cTn id="55" fill="hold"/>
                                        <p:tgtEl>
                                          <p:spTgt spid="1507"/>
                                        </p:tgtEl>
                                        <p:attrNameLst>
                                          <p:attrName>style.visibility</p:attrName>
                                        </p:attrNameLst>
                                      </p:cBhvr>
                                      <p:to>
                                        <p:strVal val="visible"/>
                                      </p:to>
                                    </p:set>
                                  </p:childTnLst>
                                </p:cTn>
                              </p:par>
                            </p:childTnLst>
                          </p:cTn>
                        </p:par>
                        <p:par>
                          <p:cTn id="56" fill="hold">
                            <p:stCondLst>
                              <p:cond delay="0"/>
                            </p:stCondLst>
                            <p:childTnLst>
                              <p:par>
                                <p:cTn id="57" presetClass="path" nodeType="afterEffect" presetSubtype="0" presetID="-1" grpId="18" accel="50000" decel="50000" fill="hold">
                                  <p:stCondLst>
                                    <p:cond delay="0"/>
                                  </p:stCondLst>
                                  <p:childTnLst>
                                    <p:animMotion path="M 0.001189 0.001699 L -0.071969 0.184573" origin="layout" pathEditMode="relative">
                                      <p:cBhvr>
                                        <p:cTn id="58" dur="600" fill="hold"/>
                                        <p:tgtEl>
                                          <p:spTgt spid="1514"/>
                                        </p:tgtEl>
                                        <p:attrNameLst>
                                          <p:attrName>ppt_x</p:attrName>
                                          <p:attrName>ppt_y</p:attrName>
                                        </p:attrNameLst>
                                      </p:cBhvr>
                                    </p:animMotion>
                                  </p:childTnLst>
                                </p:cTn>
                              </p:par>
                            </p:childTnLst>
                          </p:cTn>
                        </p:par>
                        <p:par>
                          <p:cTn id="59" fill="hold">
                            <p:stCondLst>
                              <p:cond delay="600"/>
                            </p:stCondLst>
                            <p:childTnLst>
                              <p:par>
                                <p:cTn id="60" presetClass="entr" nodeType="afterEffect" presetSubtype="0" presetID="1" grpId="19" fill="hold">
                                  <p:stCondLst>
                                    <p:cond delay="0"/>
                                  </p:stCondLst>
                                  <p:iterate type="el" backwards="0">
                                    <p:tmAbs val="0"/>
                                  </p:iterate>
                                  <p:childTnLst>
                                    <p:set>
                                      <p:cBhvr>
                                        <p:cTn id="61" fill="hold"/>
                                        <p:tgtEl>
                                          <p:spTgt spid="1489"/>
                                        </p:tgtEl>
                                        <p:attrNameLst>
                                          <p:attrName>style.visibility</p:attrName>
                                        </p:attrNameLst>
                                      </p:cBhvr>
                                      <p:to>
                                        <p:strVal val="visible"/>
                                      </p:to>
                                    </p:set>
                                  </p:childTnLst>
                                </p:cTn>
                              </p:par>
                            </p:childTnLst>
                          </p:cTn>
                        </p:par>
                        <p:par>
                          <p:cTn id="62" fill="hold">
                            <p:stCondLst>
                              <p:cond delay="600"/>
                            </p:stCondLst>
                            <p:childTnLst>
                              <p:par>
                                <p:cTn id="63" presetClass="entr" nodeType="afterEffect" presetSubtype="0" presetID="1" grpId="20" fill="hold">
                                  <p:stCondLst>
                                    <p:cond delay="0"/>
                                  </p:stCondLst>
                                  <p:iterate type="el" backwards="0">
                                    <p:tmAbs val="0"/>
                                  </p:iterate>
                                  <p:childTnLst>
                                    <p:set>
                                      <p:cBhvr>
                                        <p:cTn id="64" fill="hold"/>
                                        <p:tgtEl>
                                          <p:spTgt spid="1497"/>
                                        </p:tgtEl>
                                        <p:attrNameLst>
                                          <p:attrName>style.visibility</p:attrName>
                                        </p:attrNameLst>
                                      </p:cBhvr>
                                      <p:to>
                                        <p:strVal val="visible"/>
                                      </p:to>
                                    </p:set>
                                  </p:childTnLst>
                                </p:cTn>
                              </p:par>
                            </p:childTnLst>
                          </p:cTn>
                        </p:par>
                        <p:par>
                          <p:cTn id="65" fill="hold">
                            <p:stCondLst>
                              <p:cond delay="0"/>
                            </p:stCondLst>
                            <p:childTnLst>
                              <p:par>
                                <p:cTn id="66" presetClass="path" nodeType="afterEffect" presetSubtype="0" presetID="-1" grpId="21" accel="50000" decel="50000" fill="hold">
                                  <p:stCondLst>
                                    <p:cond delay="0"/>
                                  </p:stCondLst>
                                  <p:childTnLst>
                                    <p:animMotion path="M -0.071969 0.184573 L -0.110336 0.280349" origin="layout" pathEditMode="relative">
                                      <p:cBhvr>
                                        <p:cTn id="67" dur="600" fill="hold"/>
                                        <p:tgtEl>
                                          <p:spTgt spid="1514"/>
                                        </p:tgtEl>
                                        <p:attrNameLst>
                                          <p:attrName>ppt_x</p:attrName>
                                          <p:attrName>ppt_y</p:attrName>
                                        </p:attrNameLst>
                                      </p:cBhvr>
                                    </p:animMotion>
                                  </p:childTnLst>
                                </p:cTn>
                              </p:par>
                            </p:childTnLst>
                          </p:cTn>
                        </p:par>
                        <p:par>
                          <p:cTn id="68" fill="hold">
                            <p:stCondLst>
                              <p:cond delay="600"/>
                            </p:stCondLst>
                            <p:childTnLst>
                              <p:par>
                                <p:cTn id="69" presetClass="entr" nodeType="afterEffect" presetSubtype="0" presetID="1" grpId="22" fill="hold">
                                  <p:stCondLst>
                                    <p:cond delay="0"/>
                                  </p:stCondLst>
                                  <p:iterate type="el" backwards="0">
                                    <p:tmAbs val="0"/>
                                  </p:iterate>
                                  <p:childTnLst>
                                    <p:set>
                                      <p:cBhvr>
                                        <p:cTn id="70" fill="hold"/>
                                        <p:tgtEl>
                                          <p:spTgt spid="1490"/>
                                        </p:tgtEl>
                                        <p:attrNameLst>
                                          <p:attrName>style.visibility</p:attrName>
                                        </p:attrNameLst>
                                      </p:cBhvr>
                                      <p:to>
                                        <p:strVal val="visible"/>
                                      </p:to>
                                    </p:set>
                                  </p:childTnLst>
                                </p:cTn>
                              </p:par>
                            </p:childTnLst>
                          </p:cTn>
                        </p:par>
                        <p:par>
                          <p:cTn id="71" fill="hold">
                            <p:stCondLst>
                              <p:cond delay="600"/>
                            </p:stCondLst>
                            <p:childTnLst>
                              <p:par>
                                <p:cTn id="72" presetClass="entr" nodeType="afterEffect" presetSubtype="0" presetID="1" grpId="23" fill="hold">
                                  <p:stCondLst>
                                    <p:cond delay="0"/>
                                  </p:stCondLst>
                                  <p:iterate type="el" backwards="0">
                                    <p:tmAbs val="0"/>
                                  </p:iterate>
                                  <p:childTnLst>
                                    <p:set>
                                      <p:cBhvr>
                                        <p:cTn id="73" fill="hold"/>
                                        <p:tgtEl>
                                          <p:spTgt spid="1498"/>
                                        </p:tgtEl>
                                        <p:attrNameLst>
                                          <p:attrName>style.visibility</p:attrName>
                                        </p:attrNameLst>
                                      </p:cBhvr>
                                      <p:to>
                                        <p:strVal val="visible"/>
                                      </p:to>
                                    </p:set>
                                  </p:childTnLst>
                                </p:cTn>
                              </p:par>
                            </p:childTnLst>
                          </p:cTn>
                        </p:par>
                        <p:par>
                          <p:cTn id="74" fill="hold">
                            <p:stCondLst>
                              <p:cond delay="0"/>
                            </p:stCondLst>
                            <p:childTnLst>
                              <p:par>
                                <p:cTn id="75" presetClass="path" nodeType="afterEffect" presetSubtype="0" presetID="-1" grpId="24" accel="50000" decel="50000" fill="hold">
                                  <p:stCondLst>
                                    <p:cond delay="0"/>
                                  </p:stCondLst>
                                  <p:childTnLst>
                                    <p:animMotion path="M -0.110336 0.280349 L -0.084307 0.467629" origin="layout" pathEditMode="relative">
                                      <p:cBhvr>
                                        <p:cTn id="76" dur="600" fill="hold"/>
                                        <p:tgtEl>
                                          <p:spTgt spid="1514"/>
                                        </p:tgtEl>
                                        <p:attrNameLst>
                                          <p:attrName>ppt_x</p:attrName>
                                          <p:attrName>ppt_y</p:attrName>
                                        </p:attrNameLst>
                                      </p:cBhvr>
                                    </p:animMotion>
                                  </p:childTnLst>
                                </p:cTn>
                              </p:par>
                            </p:childTnLst>
                          </p:cTn>
                        </p:par>
                        <p:par>
                          <p:cTn id="77" fill="hold">
                            <p:stCondLst>
                              <p:cond delay="600"/>
                            </p:stCondLst>
                            <p:childTnLst>
                              <p:par>
                                <p:cTn id="78" presetClass="entr" nodeType="afterEffect" presetSubtype="0" presetID="1" grpId="25" fill="hold">
                                  <p:stCondLst>
                                    <p:cond delay="0"/>
                                  </p:stCondLst>
                                  <p:iterate type="el" backwards="0">
                                    <p:tmAbs val="0"/>
                                  </p:iterate>
                                  <p:childTnLst>
                                    <p:set>
                                      <p:cBhvr>
                                        <p:cTn id="79" fill="hold"/>
                                        <p:tgtEl>
                                          <p:spTgt spid="1491"/>
                                        </p:tgtEl>
                                        <p:attrNameLst>
                                          <p:attrName>style.visibility</p:attrName>
                                        </p:attrNameLst>
                                      </p:cBhvr>
                                      <p:to>
                                        <p:strVal val="visible"/>
                                      </p:to>
                                    </p:set>
                                  </p:childTnLst>
                                </p:cTn>
                              </p:par>
                            </p:childTnLst>
                          </p:cTn>
                        </p:par>
                        <p:par>
                          <p:cTn id="80" fill="hold">
                            <p:stCondLst>
                              <p:cond delay="0"/>
                            </p:stCondLst>
                            <p:childTnLst>
                              <p:par>
                                <p:cTn id="81" presetClass="path" nodeType="afterEffect" presetSubtype="0" presetID="-1" grpId="26" accel="50000" decel="50000" fill="hold">
                                  <p:stCondLst>
                                    <p:cond delay="0"/>
                                  </p:stCondLst>
                                  <p:childTnLst>
                                    <p:animMotion path="M -0.084307 0.467629 L -0.109772 0.284052" origin="layout" pathEditMode="relative">
                                      <p:cBhvr>
                                        <p:cTn id="82" dur="600" fill="hold"/>
                                        <p:tgtEl>
                                          <p:spTgt spid="1514"/>
                                        </p:tgtEl>
                                        <p:attrNameLst>
                                          <p:attrName>ppt_x</p:attrName>
                                          <p:attrName>ppt_y</p:attrName>
                                        </p:attrNameLst>
                                      </p:cBhvr>
                                    </p:animMotion>
                                  </p:childTnLst>
                                </p:cTn>
                              </p:par>
                            </p:childTnLst>
                          </p:cTn>
                        </p:par>
                        <p:par>
                          <p:cTn id="83" fill="hold">
                            <p:stCondLst>
                              <p:cond delay="0"/>
                            </p:stCondLst>
                            <p:childTnLst>
                              <p:par>
                                <p:cTn id="84" presetClass="path" nodeType="afterEffect" presetSubtype="0" presetID="-1" grpId="27" accel="50000" decel="50000" fill="hold">
                                  <p:stCondLst>
                                    <p:cond delay="0"/>
                                  </p:stCondLst>
                                  <p:childTnLst>
                                    <p:animMotion path="M -0.109772 0.284052 L -0.074474 0.181444" origin="layout" pathEditMode="relative">
                                      <p:cBhvr>
                                        <p:cTn id="85" dur="600" fill="hold"/>
                                        <p:tgtEl>
                                          <p:spTgt spid="1514"/>
                                        </p:tgtEl>
                                        <p:attrNameLst>
                                          <p:attrName>ppt_x</p:attrName>
                                          <p:attrName>ppt_y</p:attrName>
                                        </p:attrNameLst>
                                      </p:cBhvr>
                                    </p:animMotion>
                                  </p:childTnLst>
                                </p:cTn>
                              </p:par>
                            </p:childTnLst>
                          </p:cTn>
                        </p:par>
                        <p:par>
                          <p:cTn id="86" fill="hold">
                            <p:stCondLst>
                              <p:cond delay="0"/>
                            </p:stCondLst>
                            <p:childTnLst>
                              <p:par>
                                <p:cTn id="87" presetClass="path" nodeType="afterEffect" presetSubtype="0" presetID="-1" grpId="28" accel="50000" decel="50000" fill="hold">
                                  <p:stCondLst>
                                    <p:cond delay="0"/>
                                  </p:stCondLst>
                                  <p:childTnLst>
                                    <p:animMotion path="M -0.074474 0.181444 L 0.001404 0.000000" origin="layout" pathEditMode="relative">
                                      <p:cBhvr>
                                        <p:cTn id="88" dur="600" fill="hold"/>
                                        <p:tgtEl>
                                          <p:spTgt spid="1514"/>
                                        </p:tgtEl>
                                        <p:attrNameLst>
                                          <p:attrName>ppt_x</p:attrName>
                                          <p:attrName>ppt_y</p:attrName>
                                        </p:attrNameLst>
                                      </p:cBhvr>
                                    </p:animMotion>
                                  </p:childTnLst>
                                </p:cTn>
                              </p:par>
                            </p:childTnLst>
                          </p:cTn>
                        </p:par>
                        <p:par>
                          <p:cTn id="89" fill="hold">
                            <p:stCondLst>
                              <p:cond delay="600"/>
                            </p:stCondLst>
                            <p:childTnLst>
                              <p:par>
                                <p:cTn id="90" presetClass="entr" nodeType="afterEffect" presetSubtype="0" presetID="1" grpId="29" fill="hold">
                                  <p:stCondLst>
                                    <p:cond delay="0"/>
                                  </p:stCondLst>
                                  <p:iterate type="el" backwards="0">
                                    <p:tmAbs val="0"/>
                                  </p:iterate>
                                  <p:childTnLst>
                                    <p:set>
                                      <p:cBhvr>
                                        <p:cTn id="91" fill="hold"/>
                                        <p:tgtEl>
                                          <p:spTgt spid="1513"/>
                                        </p:tgtEl>
                                        <p:attrNameLst>
                                          <p:attrName>style.visibility</p:attrName>
                                        </p:attrNameLst>
                                      </p:cBhvr>
                                      <p:to>
                                        <p:strVal val="visible"/>
                                      </p:to>
                                    </p:set>
                                  </p:childTnLst>
                                </p:cTn>
                              </p:par>
                            </p:childTnLst>
                          </p:cTn>
                        </p:par>
                        <p:par>
                          <p:cTn id="92" fill="hold">
                            <p:stCondLst>
                              <p:cond delay="0"/>
                            </p:stCondLst>
                            <p:childTnLst>
                              <p:par>
                                <p:cTn id="93" presetClass="path" nodeType="afterEffect" presetSubtype="0" presetID="-1" grpId="30" accel="50000" decel="50000" fill="hold">
                                  <p:stCondLst>
                                    <p:cond delay="0"/>
                                  </p:stCondLst>
                                  <p:childTnLst>
                                    <p:animMotion path="M 0.001404 0.000000 L 0.059871 0.200922" origin="layout" pathEditMode="relative">
                                      <p:cBhvr>
                                        <p:cTn id="94" dur="600" fill="hold"/>
                                        <p:tgtEl>
                                          <p:spTgt spid="1514"/>
                                        </p:tgtEl>
                                        <p:attrNameLst>
                                          <p:attrName>ppt_x</p:attrName>
                                          <p:attrName>ppt_y</p:attrName>
                                        </p:attrNameLst>
                                      </p:cBhvr>
                                    </p:animMotion>
                                  </p:childTnLst>
                                </p:cTn>
                              </p:par>
                            </p:childTnLst>
                          </p:cTn>
                        </p:par>
                        <p:par>
                          <p:cTn id="95" fill="hold">
                            <p:stCondLst>
                              <p:cond delay="600"/>
                            </p:stCondLst>
                            <p:childTnLst>
                              <p:par>
                                <p:cTn id="96" presetClass="entr" nodeType="afterEffect" presetSubtype="0" presetID="1" grpId="31" fill="hold">
                                  <p:stCondLst>
                                    <p:cond delay="0"/>
                                  </p:stCondLst>
                                  <p:iterate type="el" backwards="0">
                                    <p:tmAbs val="0"/>
                                  </p:iterate>
                                  <p:childTnLst>
                                    <p:set>
                                      <p:cBhvr>
                                        <p:cTn id="97" fill="hold"/>
                                        <p:tgtEl>
                                          <p:spTgt spid="1492"/>
                                        </p:tgtEl>
                                        <p:attrNameLst>
                                          <p:attrName>style.visibility</p:attrName>
                                        </p:attrNameLst>
                                      </p:cBhvr>
                                      <p:to>
                                        <p:strVal val="visible"/>
                                      </p:to>
                                    </p:set>
                                  </p:childTnLst>
                                </p:cTn>
                              </p:par>
                            </p:childTnLst>
                          </p:cTn>
                        </p:par>
                        <p:par>
                          <p:cTn id="98" fill="hold">
                            <p:stCondLst>
                              <p:cond delay="600"/>
                            </p:stCondLst>
                            <p:childTnLst>
                              <p:par>
                                <p:cTn id="99" presetClass="entr" nodeType="afterEffect" presetSubtype="0" presetID="1" grpId="32" fill="hold">
                                  <p:stCondLst>
                                    <p:cond delay="0"/>
                                  </p:stCondLst>
                                  <p:iterate type="el" backwards="0">
                                    <p:tmAbs val="0"/>
                                  </p:iterate>
                                  <p:childTnLst>
                                    <p:set>
                                      <p:cBhvr>
                                        <p:cTn id="100" fill="hold"/>
                                        <p:tgtEl>
                                          <p:spTgt spid="1499"/>
                                        </p:tgtEl>
                                        <p:attrNameLst>
                                          <p:attrName>style.visibility</p:attrName>
                                        </p:attrNameLst>
                                      </p:cBhvr>
                                      <p:to>
                                        <p:strVal val="visible"/>
                                      </p:to>
                                    </p:set>
                                  </p:childTnLst>
                                </p:cTn>
                              </p:par>
                            </p:childTnLst>
                          </p:cTn>
                        </p:par>
                        <p:par>
                          <p:cTn id="101" fill="hold">
                            <p:stCondLst>
                              <p:cond delay="0"/>
                            </p:stCondLst>
                            <p:childTnLst>
                              <p:par>
                                <p:cTn id="102" presetClass="path" nodeType="afterEffect" presetSubtype="0" presetID="-1" grpId="33" accel="50000" decel="50000" fill="hold">
                                  <p:stCondLst>
                                    <p:cond delay="0"/>
                                  </p:stCondLst>
                                  <p:childTnLst>
                                    <p:animMotion path="M 0.059871 0.200922 L 0.018473 0.456567" origin="layout" pathEditMode="relative">
                                      <p:cBhvr>
                                        <p:cTn id="103" dur="600" fill="hold"/>
                                        <p:tgtEl>
                                          <p:spTgt spid="1514"/>
                                        </p:tgtEl>
                                        <p:attrNameLst>
                                          <p:attrName>ppt_x</p:attrName>
                                          <p:attrName>ppt_y</p:attrName>
                                        </p:attrNameLst>
                                      </p:cBhvr>
                                    </p:animMotion>
                                  </p:childTnLst>
                                </p:cTn>
                              </p:par>
                            </p:childTnLst>
                          </p:cTn>
                        </p:par>
                        <p:par>
                          <p:cTn id="104" fill="hold">
                            <p:stCondLst>
                              <p:cond delay="600"/>
                            </p:stCondLst>
                            <p:childTnLst>
                              <p:par>
                                <p:cTn id="105" presetClass="entr" nodeType="afterEffect" presetSubtype="0" presetID="1" grpId="34" fill="hold">
                                  <p:stCondLst>
                                    <p:cond delay="0"/>
                                  </p:stCondLst>
                                  <p:iterate type="el" backwards="0">
                                    <p:tmAbs val="0"/>
                                  </p:iterate>
                                  <p:childTnLst>
                                    <p:set>
                                      <p:cBhvr>
                                        <p:cTn id="106" fill="hold"/>
                                        <p:tgtEl>
                                          <p:spTgt spid="1493"/>
                                        </p:tgtEl>
                                        <p:attrNameLst>
                                          <p:attrName>style.visibility</p:attrName>
                                        </p:attrNameLst>
                                      </p:cBhvr>
                                      <p:to>
                                        <p:strVal val="visible"/>
                                      </p:to>
                                    </p:set>
                                  </p:childTnLst>
                                </p:cTn>
                              </p:par>
                            </p:childTnLst>
                          </p:cTn>
                        </p:par>
                        <p:par>
                          <p:cTn id="107" fill="hold">
                            <p:stCondLst>
                              <p:cond delay="0"/>
                            </p:stCondLst>
                            <p:childTnLst>
                              <p:par>
                                <p:cTn id="108" presetClass="path" nodeType="afterEffect" presetSubtype="0" presetID="-1" grpId="35" accel="50000" decel="50000" fill="hold">
                                  <p:stCondLst>
                                    <p:cond delay="0"/>
                                  </p:stCondLst>
                                  <p:childTnLst>
                                    <p:animMotion path="M 0.018473 0.456567 L 0.059871 0.201091" origin="layout" pathEditMode="relative">
                                      <p:cBhvr>
                                        <p:cTn id="109" dur="600" fill="hold"/>
                                        <p:tgtEl>
                                          <p:spTgt spid="1514"/>
                                        </p:tgtEl>
                                        <p:attrNameLst>
                                          <p:attrName>ppt_x</p:attrName>
                                          <p:attrName>ppt_y</p:attrName>
                                        </p:attrNameLst>
                                      </p:cBhvr>
                                    </p:animMotion>
                                  </p:childTnLst>
                                </p:cTn>
                              </p:par>
                            </p:childTnLst>
                          </p:cTn>
                        </p:par>
                        <p:par>
                          <p:cTn id="110" fill="hold">
                            <p:stCondLst>
                              <p:cond delay="0"/>
                            </p:stCondLst>
                            <p:childTnLst>
                              <p:par>
                                <p:cTn id="111" presetClass="path" nodeType="afterEffect" presetSubtype="0" presetID="-1" grpId="36" accel="50000" decel="50000" fill="hold">
                                  <p:stCondLst>
                                    <p:cond delay="0"/>
                                  </p:stCondLst>
                                  <p:childTnLst>
                                    <p:animMotion path="M 0.059871 0.201091 L -0.000277 0.001699" origin="layout" pathEditMode="relative">
                                      <p:cBhvr>
                                        <p:cTn id="112" dur="600" fill="hold"/>
                                        <p:tgtEl>
                                          <p:spTgt spid="1514"/>
                                        </p:tgtEl>
                                        <p:attrNameLst>
                                          <p:attrName>ppt_x</p:attrName>
                                          <p:attrName>ppt_y</p:attrName>
                                        </p:attrNameLst>
                                      </p:cBhvr>
                                    </p:animMotion>
                                  </p:childTnLst>
                                </p:cTn>
                              </p:par>
                            </p:childTnLst>
                          </p:cTn>
                        </p:par>
                        <p:par>
                          <p:cTn id="113" fill="hold">
                            <p:stCondLst>
                              <p:cond delay="600"/>
                            </p:stCondLst>
                            <p:childTnLst>
                              <p:par>
                                <p:cTn id="114" presetClass="entr" nodeType="afterEffect" presetSubtype="0" presetID="1" grpId="37" fill="hold">
                                  <p:stCondLst>
                                    <p:cond delay="0"/>
                                  </p:stCondLst>
                                  <p:iterate type="el" backwards="0">
                                    <p:tmAbs val="0"/>
                                  </p:iterate>
                                  <p:childTnLst>
                                    <p:set>
                                      <p:cBhvr>
                                        <p:cTn id="115" fill="hold"/>
                                        <p:tgtEl>
                                          <p:spTgt spid="1510"/>
                                        </p:tgtEl>
                                        <p:attrNameLst>
                                          <p:attrName>style.visibility</p:attrName>
                                        </p:attrNameLst>
                                      </p:cBhvr>
                                      <p:to>
                                        <p:strVal val="visible"/>
                                      </p:to>
                                    </p:set>
                                  </p:childTnLst>
                                </p:cTn>
                              </p:par>
                            </p:childTnLst>
                          </p:cTn>
                        </p:par>
                        <p:par>
                          <p:cTn id="116" fill="hold">
                            <p:stCondLst>
                              <p:cond delay="0"/>
                            </p:stCondLst>
                            <p:childTnLst>
                              <p:par>
                                <p:cTn id="117" presetClass="path" nodeType="afterEffect" presetSubtype="0" presetID="-1" grpId="38" accel="50000" decel="50000" fill="hold">
                                  <p:stCondLst>
                                    <p:cond delay="0"/>
                                  </p:stCondLst>
                                  <p:childTnLst>
                                    <p:animMotion path="M -0.000277 0.001699 L 0.181126 0.220282" origin="layout" pathEditMode="relative">
                                      <p:cBhvr>
                                        <p:cTn id="118" dur="600" fill="hold"/>
                                        <p:tgtEl>
                                          <p:spTgt spid="1514"/>
                                        </p:tgtEl>
                                        <p:attrNameLst>
                                          <p:attrName>ppt_x</p:attrName>
                                          <p:attrName>ppt_y</p:attrName>
                                        </p:attrNameLst>
                                      </p:cBhvr>
                                    </p:animMotion>
                                  </p:childTnLst>
                                </p:cTn>
                              </p:par>
                            </p:childTnLst>
                          </p:cTn>
                        </p:par>
                        <p:par>
                          <p:cTn id="119" fill="hold">
                            <p:stCondLst>
                              <p:cond delay="600"/>
                            </p:stCondLst>
                            <p:childTnLst>
                              <p:par>
                                <p:cTn id="120" presetClass="entr" nodeType="afterEffect" presetSubtype="0" presetID="1" grpId="39" fill="hold">
                                  <p:stCondLst>
                                    <p:cond delay="0"/>
                                  </p:stCondLst>
                                  <p:iterate type="el" backwards="0">
                                    <p:tmAbs val="0"/>
                                  </p:iterate>
                                  <p:childTnLst>
                                    <p:set>
                                      <p:cBhvr>
                                        <p:cTn id="121" fill="hold"/>
                                        <p:tgtEl>
                                          <p:spTgt spid="1494"/>
                                        </p:tgtEl>
                                        <p:attrNameLst>
                                          <p:attrName>style.visibility</p:attrName>
                                        </p:attrNameLst>
                                      </p:cBhvr>
                                      <p:to>
                                        <p:strVal val="visible"/>
                                      </p:to>
                                    </p:set>
                                  </p:childTnLst>
                                </p:cTn>
                              </p:par>
                            </p:childTnLst>
                          </p:cTn>
                        </p:par>
                        <p:par>
                          <p:cTn id="122" fill="hold">
                            <p:stCondLst>
                              <p:cond delay="600"/>
                            </p:stCondLst>
                            <p:childTnLst>
                              <p:par>
                                <p:cTn id="123" presetClass="entr" nodeType="afterEffect" presetSubtype="0" presetID="1" grpId="40" fill="hold">
                                  <p:stCondLst>
                                    <p:cond delay="0"/>
                                  </p:stCondLst>
                                  <p:iterate type="el" backwards="0">
                                    <p:tmAbs val="0"/>
                                  </p:iterate>
                                  <p:childTnLst>
                                    <p:set>
                                      <p:cBhvr>
                                        <p:cTn id="124" fill="hold"/>
                                        <p:tgtEl>
                                          <p:spTgt spid="1500"/>
                                        </p:tgtEl>
                                        <p:attrNameLst>
                                          <p:attrName>style.visibility</p:attrName>
                                        </p:attrNameLst>
                                      </p:cBhvr>
                                      <p:to>
                                        <p:strVal val="visible"/>
                                      </p:to>
                                    </p:set>
                                  </p:childTnLst>
                                </p:cTn>
                              </p:par>
                            </p:childTnLst>
                          </p:cTn>
                        </p:par>
                        <p:par>
                          <p:cTn id="125" fill="hold">
                            <p:stCondLst>
                              <p:cond delay="0"/>
                            </p:stCondLst>
                            <p:childTnLst>
                              <p:par>
                                <p:cTn id="126" presetClass="path" nodeType="afterEffect" presetSubtype="0" presetID="-1" grpId="41" accel="50000" decel="50000" fill="hold">
                                  <p:stCondLst>
                                    <p:cond delay="0"/>
                                  </p:stCondLst>
                                  <p:childTnLst>
                                    <p:animMotion path="M 0.181126 0.220282 L 0.139833 0.345470" origin="layout" pathEditMode="relative">
                                      <p:cBhvr>
                                        <p:cTn id="127" dur="600" fill="hold"/>
                                        <p:tgtEl>
                                          <p:spTgt spid="1514"/>
                                        </p:tgtEl>
                                        <p:attrNameLst>
                                          <p:attrName>ppt_x</p:attrName>
                                          <p:attrName>ppt_y</p:attrName>
                                        </p:attrNameLst>
                                      </p:cBhvr>
                                    </p:animMotion>
                                  </p:childTnLst>
                                </p:cTn>
                              </p:par>
                            </p:childTnLst>
                          </p:cTn>
                        </p:par>
                        <p:par>
                          <p:cTn id="128" fill="hold">
                            <p:stCondLst>
                              <p:cond delay="600"/>
                            </p:stCondLst>
                            <p:childTnLst>
                              <p:par>
                                <p:cTn id="129" presetClass="entr" nodeType="afterEffect" presetSubtype="0" presetID="1" grpId="42" fill="hold">
                                  <p:stCondLst>
                                    <p:cond delay="0"/>
                                  </p:stCondLst>
                                  <p:iterate type="el" backwards="0">
                                    <p:tmAbs val="0"/>
                                  </p:iterate>
                                  <p:childTnLst>
                                    <p:set>
                                      <p:cBhvr>
                                        <p:cTn id="130" fill="hold"/>
                                        <p:tgtEl>
                                          <p:spTgt spid="1495"/>
                                        </p:tgtEl>
                                        <p:attrNameLst>
                                          <p:attrName>style.visibility</p:attrName>
                                        </p:attrNameLst>
                                      </p:cBhvr>
                                      <p:to>
                                        <p:strVal val="visible"/>
                                      </p:to>
                                    </p:set>
                                  </p:childTnLst>
                                </p:cTn>
                              </p:par>
                            </p:childTnLst>
                          </p:cTn>
                        </p:par>
                        <p:par>
                          <p:cTn id="131" fill="hold">
                            <p:stCondLst>
                              <p:cond delay="600"/>
                            </p:stCondLst>
                            <p:childTnLst>
                              <p:par>
                                <p:cTn id="132" presetClass="entr" nodeType="afterEffect" presetSubtype="0" presetID="1" grpId="43" fill="hold">
                                  <p:stCondLst>
                                    <p:cond delay="0"/>
                                  </p:stCondLst>
                                  <p:iterate type="el" backwards="0">
                                    <p:tmAbs val="0"/>
                                  </p:iterate>
                                  <p:childTnLst>
                                    <p:set>
                                      <p:cBhvr>
                                        <p:cTn id="133" fill="hold"/>
                                        <p:tgtEl>
                                          <p:spTgt spid="1501"/>
                                        </p:tgtEl>
                                        <p:attrNameLst>
                                          <p:attrName>style.visibility</p:attrName>
                                        </p:attrNameLst>
                                      </p:cBhvr>
                                      <p:to>
                                        <p:strVal val="visible"/>
                                      </p:to>
                                    </p:set>
                                  </p:childTnLst>
                                </p:cTn>
                              </p:par>
                            </p:childTnLst>
                          </p:cTn>
                        </p:par>
                        <p:par>
                          <p:cTn id="134" fill="hold">
                            <p:stCondLst>
                              <p:cond delay="0"/>
                            </p:stCondLst>
                            <p:childTnLst>
                              <p:par>
                                <p:cTn id="135" presetClass="path" nodeType="afterEffect" presetSubtype="0" presetID="-1" grpId="44" accel="50000" decel="50000" fill="hold">
                                  <p:stCondLst>
                                    <p:cond delay="0"/>
                                  </p:stCondLst>
                                  <p:childTnLst>
                                    <p:animMotion path="M 0.139833 0.345470 L 0.018404 0.455006" origin="layout" pathEditMode="relative">
                                      <p:cBhvr>
                                        <p:cTn id="136" dur="400" fill="hold"/>
                                        <p:tgtEl>
                                          <p:spTgt spid="1514"/>
                                        </p:tgtEl>
                                        <p:attrNameLst>
                                          <p:attrName>ppt_x</p:attrName>
                                          <p:attrName>ppt_y</p:attrName>
                                        </p:attrNameLst>
                                      </p:cBhvr>
                                    </p:animMotion>
                                  </p:childTnLst>
                                </p:cTn>
                              </p:par>
                            </p:childTnLst>
                          </p:cTn>
                        </p:par>
                        <p:par>
                          <p:cTn id="137" fill="hold">
                            <p:stCondLst>
                              <p:cond delay="0"/>
                            </p:stCondLst>
                            <p:childTnLst>
                              <p:par>
                                <p:cTn id="138" presetClass="path" nodeType="afterEffect" presetSubtype="0" presetID="-1" grpId="45" accel="50000" decel="50000" fill="hold">
                                  <p:stCondLst>
                                    <p:cond delay="0"/>
                                  </p:stCondLst>
                                  <p:childTnLst>
                                    <p:animMotion path="M 0.018404 0.455006 L 0.139833 0.347565" origin="layout" pathEditMode="relative">
                                      <p:cBhvr>
                                        <p:cTn id="139" dur="600" fill="hold"/>
                                        <p:tgtEl>
                                          <p:spTgt spid="1514"/>
                                        </p:tgtEl>
                                        <p:attrNameLst>
                                          <p:attrName>ppt_x</p:attrName>
                                          <p:attrName>ppt_y</p:attrName>
                                        </p:attrNameLst>
                                      </p:cBhvr>
                                    </p:animMotion>
                                  </p:childTnLst>
                                </p:cTn>
                              </p:par>
                            </p:childTnLst>
                          </p:cTn>
                        </p:par>
                        <p:par>
                          <p:cTn id="140" fill="hold">
                            <p:stCondLst>
                              <p:cond delay="0"/>
                            </p:stCondLst>
                            <p:childTnLst>
                              <p:par>
                                <p:cTn id="141" presetClass="path" nodeType="afterEffect" presetSubtype="0" presetID="-1" grpId="46" accel="50000" decel="50000" fill="hold">
                                  <p:stCondLst>
                                    <p:cond delay="0"/>
                                  </p:stCondLst>
                                  <p:childTnLst>
                                    <p:animMotion path="M 0.139833 0.347565 L 0.179479 0.220419" origin="layout" pathEditMode="relative">
                                      <p:cBhvr>
                                        <p:cTn id="142" dur="600" fill="hold"/>
                                        <p:tgtEl>
                                          <p:spTgt spid="1514"/>
                                        </p:tgtEl>
                                        <p:attrNameLst>
                                          <p:attrName>ppt_x</p:attrName>
                                          <p:attrName>ppt_y</p:attrName>
                                        </p:attrNameLst>
                                      </p:cBhvr>
                                    </p:animMotion>
                                  </p:childTnLst>
                                </p:cTn>
                              </p:par>
                            </p:childTnLst>
                          </p:cTn>
                        </p:par>
                        <p:par>
                          <p:cTn id="143" fill="hold">
                            <p:stCondLst>
                              <p:cond delay="0"/>
                            </p:stCondLst>
                            <p:childTnLst>
                              <p:par>
                                <p:cTn id="144" presetClass="path" nodeType="afterEffect" presetSubtype="0" presetID="-1" grpId="47" accel="50000" decel="50000" fill="hold">
                                  <p:stCondLst>
                                    <p:cond delay="0"/>
                                  </p:stCondLst>
                                  <p:childTnLst>
                                    <p:animMotion path="M 0.179479 0.220419 L 0.007478 0.011627" origin="layout" pathEditMode="relative">
                                      <p:cBhvr>
                                        <p:cTn id="145" dur="600" fill="hold"/>
                                        <p:tgtEl>
                                          <p:spTgt spid="1514"/>
                                        </p:tgtEl>
                                        <p:attrNameLst>
                                          <p:attrName>ppt_x</p:attrName>
                                          <p:attrName>ppt_y</p:attrName>
                                        </p:attrNameLst>
                                      </p:cBhvr>
                                    </p:animMotion>
                                  </p:childTnLst>
                                </p:cTn>
                              </p:par>
                            </p:childTnLst>
                          </p:cTn>
                        </p:par>
                        <p:par>
                          <p:cTn id="146" fill="hold">
                            <p:stCondLst>
                              <p:cond delay="600"/>
                            </p:stCondLst>
                            <p:childTnLst>
                              <p:par>
                                <p:cTn id="147" presetClass="exit" nodeType="afterEffect" presetSubtype="0" presetID="1" grpId="48" fill="hold">
                                  <p:stCondLst>
                                    <p:cond delay="100"/>
                                  </p:stCondLst>
                                  <p:iterate type="el" backwards="0">
                                    <p:tmAbs val="0"/>
                                  </p:iterate>
                                  <p:childTnLst>
                                    <p:set>
                                      <p:cBhvr>
                                        <p:cTn id="148" fill="hold">
                                          <p:stCondLst>
                                            <p:cond delay="0"/>
                                          </p:stCondLst>
                                        </p:cTn>
                                        <p:tgtEl>
                                          <p:spTgt spid="151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17" grpId="2"/>
      <p:bldP build="whole" bldLvl="1" animBg="1" rev="0" advAuto="0" spid="1514" grpId="8"/>
      <p:bldP build="whole" bldLvl="1" animBg="1" rev="0" advAuto="0" spid="1514" grpId="48"/>
      <p:bldP build="whole" bldLvl="1" animBg="1" rev="0" advAuto="0" spid="1521" grpId="6"/>
      <p:bldP build="whole" bldLvl="1" animBg="1" rev="0" advAuto="0" spid="1504" grpId="9"/>
      <p:bldP build="whole" bldLvl="1" animBg="1" rev="0" advAuto="0" spid="1498" grpId="23"/>
      <p:bldP build="whole" bldLvl="1" animBg="1" rev="0" advAuto="0" spid="1490" grpId="22"/>
      <p:bldP build="whole" bldLvl="1" animBg="1" rev="0" advAuto="0" spid="1495" grpId="42"/>
      <p:bldP build="whole" bldLvl="1" animBg="1" rev="0" advAuto="0" spid="1518" grpId="3"/>
      <p:bldP build="whole" bldLvl="1" animBg="1" rev="0" advAuto="0" spid="1513" grpId="29"/>
      <p:bldP build="whole" bldLvl="1" animBg="1" rev="0" advAuto="0" spid="1487" grpId="11"/>
      <p:bldP build="whole" bldLvl="1" animBg="1" rev="0" advAuto="0" spid="1522" grpId="7"/>
      <p:bldP build="whole" bldLvl="1" animBg="1" rev="0" advAuto="0" spid="1492" grpId="31"/>
      <p:bldP build="whole" bldLvl="1" animBg="1" rev="0" advAuto="0" spid="1500" grpId="40"/>
      <p:bldP build="whole" bldLvl="1" animBg="1" rev="0" advAuto="0" spid="1519" grpId="4"/>
      <p:bldP build="whole" bldLvl="1" animBg="1" rev="0" advAuto="0" spid="1491" grpId="25"/>
      <p:bldP build="whole" bldLvl="1" animBg="1" rev="0" advAuto="0" spid="1499" grpId="32"/>
      <p:bldP build="whole" bldLvl="1" animBg="1" rev="0" advAuto="0" spid="1493" grpId="34"/>
      <p:bldP build="whole" bldLvl="1" animBg="1" rev="0" advAuto="0" spid="1488" grpId="14"/>
      <p:bldP build="whole" bldLvl="1" animBg="1" rev="0" advAuto="0" spid="1496" grpId="12"/>
      <p:bldP build="whole" bldLvl="1" animBg="1" rev="0" advAuto="0" spid="1507" grpId="17"/>
      <p:bldP build="whole" bldLvl="1" animBg="1" rev="0" advAuto="0" spid="1516" grpId="1"/>
      <p:bldP build="whole" bldLvl="1" animBg="1" rev="0" advAuto="0" spid="1501" grpId="43"/>
      <p:bldP build="whole" bldLvl="1" animBg="1" rev="0" advAuto="0" spid="1520" grpId="5"/>
      <p:bldP build="whole" bldLvl="1" animBg="1" rev="0" advAuto="0" spid="1510" grpId="37"/>
      <p:bldP build="whole" bldLvl="1" animBg="1" rev="0" advAuto="0" spid="1497" grpId="20"/>
      <p:bldP build="whole" bldLvl="1" animBg="1" rev="0" advAuto="0" spid="1494" grpId="39"/>
      <p:bldP build="whole" bldLvl="1" animBg="1" rev="0" advAuto="0" spid="1489" grpId="19"/>
    </p:bldLst>
  </p:timing>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6" name="Shape 1526"/>
          <p:cNvSpPr/>
          <p:nvPr>
            <p:ph type="title"/>
          </p:nvPr>
        </p:nvSpPr>
        <p:spPr>
          <a:prstGeom prst="rect">
            <a:avLst/>
          </a:prstGeom>
        </p:spPr>
        <p:txBody>
          <a:bodyPr/>
          <a:lstStyle>
            <a:lvl1pPr defTabSz="490727">
              <a:defRPr sz="6719"/>
            </a:lvl1pPr>
          </a:lstStyle>
          <a:p>
            <a:pPr/>
            <a:r>
              <a:t>Identifying Heap Dependencies</a:t>
            </a:r>
          </a:p>
        </p:txBody>
      </p:sp>
      <p:sp>
        <p:nvSpPr>
          <p:cNvPr id="1527" name="Shape 1527"/>
          <p:cNvSpPr/>
          <p:nvPr>
            <p:ph type="body" sz="quarter" idx="4294967295"/>
          </p:nvPr>
        </p:nvSpPr>
        <p:spPr>
          <a:xfrm>
            <a:off x="1776936" y="2603499"/>
            <a:ext cx="9450928" cy="1230016"/>
          </a:xfrm>
          <a:prstGeom prst="rect">
            <a:avLst/>
          </a:prstGeom>
        </p:spPr>
        <p:txBody>
          <a:bodyPr/>
          <a:lstStyle>
            <a:lvl1pPr marL="0" indent="0" algn="ctr">
              <a:spcBef>
                <a:spcPts val="0"/>
              </a:spcBef>
              <a:buSzTx/>
              <a:buNone/>
            </a:lvl1pPr>
          </a:lstStyle>
          <a:p>
            <a:pPr/>
            <a:r>
              <a:t>During test execution, monitor accesses to existing objects</a:t>
            </a:r>
          </a:p>
        </p:txBody>
      </p:sp>
      <p:sp>
        <p:nvSpPr>
          <p:cNvPr id="1528" name="Shape 1528"/>
          <p:cNvSpPr/>
          <p:nvPr/>
        </p:nvSpPr>
        <p:spPr>
          <a:xfrm>
            <a:off x="5784272" y="3942600"/>
            <a:ext cx="1382664" cy="606029"/>
          </a:xfrm>
          <a:prstGeom prst="rect">
            <a:avLst/>
          </a:prstGeom>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Class A</a:t>
            </a:r>
          </a:p>
        </p:txBody>
      </p:sp>
      <p:sp>
        <p:nvSpPr>
          <p:cNvPr id="1529" name="Shape 1529"/>
          <p:cNvSpPr/>
          <p:nvPr/>
        </p:nvSpPr>
        <p:spPr>
          <a:xfrm>
            <a:off x="2643409" y="6157057"/>
            <a:ext cx="774701" cy="774701"/>
          </a:xfrm>
          <a:prstGeom prst="ellipse">
            <a:avLst/>
          </a:prstGeom>
          <a:solidFill>
            <a:srgbClr val="FFFF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W1</a:t>
            </a:r>
          </a:p>
        </p:txBody>
      </p:sp>
      <p:sp>
        <p:nvSpPr>
          <p:cNvPr id="1530" name="Shape 1530"/>
          <p:cNvSpPr/>
          <p:nvPr/>
        </p:nvSpPr>
        <p:spPr>
          <a:xfrm>
            <a:off x="5069248" y="5633706"/>
            <a:ext cx="774701" cy="774701"/>
          </a:xfrm>
          <a:prstGeom prst="ellipse">
            <a:avLst/>
          </a:prstGeom>
          <a:solidFill>
            <a:srgbClr val="FFFF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W1</a:t>
            </a:r>
          </a:p>
        </p:txBody>
      </p:sp>
      <p:sp>
        <p:nvSpPr>
          <p:cNvPr id="1531" name="Shape 1531"/>
          <p:cNvSpPr/>
          <p:nvPr/>
        </p:nvSpPr>
        <p:spPr>
          <a:xfrm>
            <a:off x="6806853" y="5805156"/>
            <a:ext cx="774701" cy="774701"/>
          </a:xfrm>
          <a:prstGeom prst="ellipse">
            <a:avLst/>
          </a:prstGeom>
          <a:solidFill>
            <a:srgbClr val="FFFF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W1</a:t>
            </a:r>
          </a:p>
        </p:txBody>
      </p:sp>
      <p:sp>
        <p:nvSpPr>
          <p:cNvPr id="1532" name="Shape 1532"/>
          <p:cNvSpPr/>
          <p:nvPr/>
        </p:nvSpPr>
        <p:spPr>
          <a:xfrm>
            <a:off x="8352547" y="5995440"/>
            <a:ext cx="774701" cy="774701"/>
          </a:xfrm>
          <a:prstGeom prst="ellipse">
            <a:avLst/>
          </a:prstGeom>
          <a:solidFill>
            <a:srgbClr val="FFFFFF"/>
          </a:solidFill>
          <a:ln w="25400">
            <a:solidFill>
              <a:srgbClr val="85888D"/>
            </a:solidFill>
            <a:miter lim="400000"/>
          </a:ln>
        </p:spPr>
        <p:txBody>
          <a:bodyPr lIns="50800" tIns="50800" rIns="50800" bIns="50800" anchor="ctr"/>
          <a:lstStyle/>
          <a:p>
            <a:pPr>
              <a:defRPr sz="2400"/>
            </a:pPr>
          </a:p>
        </p:txBody>
      </p:sp>
      <p:sp>
        <p:nvSpPr>
          <p:cNvPr id="1533" name="Shape 1533"/>
          <p:cNvSpPr/>
          <p:nvPr/>
        </p:nvSpPr>
        <p:spPr>
          <a:xfrm>
            <a:off x="8356888" y="5997127"/>
            <a:ext cx="774701" cy="774701"/>
          </a:xfrm>
          <a:prstGeom prst="ellipse">
            <a:avLst/>
          </a:prstGeom>
          <a:solidFill>
            <a:srgbClr val="FFFF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W1</a:t>
            </a:r>
          </a:p>
        </p:txBody>
      </p:sp>
      <p:sp>
        <p:nvSpPr>
          <p:cNvPr id="1534" name="Shape 1534"/>
          <p:cNvSpPr/>
          <p:nvPr/>
        </p:nvSpPr>
        <p:spPr>
          <a:xfrm>
            <a:off x="4596270" y="6613664"/>
            <a:ext cx="774701" cy="774701"/>
          </a:xfrm>
          <a:prstGeom prst="ellipse">
            <a:avLst/>
          </a:prstGeom>
          <a:solidFill>
            <a:srgbClr val="FFFF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W1</a:t>
            </a:r>
          </a:p>
        </p:txBody>
      </p:sp>
      <p:sp>
        <p:nvSpPr>
          <p:cNvPr id="1535" name="Shape 1535"/>
          <p:cNvSpPr/>
          <p:nvPr/>
        </p:nvSpPr>
        <p:spPr>
          <a:xfrm>
            <a:off x="6248005" y="8293927"/>
            <a:ext cx="774701" cy="774701"/>
          </a:xfrm>
          <a:prstGeom prst="ellipse">
            <a:avLst/>
          </a:prstGeom>
          <a:solidFill>
            <a:srgbClr val="FFFF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W1</a:t>
            </a:r>
          </a:p>
        </p:txBody>
      </p:sp>
      <p:sp>
        <p:nvSpPr>
          <p:cNvPr id="1536" name="Shape 1536"/>
          <p:cNvSpPr/>
          <p:nvPr/>
        </p:nvSpPr>
        <p:spPr>
          <a:xfrm>
            <a:off x="2790784" y="8461956"/>
            <a:ext cx="774701" cy="774701"/>
          </a:xfrm>
          <a:prstGeom prst="ellipse">
            <a:avLst/>
          </a:prstGeom>
          <a:solidFill>
            <a:srgbClr val="FFFF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W1</a:t>
            </a:r>
          </a:p>
        </p:txBody>
      </p:sp>
      <p:sp>
        <p:nvSpPr>
          <p:cNvPr id="1537" name="Shape 1537"/>
          <p:cNvSpPr/>
          <p:nvPr/>
        </p:nvSpPr>
        <p:spPr>
          <a:xfrm>
            <a:off x="7819365" y="7257181"/>
            <a:ext cx="774701" cy="774701"/>
          </a:xfrm>
          <a:prstGeom prst="ellipse">
            <a:avLst/>
          </a:prstGeom>
          <a:solidFill>
            <a:srgbClr val="FFFF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W1</a:t>
            </a:r>
          </a:p>
        </p:txBody>
      </p:sp>
      <p:sp>
        <p:nvSpPr>
          <p:cNvPr id="1538" name="Shape 1538"/>
          <p:cNvSpPr/>
          <p:nvPr/>
        </p:nvSpPr>
        <p:spPr>
          <a:xfrm>
            <a:off x="4932059" y="8410540"/>
            <a:ext cx="774701" cy="774701"/>
          </a:xfrm>
          <a:prstGeom prst="ellipse">
            <a:avLst/>
          </a:prstGeom>
          <a:solidFill>
            <a:srgbClr val="FFFF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W1</a:t>
            </a:r>
          </a:p>
        </p:txBody>
      </p:sp>
      <p:sp>
        <p:nvSpPr>
          <p:cNvPr id="1539" name="Shape 1539"/>
          <p:cNvSpPr/>
          <p:nvPr/>
        </p:nvSpPr>
        <p:spPr>
          <a:xfrm>
            <a:off x="3059990" y="6923795"/>
            <a:ext cx="204569" cy="1534040"/>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1540" name="Shape 1540"/>
          <p:cNvSpPr/>
          <p:nvPr/>
        </p:nvSpPr>
        <p:spPr>
          <a:xfrm flipH="1">
            <a:off x="5173240" y="6428339"/>
            <a:ext cx="283359" cy="283360"/>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1541" name="Shape 1541"/>
          <p:cNvSpPr/>
          <p:nvPr/>
        </p:nvSpPr>
        <p:spPr>
          <a:xfrm>
            <a:off x="4989290" y="7404488"/>
            <a:ext cx="135304" cy="1030000"/>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1542" name="Shape 1542"/>
          <p:cNvSpPr/>
          <p:nvPr/>
        </p:nvSpPr>
        <p:spPr>
          <a:xfrm flipH="1">
            <a:off x="6671640" y="6550841"/>
            <a:ext cx="500558" cy="1775367"/>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1543" name="Shape 1543"/>
          <p:cNvSpPr/>
          <p:nvPr/>
        </p:nvSpPr>
        <p:spPr>
          <a:xfrm flipH="1">
            <a:off x="7060634" y="7983330"/>
            <a:ext cx="938276" cy="620738"/>
          </a:xfrm>
          <a:prstGeom prst="line">
            <a:avLst/>
          </a:prstGeom>
          <a:ln w="25400">
            <a:solidFill>
              <a:srgbClr val="000000"/>
            </a:solidFill>
            <a:miter lim="400000"/>
            <a:tailEnd type="triangle"/>
          </a:ln>
        </p:spPr>
        <p:txBody>
          <a:bodyPr lIns="50800" tIns="50800" rIns="50800" bIns="50800" anchor="ctr"/>
          <a:lstStyle/>
          <a:p>
            <a:pPr>
              <a:defRPr sz="2400"/>
            </a:pPr>
          </a:p>
        </p:txBody>
      </p:sp>
      <p:grpSp>
        <p:nvGrpSpPr>
          <p:cNvPr id="1546" name="Group 1546"/>
          <p:cNvGrpSpPr/>
          <p:nvPr/>
        </p:nvGrpSpPr>
        <p:grpSpPr>
          <a:xfrm>
            <a:off x="3020964" y="4554681"/>
            <a:ext cx="2819367" cy="1646268"/>
            <a:chOff x="0" y="0"/>
            <a:chExt cx="2819365" cy="1646266"/>
          </a:xfrm>
        </p:grpSpPr>
        <p:sp>
          <p:nvSpPr>
            <p:cNvPr id="1544" name="Shape 1544"/>
            <p:cNvSpPr/>
            <p:nvPr/>
          </p:nvSpPr>
          <p:spPr>
            <a:xfrm flipH="1">
              <a:off x="0" y="-1"/>
              <a:ext cx="2819366" cy="1646268"/>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1545" name="Shape 1545"/>
            <p:cNvSpPr/>
            <p:nvPr/>
          </p:nvSpPr>
          <p:spPr>
            <a:xfrm rot="19975388">
              <a:off x="333563" y="426101"/>
              <a:ext cx="1598082" cy="4995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lvl1pPr>
            </a:lstStyle>
            <a:p>
              <a:pPr/>
              <a:r>
                <a:t>static field</a:t>
              </a:r>
            </a:p>
          </p:txBody>
        </p:sp>
      </p:grpSp>
      <p:grpSp>
        <p:nvGrpSpPr>
          <p:cNvPr id="1549" name="Group 1549"/>
          <p:cNvGrpSpPr/>
          <p:nvPr/>
        </p:nvGrpSpPr>
        <p:grpSpPr>
          <a:xfrm>
            <a:off x="4971853" y="4350400"/>
            <a:ext cx="1412222" cy="1432125"/>
            <a:chOff x="0" y="0"/>
            <a:chExt cx="1412220" cy="1432124"/>
          </a:xfrm>
        </p:grpSpPr>
        <p:sp>
          <p:nvSpPr>
            <p:cNvPr id="1547" name="Shape 1547"/>
            <p:cNvSpPr/>
            <p:nvPr/>
          </p:nvSpPr>
          <p:spPr>
            <a:xfrm flipH="1">
              <a:off x="644232" y="228390"/>
              <a:ext cx="767989" cy="1049212"/>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1548" name="Shape 1548"/>
            <p:cNvSpPr/>
            <p:nvPr/>
          </p:nvSpPr>
          <p:spPr>
            <a:xfrm rot="18717120">
              <a:off x="-74429" y="481112"/>
              <a:ext cx="1503275" cy="469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400"/>
              </a:lvl1pPr>
            </a:lstStyle>
            <a:p>
              <a:pPr/>
              <a:r>
                <a:t>static field</a:t>
              </a:r>
            </a:p>
          </p:txBody>
        </p:sp>
      </p:grpSp>
      <p:grpSp>
        <p:nvGrpSpPr>
          <p:cNvPr id="1552" name="Group 1552"/>
          <p:cNvGrpSpPr/>
          <p:nvPr/>
        </p:nvGrpSpPr>
        <p:grpSpPr>
          <a:xfrm>
            <a:off x="6989551" y="4415348"/>
            <a:ext cx="1606422" cy="1646268"/>
            <a:chOff x="0" y="0"/>
            <a:chExt cx="1606420" cy="1646266"/>
          </a:xfrm>
        </p:grpSpPr>
        <p:sp>
          <p:nvSpPr>
            <p:cNvPr id="1550" name="Shape 1550"/>
            <p:cNvSpPr/>
            <p:nvPr/>
          </p:nvSpPr>
          <p:spPr>
            <a:xfrm>
              <a:off x="-1" y="136852"/>
              <a:ext cx="1509416" cy="1509415"/>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1551" name="Shape 1551"/>
            <p:cNvSpPr/>
            <p:nvPr/>
          </p:nvSpPr>
          <p:spPr>
            <a:xfrm rot="2435801">
              <a:off x="131170" y="432562"/>
              <a:ext cx="1503274" cy="469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400"/>
              </a:lvl1pPr>
            </a:lstStyle>
            <a:p>
              <a:pPr/>
              <a:r>
                <a:t>static field</a:t>
              </a:r>
            </a:p>
          </p:txBody>
        </p:sp>
      </p:grpSp>
      <p:grpSp>
        <p:nvGrpSpPr>
          <p:cNvPr id="1555" name="Group 1555"/>
          <p:cNvGrpSpPr/>
          <p:nvPr/>
        </p:nvGrpSpPr>
        <p:grpSpPr>
          <a:xfrm>
            <a:off x="6433050" y="4415348"/>
            <a:ext cx="1111675" cy="1550214"/>
            <a:chOff x="0" y="0"/>
            <a:chExt cx="1111674" cy="1550213"/>
          </a:xfrm>
        </p:grpSpPr>
        <p:sp>
          <p:nvSpPr>
            <p:cNvPr id="1553" name="Shape 1553"/>
            <p:cNvSpPr/>
            <p:nvPr/>
          </p:nvSpPr>
          <p:spPr>
            <a:xfrm>
              <a:off x="11622" y="136852"/>
              <a:ext cx="445436" cy="133497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1554" name="Shape 1554"/>
            <p:cNvSpPr/>
            <p:nvPr/>
          </p:nvSpPr>
          <p:spPr>
            <a:xfrm rot="3747740">
              <a:off x="-195800" y="540156"/>
              <a:ext cx="1503275" cy="469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400"/>
              </a:lvl1pPr>
            </a:lstStyle>
            <a:p>
              <a:pPr/>
              <a:r>
                <a:t>static field</a:t>
              </a:r>
            </a:p>
          </p:txBody>
        </p:sp>
      </p:grpSp>
      <p:sp>
        <p:nvSpPr>
          <p:cNvPr id="1556" name="Shape 1556"/>
          <p:cNvSpPr/>
          <p:nvPr/>
        </p:nvSpPr>
        <p:spPr>
          <a:xfrm>
            <a:off x="5078229" y="5633706"/>
            <a:ext cx="774701" cy="774701"/>
          </a:xfrm>
          <a:prstGeom prst="ellipse">
            <a:avLst/>
          </a:prstGeom>
          <a:solidFill>
            <a:srgbClr val="FFFF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1" sz="2400">
                <a:latin typeface="Helvetica"/>
                <a:ea typeface="Helvetica"/>
                <a:cs typeface="Helvetica"/>
                <a:sym typeface="Helvetica"/>
              </a:defRPr>
            </a:lvl1pPr>
          </a:lstStyle>
          <a:p>
            <a:pPr/>
            <a:r>
              <a:t>W2</a:t>
            </a:r>
          </a:p>
        </p:txBody>
      </p:sp>
      <p:sp>
        <p:nvSpPr>
          <p:cNvPr id="1557" name="Shape 1557"/>
          <p:cNvSpPr/>
          <p:nvPr/>
        </p:nvSpPr>
        <p:spPr>
          <a:xfrm>
            <a:off x="7819365" y="7257181"/>
            <a:ext cx="774701" cy="774701"/>
          </a:xfrm>
          <a:prstGeom prst="ellipse">
            <a:avLst/>
          </a:prstGeom>
          <a:solidFill>
            <a:srgbClr val="FFFFFF"/>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1" sz="2400">
                <a:latin typeface="Helvetica"/>
                <a:ea typeface="Helvetica"/>
                <a:cs typeface="Helvetica"/>
                <a:sym typeface="Helvetica"/>
              </a:defRPr>
            </a:lvl1pPr>
          </a:lstStyle>
          <a:p>
            <a:pPr/>
            <a:r>
              <a:t>W2</a:t>
            </a:r>
          </a:p>
        </p:txBody>
      </p:sp>
      <p:sp>
        <p:nvSpPr>
          <p:cNvPr id="1558" name="Shape 1558"/>
          <p:cNvSpPr/>
          <p:nvPr/>
        </p:nvSpPr>
        <p:spPr>
          <a:xfrm flipH="1">
            <a:off x="8339847" y="6777489"/>
            <a:ext cx="347238" cy="624912"/>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1559" name="Shape 1559"/>
          <p:cNvSpPr/>
          <p:nvPr/>
        </p:nvSpPr>
        <p:spPr>
          <a:xfrm>
            <a:off x="6248005" y="8293927"/>
            <a:ext cx="774701" cy="774701"/>
          </a:xfrm>
          <a:prstGeom prst="ellipse">
            <a:avLst/>
          </a:prstGeom>
          <a:solidFill>
            <a:schemeClr val="accent4">
              <a:hueOff val="384618"/>
              <a:satOff val="3869"/>
              <a:lumOff val="5802"/>
            </a:schemeClr>
          </a:solidFill>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W1</a:t>
            </a:r>
          </a:p>
        </p:txBody>
      </p:sp>
      <p:sp>
        <p:nvSpPr>
          <p:cNvPr id="1560" name="Shape 1560"/>
          <p:cNvSpPr/>
          <p:nvPr/>
        </p:nvSpPr>
        <p:spPr>
          <a:xfrm>
            <a:off x="3729890" y="5697206"/>
            <a:ext cx="1401515" cy="647701"/>
          </a:xfrm>
          <a:prstGeom prst="rect">
            <a:avLst/>
          </a:prstGeom>
          <a:solidFill>
            <a:srgbClr val="FFFFFF">
              <a:alpha val="56000"/>
            </a:srgb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Write!</a:t>
            </a:r>
          </a:p>
        </p:txBody>
      </p:sp>
      <p:sp>
        <p:nvSpPr>
          <p:cNvPr id="1561" name="Shape 1561"/>
          <p:cNvSpPr/>
          <p:nvPr/>
        </p:nvSpPr>
        <p:spPr>
          <a:xfrm>
            <a:off x="8661318" y="7113041"/>
            <a:ext cx="1401516" cy="647701"/>
          </a:xfrm>
          <a:prstGeom prst="rect">
            <a:avLst/>
          </a:prstGeom>
          <a:solidFill>
            <a:srgbClr val="FFFFFF">
              <a:alpha val="56000"/>
            </a:srgb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Write!</a:t>
            </a:r>
          </a:p>
        </p:txBody>
      </p:sp>
      <p:sp>
        <p:nvSpPr>
          <p:cNvPr id="1562" name="Shape 1562"/>
          <p:cNvSpPr/>
          <p:nvPr/>
        </p:nvSpPr>
        <p:spPr>
          <a:xfrm>
            <a:off x="5810125" y="7595227"/>
            <a:ext cx="1384550" cy="647701"/>
          </a:xfrm>
          <a:prstGeom prst="rect">
            <a:avLst/>
          </a:prstGeom>
          <a:solidFill>
            <a:srgbClr val="FFFFFF">
              <a:alpha val="56000"/>
            </a:srgb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Read!</a:t>
            </a:r>
          </a:p>
        </p:txBody>
      </p:sp>
      <p:sp>
        <p:nvSpPr>
          <p:cNvPr id="1563" name="Shape 1563"/>
          <p:cNvSpPr/>
          <p:nvPr/>
        </p:nvSpPr>
        <p:spPr>
          <a:xfrm>
            <a:off x="9889882" y="5792456"/>
            <a:ext cx="300193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During Test 2</a:t>
            </a:r>
          </a:p>
        </p:txBody>
      </p:sp>
      <p:grpSp>
        <p:nvGrpSpPr>
          <p:cNvPr id="1566" name="Group 1566"/>
          <p:cNvGrpSpPr/>
          <p:nvPr/>
        </p:nvGrpSpPr>
        <p:grpSpPr>
          <a:xfrm>
            <a:off x="5268354" y="6474232"/>
            <a:ext cx="3442395" cy="1231901"/>
            <a:chOff x="0" y="0"/>
            <a:chExt cx="3442394" cy="1231900"/>
          </a:xfrm>
        </p:grpSpPr>
        <p:sp>
          <p:nvSpPr>
            <p:cNvPr id="1565" name="Shape 1565"/>
            <p:cNvSpPr/>
            <p:nvPr/>
          </p:nvSpPr>
          <p:spPr>
            <a:xfrm>
              <a:off x="215900" y="139700"/>
              <a:ext cx="3010595" cy="673100"/>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solidFill>
                    <a:schemeClr val="accent5"/>
                  </a:solidFill>
                  <a:latin typeface="Helvetica"/>
                  <a:ea typeface="Helvetica"/>
                  <a:cs typeface="Helvetica"/>
                  <a:sym typeface="Helvetica"/>
                </a:defRPr>
              </a:lvl1pPr>
            </a:lstStyle>
            <a:p>
              <a:pPr/>
              <a:r>
                <a:t>Dependency!</a:t>
              </a:r>
            </a:p>
          </p:txBody>
        </p:sp>
        <p:pic>
          <p:nvPicPr>
            <p:cNvPr id="1564" name=""/>
            <p:cNvPicPr>
              <a:picLocks noChangeAspect="0"/>
            </p:cNvPicPr>
            <p:nvPr/>
          </p:nvPicPr>
          <p:blipFill>
            <a:blip r:embed="rId3">
              <a:extLst/>
            </a:blip>
            <a:stretch>
              <a:fillRect/>
            </a:stretch>
          </p:blipFill>
          <p:spPr>
            <a:xfrm>
              <a:off x="-1" y="-1"/>
              <a:ext cx="3442396" cy="1231901"/>
            </a:xfrm>
            <a:prstGeom prst="rect">
              <a:avLst/>
            </a:prstGeom>
            <a:effectLst/>
          </p:spPr>
        </p:pic>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5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56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557"/>
                                        </p:tgtEl>
                                        <p:attrNameLst>
                                          <p:attrName>style.visibility</p:attrName>
                                        </p:attrNameLst>
                                      </p:cBhvr>
                                      <p:to>
                                        <p:strVal val="visible"/>
                                      </p:to>
                                    </p:set>
                                  </p:childTnLst>
                                </p:cTn>
                              </p:par>
                            </p:childTnLst>
                          </p:cTn>
                        </p:par>
                        <p:par>
                          <p:cTn id="14" fill="hold">
                            <p:stCondLst>
                              <p:cond delay="0"/>
                            </p:stCondLst>
                            <p:childTnLst>
                              <p:par>
                                <p:cTn id="15" presetClass="exit" nodeType="afterEffect" presetSubtype="0" presetID="1" grpId="4" fill="hold">
                                  <p:stCondLst>
                                    <p:cond delay="0"/>
                                  </p:stCondLst>
                                  <p:iterate type="el" backwards="0">
                                    <p:tmAbs val="0"/>
                                  </p:iterate>
                                  <p:childTnLst>
                                    <p:set>
                                      <p:cBhvr>
                                        <p:cTn id="16" fill="hold">
                                          <p:stCondLst>
                                            <p:cond delay="0"/>
                                          </p:stCondLst>
                                        </p:cTn>
                                        <p:tgtEl>
                                          <p:spTgt spid="1560"/>
                                        </p:tgtEl>
                                        <p:attrNameLst>
                                          <p:attrName>style.visibility</p:attrName>
                                        </p:attrNameLst>
                                      </p:cBhvr>
                                      <p:to>
                                        <p:strVal val="hidden"/>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156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6" fill="hold">
                                  <p:stCondLst>
                                    <p:cond delay="0"/>
                                  </p:stCondLst>
                                  <p:iterate type="el" backwards="0">
                                    <p:tmAbs val="0"/>
                                  </p:iterate>
                                  <p:childTnLst>
                                    <p:set>
                                      <p:cBhvr>
                                        <p:cTn id="23" fill="hold"/>
                                        <p:tgtEl>
                                          <p:spTgt spid="1559"/>
                                        </p:tgtEl>
                                        <p:attrNameLst>
                                          <p:attrName>style.visibility</p:attrName>
                                        </p:attrNameLst>
                                      </p:cBhvr>
                                      <p:to>
                                        <p:strVal val="visible"/>
                                      </p:to>
                                    </p:set>
                                  </p:childTnLst>
                                </p:cTn>
                              </p:par>
                            </p:childTnLst>
                          </p:cTn>
                        </p:par>
                        <p:par>
                          <p:cTn id="24" fill="hold">
                            <p:stCondLst>
                              <p:cond delay="0"/>
                            </p:stCondLst>
                            <p:childTnLst>
                              <p:par>
                                <p:cTn id="25" presetClass="exit" nodeType="afterEffect" presetSubtype="0" presetID="1" grpId="7" fill="hold">
                                  <p:stCondLst>
                                    <p:cond delay="0"/>
                                  </p:stCondLst>
                                  <p:iterate type="el" backwards="0">
                                    <p:tmAbs val="0"/>
                                  </p:iterate>
                                  <p:childTnLst>
                                    <p:set>
                                      <p:cBhvr>
                                        <p:cTn id="26" fill="hold">
                                          <p:stCondLst>
                                            <p:cond delay="0"/>
                                          </p:stCondLst>
                                        </p:cTn>
                                        <p:tgtEl>
                                          <p:spTgt spid="1561"/>
                                        </p:tgtEl>
                                        <p:attrNameLst>
                                          <p:attrName>style.visibility</p:attrName>
                                        </p:attrNameLst>
                                      </p:cBhvr>
                                      <p:to>
                                        <p:strVal val="hidden"/>
                                      </p:to>
                                    </p:set>
                                  </p:childTnLst>
                                </p:cTn>
                              </p:par>
                            </p:childTnLst>
                          </p:cTn>
                        </p:par>
                        <p:par>
                          <p:cTn id="27" fill="hold">
                            <p:stCondLst>
                              <p:cond delay="0"/>
                            </p:stCondLst>
                            <p:childTnLst>
                              <p:par>
                                <p:cTn id="28" presetClass="entr" nodeType="afterEffect" presetSubtype="0" presetID="1" grpId="8" fill="hold">
                                  <p:stCondLst>
                                    <p:cond delay="0"/>
                                  </p:stCondLst>
                                  <p:iterate type="el" backwards="0">
                                    <p:tmAbs val="0"/>
                                  </p:iterate>
                                  <p:childTnLst>
                                    <p:set>
                                      <p:cBhvr>
                                        <p:cTn id="29" fill="hold"/>
                                        <p:tgtEl>
                                          <p:spTgt spid="1562"/>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9" fill="hold">
                                  <p:stCondLst>
                                    <p:cond delay="0"/>
                                  </p:stCondLst>
                                  <p:iterate type="el" backwards="0">
                                    <p:tmAbs val="0"/>
                                  </p:iterate>
                                  <p:childTnLst>
                                    <p:set>
                                      <p:cBhvr>
                                        <p:cTn id="32" fill="hold"/>
                                        <p:tgtEl>
                                          <p:spTgt spid="15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66" grpId="9"/>
      <p:bldP build="whole" bldLvl="1" animBg="1" rev="0" advAuto="0" spid="1561" grpId="5"/>
      <p:bldP build="whole" bldLvl="1" animBg="1" rev="0" advAuto="0" spid="1556" grpId="1"/>
      <p:bldP build="whole" bldLvl="1" animBg="1" rev="0" advAuto="0" spid="1559" grpId="6"/>
      <p:bldP build="whole" bldLvl="1" animBg="1" rev="0" advAuto="0" spid="1560" grpId="2"/>
      <p:bldP build="whole" bldLvl="1" animBg="1" rev="0" advAuto="0" spid="1561" grpId="7"/>
      <p:bldP build="whole" bldLvl="1" animBg="1" rev="0" advAuto="0" spid="1560" grpId="4"/>
      <p:bldP build="whole" bldLvl="1" animBg="1" rev="0" advAuto="0" spid="1557" grpId="3"/>
      <p:bldP build="whole" bldLvl="1" animBg="1" rev="0" advAuto="0" spid="1562" grpId="8"/>
    </p:bldLst>
  </p:timing>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0" name="Shape 1570"/>
          <p:cNvSpPr/>
          <p:nvPr>
            <p:ph type="title"/>
          </p:nvPr>
        </p:nvSpPr>
        <p:spPr>
          <a:prstGeom prst="rect">
            <a:avLst/>
          </a:prstGeom>
        </p:spPr>
        <p:txBody>
          <a:bodyPr/>
          <a:lstStyle>
            <a:lvl1pPr defTabSz="490727">
              <a:defRPr sz="6719"/>
            </a:lvl1pPr>
          </a:lstStyle>
          <a:p>
            <a:pPr/>
            <a:r>
              <a:t>Identifying External Dependencies</a:t>
            </a:r>
          </a:p>
        </p:txBody>
      </p:sp>
      <p:sp>
        <p:nvSpPr>
          <p:cNvPr id="1571" name="Shape 1571"/>
          <p:cNvSpPr/>
          <p:nvPr/>
        </p:nvSpPr>
        <p:spPr>
          <a:xfrm>
            <a:off x="2777705" y="3475866"/>
            <a:ext cx="3247439" cy="1712977"/>
          </a:xfrm>
          <a:prstGeom prst="rect">
            <a:avLst/>
          </a:pr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3800">
                <a:latin typeface="Helvetica"/>
                <a:ea typeface="Helvetica"/>
                <a:cs typeface="Helvetica"/>
                <a:sym typeface="Helvetica"/>
              </a:defRPr>
            </a:lvl1pPr>
          </a:lstStyle>
          <a:p>
            <a:pPr/>
            <a:r>
              <a:t>Application under test</a:t>
            </a:r>
          </a:p>
        </p:txBody>
      </p:sp>
      <p:pic>
        <p:nvPicPr>
          <p:cNvPr id="1572" name="pasted-image.pdf"/>
          <p:cNvPicPr>
            <a:picLocks noChangeAspect="1"/>
          </p:cNvPicPr>
          <p:nvPr/>
        </p:nvPicPr>
        <p:blipFill>
          <a:blip r:embed="rId3">
            <a:extLst/>
          </a:blip>
          <a:stretch>
            <a:fillRect/>
          </a:stretch>
        </p:blipFill>
        <p:spPr>
          <a:xfrm>
            <a:off x="8642322" y="3430685"/>
            <a:ext cx="2604825" cy="1803340"/>
          </a:xfrm>
          <a:prstGeom prst="rect">
            <a:avLst/>
          </a:prstGeom>
          <a:ln w="12700">
            <a:miter lim="400000"/>
          </a:ln>
        </p:spPr>
      </p:pic>
      <p:pic>
        <p:nvPicPr>
          <p:cNvPr id="1573" name="pasted-image.pdf"/>
          <p:cNvPicPr>
            <a:picLocks noChangeAspect="1"/>
          </p:cNvPicPr>
          <p:nvPr/>
        </p:nvPicPr>
        <p:blipFill>
          <a:blip r:embed="rId4">
            <a:extLst/>
          </a:blip>
          <a:stretch>
            <a:fillRect/>
          </a:stretch>
        </p:blipFill>
        <p:spPr>
          <a:xfrm>
            <a:off x="3619212" y="6697085"/>
            <a:ext cx="1519733" cy="1552417"/>
          </a:xfrm>
          <a:prstGeom prst="rect">
            <a:avLst/>
          </a:prstGeom>
          <a:ln w="12700">
            <a:miter lim="400000"/>
          </a:ln>
        </p:spPr>
      </p:pic>
      <p:sp>
        <p:nvSpPr>
          <p:cNvPr id="1574" name="Shape 1574"/>
          <p:cNvSpPr/>
          <p:nvPr/>
        </p:nvSpPr>
        <p:spPr>
          <a:xfrm flipV="1">
            <a:off x="6046906" y="4332354"/>
            <a:ext cx="2604824" cy="1"/>
          </a:xfrm>
          <a:prstGeom prst="line">
            <a:avLst/>
          </a:prstGeom>
          <a:ln w="88900">
            <a:solidFill>
              <a:srgbClr val="000000"/>
            </a:solidFill>
            <a:miter lim="400000"/>
            <a:headEnd type="triangle"/>
            <a:tailEnd type="triangle"/>
          </a:ln>
        </p:spPr>
        <p:txBody>
          <a:bodyPr lIns="50800" tIns="50800" rIns="50800" bIns="50800" anchor="ctr"/>
          <a:lstStyle/>
          <a:p>
            <a:pPr>
              <a:defRPr sz="2400"/>
            </a:pPr>
          </a:p>
        </p:txBody>
      </p:sp>
      <p:sp>
        <p:nvSpPr>
          <p:cNvPr id="1575" name="Shape 1575"/>
          <p:cNvSpPr/>
          <p:nvPr/>
        </p:nvSpPr>
        <p:spPr>
          <a:xfrm>
            <a:off x="9049308" y="4008504"/>
            <a:ext cx="179085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Network</a:t>
            </a:r>
          </a:p>
        </p:txBody>
      </p:sp>
      <p:sp>
        <p:nvSpPr>
          <p:cNvPr id="1576" name="Shape 1576"/>
          <p:cNvSpPr/>
          <p:nvPr/>
        </p:nvSpPr>
        <p:spPr>
          <a:xfrm>
            <a:off x="3242250" y="8187218"/>
            <a:ext cx="227365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Filesystem</a:t>
            </a:r>
          </a:p>
        </p:txBody>
      </p:sp>
      <p:sp>
        <p:nvSpPr>
          <p:cNvPr id="1577" name="Shape 1577"/>
          <p:cNvSpPr/>
          <p:nvPr/>
        </p:nvSpPr>
        <p:spPr>
          <a:xfrm>
            <a:off x="4379078" y="5210791"/>
            <a:ext cx="1" cy="1552416"/>
          </a:xfrm>
          <a:prstGeom prst="line">
            <a:avLst/>
          </a:prstGeom>
          <a:ln w="88900">
            <a:solidFill>
              <a:srgbClr val="000000"/>
            </a:solidFill>
            <a:miter lim="400000"/>
            <a:headEnd type="triangle"/>
            <a:tailEnd type="triangle"/>
          </a:ln>
        </p:spPr>
        <p:txBody>
          <a:bodyPr lIns="50800" tIns="50800" rIns="50800" bIns="50800" anchor="ctr"/>
          <a:lstStyle/>
          <a:p>
            <a:pPr>
              <a:defRPr sz="2400"/>
            </a:pPr>
          </a:p>
        </p:txBody>
      </p:sp>
      <p:sp>
        <p:nvSpPr>
          <p:cNvPr id="1578" name="Shape 1578"/>
          <p:cNvSpPr/>
          <p:nvPr/>
        </p:nvSpPr>
        <p:spPr>
          <a:xfrm>
            <a:off x="4878057" y="3014181"/>
            <a:ext cx="5230369"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Log remote host address</a:t>
            </a:r>
          </a:p>
        </p:txBody>
      </p:sp>
      <p:sp>
        <p:nvSpPr>
          <p:cNvPr id="1579" name="Shape 1579"/>
          <p:cNvSpPr/>
          <p:nvPr/>
        </p:nvSpPr>
        <p:spPr>
          <a:xfrm flipV="1">
            <a:off x="7333733" y="3762659"/>
            <a:ext cx="1" cy="1128013"/>
          </a:xfrm>
          <a:prstGeom prst="line">
            <a:avLst/>
          </a:prstGeom>
          <a:ln w="215900">
            <a:solidFill>
              <a:schemeClr val="accent5">
                <a:hueOff val="-444211"/>
                <a:satOff val="-14915"/>
                <a:lumOff val="22857"/>
              </a:schemeClr>
            </a:solidFill>
            <a:miter lim="400000"/>
          </a:ln>
        </p:spPr>
        <p:txBody>
          <a:bodyPr lIns="50800" tIns="50800" rIns="50800" bIns="50800" anchor="ctr"/>
          <a:lstStyle/>
          <a:p>
            <a:pPr>
              <a:defRPr sz="2400"/>
            </a:pPr>
          </a:p>
        </p:txBody>
      </p:sp>
      <p:sp>
        <p:nvSpPr>
          <p:cNvPr id="1580" name="Shape 1580"/>
          <p:cNvSpPr/>
          <p:nvPr/>
        </p:nvSpPr>
        <p:spPr>
          <a:xfrm>
            <a:off x="5115525" y="5600700"/>
            <a:ext cx="1944016"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Log path</a:t>
            </a:r>
          </a:p>
        </p:txBody>
      </p:sp>
      <p:sp>
        <p:nvSpPr>
          <p:cNvPr id="1581" name="Shape 1581"/>
          <p:cNvSpPr/>
          <p:nvPr/>
        </p:nvSpPr>
        <p:spPr>
          <a:xfrm>
            <a:off x="3772139" y="5942964"/>
            <a:ext cx="1213879" cy="1"/>
          </a:xfrm>
          <a:prstGeom prst="line">
            <a:avLst/>
          </a:prstGeom>
          <a:ln w="215900">
            <a:solidFill>
              <a:schemeClr val="accent5">
                <a:hueOff val="-444211"/>
                <a:satOff val="-14915"/>
                <a:lumOff val="22857"/>
              </a:scheme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7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579"/>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1580"/>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15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78" grpId="1"/>
      <p:bldP build="whole" bldLvl="1" animBg="1" rev="0" advAuto="0" spid="1579" grpId="2"/>
      <p:bldP build="whole" bldLvl="1" animBg="1" rev="0" advAuto="0" spid="1581" grpId="4"/>
      <p:bldP build="whole" bldLvl="1" animBg="1" rev="0" advAuto="0" spid="1580" grpId="3"/>
    </p:bldLst>
  </p:timing>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587" name="Group 1587"/>
          <p:cNvGrpSpPr/>
          <p:nvPr/>
        </p:nvGrpSpPr>
        <p:grpSpPr>
          <a:xfrm>
            <a:off x="6927517" y="402352"/>
            <a:ext cx="5822833" cy="4602075"/>
            <a:chOff x="0" y="0"/>
            <a:chExt cx="5822832" cy="4602073"/>
          </a:xfrm>
        </p:grpSpPr>
        <p:pic>
          <p:nvPicPr>
            <p:cNvPr id="1586" name="FSE 2015 - ElectricTest.012.jpg"/>
            <p:cNvPicPr>
              <a:picLocks noChangeAspect="1"/>
            </p:cNvPicPr>
            <p:nvPr/>
          </p:nvPicPr>
          <p:blipFill>
            <a:blip r:embed="rId2">
              <a:extLst/>
            </a:blip>
            <a:stretch>
              <a:fillRect/>
            </a:stretch>
          </p:blipFill>
          <p:spPr>
            <a:xfrm>
              <a:off x="215900" y="139700"/>
              <a:ext cx="5391033" cy="4043274"/>
            </a:xfrm>
            <a:prstGeom prst="rect">
              <a:avLst/>
            </a:prstGeom>
            <a:ln>
              <a:noFill/>
            </a:ln>
            <a:effectLst/>
          </p:spPr>
        </p:pic>
        <p:pic>
          <p:nvPicPr>
            <p:cNvPr id="1585" name=""/>
            <p:cNvPicPr>
              <a:picLocks noChangeAspect="0"/>
            </p:cNvPicPr>
            <p:nvPr/>
          </p:nvPicPr>
          <p:blipFill>
            <a:blip r:embed="rId3">
              <a:extLst/>
            </a:blip>
            <a:stretch>
              <a:fillRect/>
            </a:stretch>
          </p:blipFill>
          <p:spPr>
            <a:xfrm>
              <a:off x="0" y="0"/>
              <a:ext cx="5822833" cy="4602074"/>
            </a:xfrm>
            <a:prstGeom prst="rect">
              <a:avLst/>
            </a:prstGeom>
            <a:effectLst/>
          </p:spPr>
        </p:pic>
      </p:grpSp>
      <p:grpSp>
        <p:nvGrpSpPr>
          <p:cNvPr id="1590" name="Group 1590"/>
          <p:cNvGrpSpPr/>
          <p:nvPr/>
        </p:nvGrpSpPr>
        <p:grpSpPr>
          <a:xfrm>
            <a:off x="254450" y="402352"/>
            <a:ext cx="5822832" cy="4602075"/>
            <a:chOff x="0" y="0"/>
            <a:chExt cx="5822831" cy="4602073"/>
          </a:xfrm>
        </p:grpSpPr>
        <p:pic>
          <p:nvPicPr>
            <p:cNvPr id="1589" name="FSE 2015 - ElectricTest.014.jpg"/>
            <p:cNvPicPr>
              <a:picLocks noChangeAspect="1"/>
            </p:cNvPicPr>
            <p:nvPr/>
          </p:nvPicPr>
          <p:blipFill>
            <a:blip r:embed="rId4">
              <a:extLst/>
            </a:blip>
            <a:stretch>
              <a:fillRect/>
            </a:stretch>
          </p:blipFill>
          <p:spPr>
            <a:xfrm>
              <a:off x="215900" y="139700"/>
              <a:ext cx="5391032" cy="4043274"/>
            </a:xfrm>
            <a:prstGeom prst="rect">
              <a:avLst/>
            </a:prstGeom>
            <a:ln>
              <a:noFill/>
            </a:ln>
            <a:effectLst/>
          </p:spPr>
        </p:pic>
        <p:pic>
          <p:nvPicPr>
            <p:cNvPr id="1588" name=""/>
            <p:cNvPicPr>
              <a:picLocks noChangeAspect="0"/>
            </p:cNvPicPr>
            <p:nvPr/>
          </p:nvPicPr>
          <p:blipFill>
            <a:blip r:embed="rId3">
              <a:extLst/>
            </a:blip>
            <a:stretch>
              <a:fillRect/>
            </a:stretch>
          </p:blipFill>
          <p:spPr>
            <a:xfrm>
              <a:off x="0" y="0"/>
              <a:ext cx="5822832" cy="4602074"/>
            </a:xfrm>
            <a:prstGeom prst="rect">
              <a:avLst/>
            </a:prstGeom>
            <a:effectLst/>
          </p:spPr>
        </p:pic>
      </p:grpSp>
      <p:grpSp>
        <p:nvGrpSpPr>
          <p:cNvPr id="1593" name="Group 1593"/>
          <p:cNvGrpSpPr/>
          <p:nvPr/>
        </p:nvGrpSpPr>
        <p:grpSpPr>
          <a:xfrm>
            <a:off x="3590983" y="5031442"/>
            <a:ext cx="5822833" cy="4602075"/>
            <a:chOff x="0" y="0"/>
            <a:chExt cx="5822831" cy="4602073"/>
          </a:xfrm>
        </p:grpSpPr>
        <p:pic>
          <p:nvPicPr>
            <p:cNvPr id="1592" name="FSE 2015 - ElectricTest.016.jpg"/>
            <p:cNvPicPr>
              <a:picLocks noChangeAspect="1"/>
            </p:cNvPicPr>
            <p:nvPr/>
          </p:nvPicPr>
          <p:blipFill>
            <a:blip r:embed="rId5">
              <a:extLst/>
            </a:blip>
            <a:stretch>
              <a:fillRect/>
            </a:stretch>
          </p:blipFill>
          <p:spPr>
            <a:xfrm>
              <a:off x="215900" y="139700"/>
              <a:ext cx="5391032" cy="4043274"/>
            </a:xfrm>
            <a:prstGeom prst="rect">
              <a:avLst/>
            </a:prstGeom>
            <a:ln>
              <a:noFill/>
            </a:ln>
            <a:effectLst/>
          </p:spPr>
        </p:pic>
        <p:pic>
          <p:nvPicPr>
            <p:cNvPr id="1591" name=""/>
            <p:cNvPicPr>
              <a:picLocks noChangeAspect="0"/>
            </p:cNvPicPr>
            <p:nvPr/>
          </p:nvPicPr>
          <p:blipFill>
            <a:blip r:embed="rId3">
              <a:extLst/>
            </a:blip>
            <a:stretch>
              <a:fillRect/>
            </a:stretch>
          </p:blipFill>
          <p:spPr>
            <a:xfrm>
              <a:off x="0" y="0"/>
              <a:ext cx="5822832" cy="4602074"/>
            </a:xfrm>
            <a:prstGeom prst="rect">
              <a:avLst/>
            </a:prstGeom>
            <a:effectLst/>
          </p:spPr>
        </p:pic>
      </p:grpSp>
      <p:sp>
        <p:nvSpPr>
          <p:cNvPr id="1594" name="Shape 1594"/>
          <p:cNvSpPr/>
          <p:nvPr>
            <p:ph type="title"/>
          </p:nvPr>
        </p:nvSpPr>
        <p:spPr>
          <a:xfrm>
            <a:off x="958552" y="2002729"/>
            <a:ext cx="11087696" cy="3302001"/>
          </a:xfrm>
          <a:prstGeom prst="rect">
            <a:avLst/>
          </a:prstGeom>
          <a:solidFill>
            <a:srgbClr val="FFFFFF"/>
          </a:solidFill>
          <a:ln w="9525">
            <a:round/>
          </a:ln>
        </p:spPr>
        <p:txBody>
          <a:bodyPr/>
          <a:lstStyle>
            <a:lvl1pPr defTabSz="502412">
              <a:defRPr sz="6880"/>
            </a:lvl1pPr>
          </a:lstStyle>
          <a:p>
            <a:pPr/>
            <a:r>
              <a:t>ElectricTest enables sound exploitation of existing test acceleration techniques</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Shape 223"/>
          <p:cNvSpPr/>
          <p:nvPr>
            <p:ph type="title"/>
          </p:nvPr>
        </p:nvSpPr>
        <p:spPr>
          <a:xfrm>
            <a:off x="547811" y="127000"/>
            <a:ext cx="11909178" cy="2159000"/>
          </a:xfrm>
          <a:prstGeom prst="rect">
            <a:avLst/>
          </a:prstGeom>
        </p:spPr>
        <p:txBody>
          <a:bodyPr/>
          <a:lstStyle>
            <a:lvl1pPr defTabSz="490727">
              <a:defRPr sz="6719"/>
            </a:lvl1pPr>
          </a:lstStyle>
          <a:p>
            <a:pPr/>
            <a:r>
              <a:t>Testing Dominates Build Times</a:t>
            </a:r>
          </a:p>
        </p:txBody>
      </p:sp>
      <p:graphicFrame>
        <p:nvGraphicFramePr>
          <p:cNvPr id="224" name="Chart 224"/>
          <p:cNvGraphicFramePr/>
          <p:nvPr/>
        </p:nvGraphicFramePr>
        <p:xfrm>
          <a:off x="3348223" y="1963923"/>
          <a:ext cx="6308354" cy="6308354"/>
        </p:xfrm>
        <a:graphic xmlns:a="http://schemas.openxmlformats.org/drawingml/2006/main">
          <a:graphicData uri="http://schemas.openxmlformats.org/drawingml/2006/chart">
            <c:chart xmlns:c="http://schemas.openxmlformats.org/drawingml/2006/chart" r:id="rId3"/>
          </a:graphicData>
        </a:graphic>
      </p:graphicFrame>
      <p:sp>
        <p:nvSpPr>
          <p:cNvPr id="225" name="Shape 225"/>
          <p:cNvSpPr/>
          <p:nvPr/>
        </p:nvSpPr>
        <p:spPr>
          <a:xfrm>
            <a:off x="2842971" y="8350250"/>
            <a:ext cx="73188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Projects taking &gt; 1 hour to build (8)</a:t>
            </a:r>
          </a:p>
        </p:txBody>
      </p:sp>
      <p:sp>
        <p:nvSpPr>
          <p:cNvPr id="226" name="Shape 226"/>
          <p:cNvSpPr/>
          <p:nvPr/>
        </p:nvSpPr>
        <p:spPr>
          <a:xfrm>
            <a:off x="9365945" y="6508750"/>
            <a:ext cx="15627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Testing</a:t>
            </a:r>
          </a:p>
        </p:txBody>
      </p:sp>
      <p:sp>
        <p:nvSpPr>
          <p:cNvPr id="227" name="Shape 227"/>
          <p:cNvSpPr/>
          <p:nvPr/>
        </p:nvSpPr>
        <p:spPr>
          <a:xfrm>
            <a:off x="5644921" y="1441450"/>
            <a:ext cx="12577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Other</a:t>
            </a:r>
          </a:p>
        </p:txBody>
      </p:sp>
      <p:sp>
        <p:nvSpPr>
          <p:cNvPr id="228" name="Shape 228"/>
          <p:cNvSpPr/>
          <p:nvPr/>
        </p:nvSpPr>
        <p:spPr>
          <a:xfrm>
            <a:off x="3105277" y="1644650"/>
            <a:ext cx="219684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Compiling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6" name="Shape 1596"/>
          <p:cNvSpPr/>
          <p:nvPr>
            <p:ph type="title"/>
          </p:nvPr>
        </p:nvSpPr>
        <p:spPr>
          <a:prstGeom prst="rect">
            <a:avLst/>
          </a:prstGeom>
        </p:spPr>
        <p:txBody>
          <a:bodyPr/>
          <a:lstStyle/>
          <a:p>
            <a:pPr/>
            <a:r>
              <a:t>Safe Test Parallelization</a:t>
            </a:r>
          </a:p>
        </p:txBody>
      </p:sp>
      <p:sp>
        <p:nvSpPr>
          <p:cNvPr id="1597" name="Shape 1597"/>
          <p:cNvSpPr/>
          <p:nvPr/>
        </p:nvSpPr>
        <p:spPr>
          <a:xfrm>
            <a:off x="2078566" y="3338180"/>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pic>
        <p:nvPicPr>
          <p:cNvPr id="1598" name="pasted-image.pdf"/>
          <p:cNvPicPr>
            <a:picLocks noChangeAspect="1"/>
          </p:cNvPicPr>
          <p:nvPr/>
        </p:nvPicPr>
        <p:blipFill>
          <a:blip r:embed="rId3">
            <a:extLst/>
          </a:blip>
          <a:stretch>
            <a:fillRect/>
          </a:stretch>
        </p:blipFill>
        <p:spPr>
          <a:xfrm>
            <a:off x="131838" y="2104555"/>
            <a:ext cx="3608158" cy="410861"/>
          </a:xfrm>
          <a:prstGeom prst="rect">
            <a:avLst/>
          </a:prstGeom>
          <a:ln w="12700">
            <a:miter lim="400000"/>
          </a:ln>
        </p:spPr>
      </p:pic>
      <p:pic>
        <p:nvPicPr>
          <p:cNvPr id="1599" name="pasted-image.pdf"/>
          <p:cNvPicPr>
            <a:picLocks noChangeAspect="1"/>
          </p:cNvPicPr>
          <p:nvPr/>
        </p:nvPicPr>
        <p:blipFill>
          <a:blip r:embed="rId3">
            <a:extLst/>
          </a:blip>
          <a:stretch>
            <a:fillRect/>
          </a:stretch>
        </p:blipFill>
        <p:spPr>
          <a:xfrm>
            <a:off x="106438" y="7490904"/>
            <a:ext cx="3608158" cy="410862"/>
          </a:xfrm>
          <a:prstGeom prst="rect">
            <a:avLst/>
          </a:prstGeom>
          <a:ln w="12700">
            <a:miter lim="400000"/>
          </a:ln>
        </p:spPr>
      </p:pic>
      <p:pic>
        <p:nvPicPr>
          <p:cNvPr id="1600" name="pasted-image.pdf"/>
          <p:cNvPicPr>
            <a:picLocks noChangeAspect="1"/>
          </p:cNvPicPr>
          <p:nvPr/>
        </p:nvPicPr>
        <p:blipFill>
          <a:blip r:embed="rId3">
            <a:extLst/>
          </a:blip>
          <a:stretch>
            <a:fillRect/>
          </a:stretch>
        </p:blipFill>
        <p:spPr>
          <a:xfrm>
            <a:off x="106438" y="7831709"/>
            <a:ext cx="3608158" cy="410861"/>
          </a:xfrm>
          <a:prstGeom prst="rect">
            <a:avLst/>
          </a:prstGeom>
          <a:ln w="12700">
            <a:miter lim="400000"/>
          </a:ln>
        </p:spPr>
      </p:pic>
      <p:grpSp>
        <p:nvGrpSpPr>
          <p:cNvPr id="1603" name="Group 1603"/>
          <p:cNvGrpSpPr/>
          <p:nvPr/>
        </p:nvGrpSpPr>
        <p:grpSpPr>
          <a:xfrm>
            <a:off x="1084918" y="2685296"/>
            <a:ext cx="1004199" cy="1305769"/>
            <a:chOff x="0" y="0"/>
            <a:chExt cx="1004198" cy="1305767"/>
          </a:xfrm>
        </p:grpSpPr>
        <p:sp>
          <p:nvSpPr>
            <p:cNvPr id="1601" name="Shape 1601"/>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a:t>
              </a:r>
            </a:p>
          </p:txBody>
        </p:sp>
        <p:sp>
          <p:nvSpPr>
            <p:cNvPr id="1602" name="Shape 1602"/>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606" name="Group 1606"/>
          <p:cNvGrpSpPr/>
          <p:nvPr/>
        </p:nvGrpSpPr>
        <p:grpSpPr>
          <a:xfrm>
            <a:off x="2761318" y="2685296"/>
            <a:ext cx="1004199" cy="1305769"/>
            <a:chOff x="0" y="0"/>
            <a:chExt cx="1004198" cy="1305767"/>
          </a:xfrm>
        </p:grpSpPr>
        <p:sp>
          <p:nvSpPr>
            <p:cNvPr id="1604" name="Shape 1604"/>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2</a:t>
              </a:r>
            </a:p>
          </p:txBody>
        </p:sp>
        <p:sp>
          <p:nvSpPr>
            <p:cNvPr id="1605" name="Shape 1605"/>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1607" name="Shape 1607"/>
          <p:cNvSpPr/>
          <p:nvPr/>
        </p:nvSpPr>
        <p:spPr>
          <a:xfrm>
            <a:off x="3767666" y="3338180"/>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sp>
        <p:nvSpPr>
          <p:cNvPr id="1608" name="Shape 1608"/>
          <p:cNvSpPr/>
          <p:nvPr/>
        </p:nvSpPr>
        <p:spPr>
          <a:xfrm>
            <a:off x="5431366" y="3338180"/>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grpSp>
        <p:nvGrpSpPr>
          <p:cNvPr id="1611" name="Group 1611"/>
          <p:cNvGrpSpPr/>
          <p:nvPr/>
        </p:nvGrpSpPr>
        <p:grpSpPr>
          <a:xfrm>
            <a:off x="4463118" y="2685296"/>
            <a:ext cx="1004199" cy="1305769"/>
            <a:chOff x="0" y="0"/>
            <a:chExt cx="1004198" cy="1305767"/>
          </a:xfrm>
        </p:grpSpPr>
        <p:sp>
          <p:nvSpPr>
            <p:cNvPr id="1609" name="Shape 1609"/>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3</a:t>
              </a:r>
            </a:p>
          </p:txBody>
        </p:sp>
        <p:sp>
          <p:nvSpPr>
            <p:cNvPr id="1610" name="Shape 1610"/>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614" name="Group 1614"/>
          <p:cNvGrpSpPr/>
          <p:nvPr/>
        </p:nvGrpSpPr>
        <p:grpSpPr>
          <a:xfrm>
            <a:off x="1084918" y="4737218"/>
            <a:ext cx="1004199" cy="1305769"/>
            <a:chOff x="0" y="0"/>
            <a:chExt cx="1004198" cy="1305767"/>
          </a:xfrm>
        </p:grpSpPr>
        <p:sp>
          <p:nvSpPr>
            <p:cNvPr id="1612" name="Shape 1612"/>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8</a:t>
              </a:r>
            </a:p>
          </p:txBody>
        </p:sp>
        <p:sp>
          <p:nvSpPr>
            <p:cNvPr id="1613" name="Shape 1613"/>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1615" name="Shape 1615"/>
          <p:cNvSpPr/>
          <p:nvPr/>
        </p:nvSpPr>
        <p:spPr>
          <a:xfrm>
            <a:off x="7120618" y="3338180"/>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sp>
        <p:nvSpPr>
          <p:cNvPr id="1616" name="Shape 1616"/>
          <p:cNvSpPr/>
          <p:nvPr/>
        </p:nvSpPr>
        <p:spPr>
          <a:xfrm>
            <a:off x="8784318" y="3338180"/>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grpSp>
        <p:nvGrpSpPr>
          <p:cNvPr id="1619" name="Group 1619"/>
          <p:cNvGrpSpPr/>
          <p:nvPr/>
        </p:nvGrpSpPr>
        <p:grpSpPr>
          <a:xfrm>
            <a:off x="2767515" y="4725410"/>
            <a:ext cx="1004200" cy="1305768"/>
            <a:chOff x="0" y="0"/>
            <a:chExt cx="1004198" cy="1305767"/>
          </a:xfrm>
        </p:grpSpPr>
        <p:sp>
          <p:nvSpPr>
            <p:cNvPr id="1617" name="Shape 1617"/>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9</a:t>
              </a:r>
            </a:p>
          </p:txBody>
        </p:sp>
        <p:sp>
          <p:nvSpPr>
            <p:cNvPr id="1618" name="Shape 1618"/>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622" name="Group 1622"/>
          <p:cNvGrpSpPr/>
          <p:nvPr/>
        </p:nvGrpSpPr>
        <p:grpSpPr>
          <a:xfrm>
            <a:off x="4463118" y="4725410"/>
            <a:ext cx="1004199" cy="1305768"/>
            <a:chOff x="0" y="0"/>
            <a:chExt cx="1004198" cy="1305767"/>
          </a:xfrm>
        </p:grpSpPr>
        <p:sp>
          <p:nvSpPr>
            <p:cNvPr id="1620" name="Shape 1620"/>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10</a:t>
              </a:r>
            </a:p>
          </p:txBody>
        </p:sp>
        <p:sp>
          <p:nvSpPr>
            <p:cNvPr id="1621" name="Shape 1621"/>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1623" name="Shape 1623"/>
          <p:cNvSpPr/>
          <p:nvPr/>
        </p:nvSpPr>
        <p:spPr>
          <a:xfrm>
            <a:off x="10473570" y="3338180"/>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grpSp>
        <p:nvGrpSpPr>
          <p:cNvPr id="1626" name="Group 1626"/>
          <p:cNvGrpSpPr/>
          <p:nvPr/>
        </p:nvGrpSpPr>
        <p:grpSpPr>
          <a:xfrm>
            <a:off x="11270014" y="6460748"/>
            <a:ext cx="1004199" cy="1305768"/>
            <a:chOff x="0" y="0"/>
            <a:chExt cx="1004198" cy="1305767"/>
          </a:xfrm>
        </p:grpSpPr>
        <p:sp>
          <p:nvSpPr>
            <p:cNvPr id="1624" name="Shape 1624"/>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15</a:t>
              </a:r>
            </a:p>
          </p:txBody>
        </p:sp>
        <p:sp>
          <p:nvSpPr>
            <p:cNvPr id="1625" name="Shape 1625"/>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1627" name="Shape 1627"/>
          <p:cNvSpPr/>
          <p:nvPr/>
        </p:nvSpPr>
        <p:spPr>
          <a:xfrm>
            <a:off x="2059440" y="5378293"/>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grpSp>
        <p:nvGrpSpPr>
          <p:cNvPr id="1630" name="Group 1630"/>
          <p:cNvGrpSpPr/>
          <p:nvPr/>
        </p:nvGrpSpPr>
        <p:grpSpPr>
          <a:xfrm>
            <a:off x="6177466" y="2685296"/>
            <a:ext cx="1004199" cy="1305769"/>
            <a:chOff x="0" y="0"/>
            <a:chExt cx="1004198" cy="1305767"/>
          </a:xfrm>
        </p:grpSpPr>
        <p:sp>
          <p:nvSpPr>
            <p:cNvPr id="1628" name="Shape 1628"/>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4</a:t>
              </a:r>
            </a:p>
          </p:txBody>
        </p:sp>
        <p:sp>
          <p:nvSpPr>
            <p:cNvPr id="1629" name="Shape 1629"/>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633" name="Group 1633"/>
          <p:cNvGrpSpPr/>
          <p:nvPr/>
        </p:nvGrpSpPr>
        <p:grpSpPr>
          <a:xfrm>
            <a:off x="7840319" y="2685297"/>
            <a:ext cx="1004199" cy="1305768"/>
            <a:chOff x="0" y="0"/>
            <a:chExt cx="1004198" cy="1305767"/>
          </a:xfrm>
        </p:grpSpPr>
        <p:sp>
          <p:nvSpPr>
            <p:cNvPr id="1631" name="Shape 1631"/>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5</a:t>
              </a:r>
            </a:p>
          </p:txBody>
        </p:sp>
        <p:sp>
          <p:nvSpPr>
            <p:cNvPr id="1632" name="Shape 1632"/>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1634" name="Shape 1634"/>
          <p:cNvSpPr/>
          <p:nvPr/>
        </p:nvSpPr>
        <p:spPr>
          <a:xfrm>
            <a:off x="3748540" y="5378293"/>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sp>
        <p:nvSpPr>
          <p:cNvPr id="1635" name="Shape 1635"/>
          <p:cNvSpPr/>
          <p:nvPr/>
        </p:nvSpPr>
        <p:spPr>
          <a:xfrm>
            <a:off x="5412240" y="5378293"/>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grpSp>
        <p:nvGrpSpPr>
          <p:cNvPr id="1638" name="Group 1638"/>
          <p:cNvGrpSpPr/>
          <p:nvPr/>
        </p:nvGrpSpPr>
        <p:grpSpPr>
          <a:xfrm>
            <a:off x="9517414" y="2685297"/>
            <a:ext cx="1004199" cy="1305768"/>
            <a:chOff x="0" y="0"/>
            <a:chExt cx="1004198" cy="1305767"/>
          </a:xfrm>
        </p:grpSpPr>
        <p:sp>
          <p:nvSpPr>
            <p:cNvPr id="1636" name="Shape 1636"/>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6</a:t>
              </a:r>
            </a:p>
          </p:txBody>
        </p:sp>
        <p:sp>
          <p:nvSpPr>
            <p:cNvPr id="1637" name="Shape 1637"/>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641" name="Group 1641"/>
          <p:cNvGrpSpPr/>
          <p:nvPr/>
        </p:nvGrpSpPr>
        <p:grpSpPr>
          <a:xfrm>
            <a:off x="11206514" y="2685297"/>
            <a:ext cx="1004199" cy="1305768"/>
            <a:chOff x="0" y="0"/>
            <a:chExt cx="1004198" cy="1305767"/>
          </a:xfrm>
        </p:grpSpPr>
        <p:sp>
          <p:nvSpPr>
            <p:cNvPr id="1639" name="Shape 1639"/>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7</a:t>
              </a:r>
            </a:p>
          </p:txBody>
        </p:sp>
        <p:sp>
          <p:nvSpPr>
            <p:cNvPr id="1640" name="Shape 1640"/>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1642" name="Shape 1642"/>
          <p:cNvSpPr/>
          <p:nvPr/>
        </p:nvSpPr>
        <p:spPr>
          <a:xfrm>
            <a:off x="7101492" y="5378293"/>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sp>
        <p:nvSpPr>
          <p:cNvPr id="1643" name="Shape 1643"/>
          <p:cNvSpPr/>
          <p:nvPr/>
        </p:nvSpPr>
        <p:spPr>
          <a:xfrm>
            <a:off x="8765192" y="5378293"/>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grpSp>
        <p:nvGrpSpPr>
          <p:cNvPr id="1646" name="Group 1646"/>
          <p:cNvGrpSpPr/>
          <p:nvPr/>
        </p:nvGrpSpPr>
        <p:grpSpPr>
          <a:xfrm>
            <a:off x="6177466" y="4725410"/>
            <a:ext cx="1004199" cy="1305768"/>
            <a:chOff x="0" y="0"/>
            <a:chExt cx="1004198" cy="1305767"/>
          </a:xfrm>
        </p:grpSpPr>
        <p:sp>
          <p:nvSpPr>
            <p:cNvPr id="1644" name="Shape 1644"/>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11</a:t>
              </a:r>
            </a:p>
          </p:txBody>
        </p:sp>
        <p:sp>
          <p:nvSpPr>
            <p:cNvPr id="1645" name="Shape 1645"/>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649" name="Group 1649"/>
          <p:cNvGrpSpPr/>
          <p:nvPr/>
        </p:nvGrpSpPr>
        <p:grpSpPr>
          <a:xfrm>
            <a:off x="7840015" y="4737218"/>
            <a:ext cx="1004199" cy="1305769"/>
            <a:chOff x="0" y="0"/>
            <a:chExt cx="1004198" cy="1305767"/>
          </a:xfrm>
        </p:grpSpPr>
        <p:sp>
          <p:nvSpPr>
            <p:cNvPr id="1647" name="Shape 1647"/>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12</a:t>
              </a:r>
            </a:p>
          </p:txBody>
        </p:sp>
        <p:sp>
          <p:nvSpPr>
            <p:cNvPr id="1648" name="Shape 1648"/>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1650" name="Shape 1650"/>
          <p:cNvSpPr/>
          <p:nvPr/>
        </p:nvSpPr>
        <p:spPr>
          <a:xfrm>
            <a:off x="10508115" y="5378293"/>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grpSp>
        <p:nvGrpSpPr>
          <p:cNvPr id="1653" name="Group 1653"/>
          <p:cNvGrpSpPr/>
          <p:nvPr/>
        </p:nvGrpSpPr>
        <p:grpSpPr>
          <a:xfrm>
            <a:off x="9473268" y="4737218"/>
            <a:ext cx="1004199" cy="1305769"/>
            <a:chOff x="0" y="0"/>
            <a:chExt cx="1004198" cy="1305767"/>
          </a:xfrm>
        </p:grpSpPr>
        <p:sp>
          <p:nvSpPr>
            <p:cNvPr id="1651" name="Shape 1651"/>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13</a:t>
              </a:r>
            </a:p>
          </p:txBody>
        </p:sp>
        <p:sp>
          <p:nvSpPr>
            <p:cNvPr id="1652" name="Shape 1652"/>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656" name="Group 1656"/>
          <p:cNvGrpSpPr/>
          <p:nvPr/>
        </p:nvGrpSpPr>
        <p:grpSpPr>
          <a:xfrm>
            <a:off x="11231914" y="4725410"/>
            <a:ext cx="1004199" cy="1305768"/>
            <a:chOff x="0" y="0"/>
            <a:chExt cx="1004198" cy="1305767"/>
          </a:xfrm>
        </p:grpSpPr>
        <p:sp>
          <p:nvSpPr>
            <p:cNvPr id="1654" name="Shape 1654"/>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14</a:t>
              </a:r>
            </a:p>
          </p:txBody>
        </p:sp>
        <p:sp>
          <p:nvSpPr>
            <p:cNvPr id="1655" name="Shape 1655"/>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pic>
        <p:nvPicPr>
          <p:cNvPr id="1657" name="pasted-image.pdf"/>
          <p:cNvPicPr>
            <a:picLocks noChangeAspect="1"/>
          </p:cNvPicPr>
          <p:nvPr/>
        </p:nvPicPr>
        <p:blipFill>
          <a:blip r:embed="rId3">
            <a:extLst/>
          </a:blip>
          <a:stretch>
            <a:fillRect/>
          </a:stretch>
        </p:blipFill>
        <p:spPr>
          <a:xfrm>
            <a:off x="106438" y="8176704"/>
            <a:ext cx="3608158" cy="410862"/>
          </a:xfrm>
          <a:prstGeom prst="rect">
            <a:avLst/>
          </a:prstGeom>
          <a:ln w="12700">
            <a:miter lim="400000"/>
          </a:ln>
        </p:spPr>
      </p:pic>
      <p:pic>
        <p:nvPicPr>
          <p:cNvPr id="1658" name="pasted-image.pdf"/>
          <p:cNvPicPr>
            <a:picLocks noChangeAspect="1"/>
          </p:cNvPicPr>
          <p:nvPr/>
        </p:nvPicPr>
        <p:blipFill>
          <a:blip r:embed="rId3">
            <a:extLst/>
          </a:blip>
          <a:stretch>
            <a:fillRect/>
          </a:stretch>
        </p:blipFill>
        <p:spPr>
          <a:xfrm>
            <a:off x="106438" y="8519604"/>
            <a:ext cx="3608158" cy="410862"/>
          </a:xfrm>
          <a:prstGeom prst="rect">
            <a:avLst/>
          </a:prstGeom>
          <a:ln w="12700">
            <a:miter lim="400000"/>
          </a:ln>
        </p:spPr>
      </p:pic>
      <p:pic>
        <p:nvPicPr>
          <p:cNvPr id="1659" name="pasted-image.pdf"/>
          <p:cNvPicPr>
            <a:picLocks noChangeAspect="1"/>
          </p:cNvPicPr>
          <p:nvPr/>
        </p:nvPicPr>
        <p:blipFill>
          <a:blip r:embed="rId3">
            <a:extLst/>
          </a:blip>
          <a:stretch>
            <a:fillRect/>
          </a:stretch>
        </p:blipFill>
        <p:spPr>
          <a:xfrm>
            <a:off x="106438" y="8862504"/>
            <a:ext cx="3608158" cy="410862"/>
          </a:xfrm>
          <a:prstGeom prst="rect">
            <a:avLst/>
          </a:prstGeom>
          <a:ln w="12700">
            <a:miter lim="400000"/>
          </a:ln>
        </p:spPr>
      </p:pic>
      <p:sp>
        <p:nvSpPr>
          <p:cNvPr id="1660" name="Shape 1660"/>
          <p:cNvSpPr/>
          <p:nvPr/>
        </p:nvSpPr>
        <p:spPr>
          <a:xfrm flipH="1" flipV="1">
            <a:off x="1585427" y="4358237"/>
            <a:ext cx="10188277" cy="1"/>
          </a:xfrm>
          <a:prstGeom prst="line">
            <a:avLst/>
          </a:prstGeom>
          <a:ln w="63500">
            <a:solidFill>
              <a:srgbClr val="000000"/>
            </a:solidFill>
            <a:miter lim="400000"/>
          </a:ln>
        </p:spPr>
        <p:txBody>
          <a:bodyPr lIns="50800" tIns="50800" rIns="50800" bIns="50800" anchor="ctr"/>
          <a:lstStyle/>
          <a:p>
            <a:pPr>
              <a:defRPr sz="2400"/>
            </a:pPr>
          </a:p>
        </p:txBody>
      </p:sp>
      <p:sp>
        <p:nvSpPr>
          <p:cNvPr id="1661" name="Shape 1661"/>
          <p:cNvSpPr/>
          <p:nvPr/>
        </p:nvSpPr>
        <p:spPr>
          <a:xfrm>
            <a:off x="1587017" y="4333939"/>
            <a:ext cx="1" cy="431801"/>
          </a:xfrm>
          <a:prstGeom prst="line">
            <a:avLst/>
          </a:prstGeom>
          <a:ln w="63500">
            <a:solidFill>
              <a:srgbClr val="000000"/>
            </a:solidFill>
            <a:miter lim="400000"/>
            <a:tailEnd type="triangle"/>
          </a:ln>
        </p:spPr>
        <p:txBody>
          <a:bodyPr lIns="50800" tIns="50800" rIns="50800" bIns="50800" anchor="ctr"/>
          <a:lstStyle/>
          <a:p>
            <a:pPr>
              <a:defRPr sz="2400"/>
            </a:pPr>
          </a:p>
        </p:txBody>
      </p:sp>
      <p:sp>
        <p:nvSpPr>
          <p:cNvPr id="1662" name="Shape 1662"/>
          <p:cNvSpPr/>
          <p:nvPr/>
        </p:nvSpPr>
        <p:spPr>
          <a:xfrm>
            <a:off x="11772114" y="3984312"/>
            <a:ext cx="1" cy="405676"/>
          </a:xfrm>
          <a:prstGeom prst="line">
            <a:avLst/>
          </a:prstGeom>
          <a:ln w="63500">
            <a:solidFill>
              <a:srgbClr val="000000"/>
            </a:solidFill>
            <a:miter lim="400000"/>
          </a:ln>
        </p:spPr>
        <p:txBody>
          <a:bodyPr lIns="50800" tIns="50800" rIns="50800" bIns="50800" anchor="ctr"/>
          <a:lstStyle/>
          <a:p>
            <a:pPr>
              <a:defRPr sz="2400"/>
            </a:pPr>
          </a:p>
        </p:txBody>
      </p:sp>
      <p:sp>
        <p:nvSpPr>
          <p:cNvPr id="1663" name="Shape 1663"/>
          <p:cNvSpPr/>
          <p:nvPr/>
        </p:nvSpPr>
        <p:spPr>
          <a:xfrm>
            <a:off x="11740364" y="6030062"/>
            <a:ext cx="1" cy="431801"/>
          </a:xfrm>
          <a:prstGeom prst="line">
            <a:avLst/>
          </a:prstGeom>
          <a:ln w="63500">
            <a:solidFill>
              <a:srgbClr val="000000"/>
            </a:solidFill>
            <a:miter lim="400000"/>
            <a:tailEnd type="triangle"/>
          </a:ln>
        </p:spPr>
        <p:txBody>
          <a:bodyPr lIns="50800" tIns="50800" rIns="50800" bIns="50800" anchor="ctr"/>
          <a:lstStyle/>
          <a:p>
            <a:pPr>
              <a:defRPr sz="2400"/>
            </a:pPr>
          </a:p>
        </p:txBody>
      </p:sp>
      <p:grpSp>
        <p:nvGrpSpPr>
          <p:cNvPr id="1666" name="Group 1666"/>
          <p:cNvGrpSpPr/>
          <p:nvPr/>
        </p:nvGrpSpPr>
        <p:grpSpPr>
          <a:xfrm>
            <a:off x="1084918" y="2685297"/>
            <a:ext cx="1004199" cy="1305768"/>
            <a:chOff x="0" y="0"/>
            <a:chExt cx="1004198" cy="1305767"/>
          </a:xfrm>
        </p:grpSpPr>
        <p:sp>
          <p:nvSpPr>
            <p:cNvPr id="1664" name="Shape 1664"/>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a:t>
              </a:r>
            </a:p>
          </p:txBody>
        </p:sp>
        <p:sp>
          <p:nvSpPr>
            <p:cNvPr id="1665" name="Shape 1665"/>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669" name="Group 1669"/>
          <p:cNvGrpSpPr/>
          <p:nvPr/>
        </p:nvGrpSpPr>
        <p:grpSpPr>
          <a:xfrm>
            <a:off x="2754815" y="2685297"/>
            <a:ext cx="1004200" cy="1305768"/>
            <a:chOff x="0" y="0"/>
            <a:chExt cx="1004198" cy="1305767"/>
          </a:xfrm>
        </p:grpSpPr>
        <p:sp>
          <p:nvSpPr>
            <p:cNvPr id="1667" name="Shape 1667"/>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2</a:t>
              </a:r>
            </a:p>
          </p:txBody>
        </p:sp>
        <p:sp>
          <p:nvSpPr>
            <p:cNvPr id="1668" name="Shape 1668"/>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672" name="Group 1672"/>
          <p:cNvGrpSpPr/>
          <p:nvPr/>
        </p:nvGrpSpPr>
        <p:grpSpPr>
          <a:xfrm>
            <a:off x="4463118" y="2685297"/>
            <a:ext cx="1004199" cy="1305768"/>
            <a:chOff x="0" y="0"/>
            <a:chExt cx="1004198" cy="1305767"/>
          </a:xfrm>
        </p:grpSpPr>
        <p:sp>
          <p:nvSpPr>
            <p:cNvPr id="1670" name="Shape 1670"/>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3</a:t>
              </a:r>
            </a:p>
          </p:txBody>
        </p:sp>
        <p:sp>
          <p:nvSpPr>
            <p:cNvPr id="1671" name="Shape 1671"/>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675" name="Group 1675"/>
          <p:cNvGrpSpPr/>
          <p:nvPr/>
        </p:nvGrpSpPr>
        <p:grpSpPr>
          <a:xfrm>
            <a:off x="6177466" y="2685297"/>
            <a:ext cx="1004199" cy="1305768"/>
            <a:chOff x="0" y="0"/>
            <a:chExt cx="1004198" cy="1305767"/>
          </a:xfrm>
        </p:grpSpPr>
        <p:sp>
          <p:nvSpPr>
            <p:cNvPr id="1673" name="Shape 1673"/>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4</a:t>
              </a:r>
            </a:p>
          </p:txBody>
        </p:sp>
        <p:sp>
          <p:nvSpPr>
            <p:cNvPr id="1674" name="Shape 1674"/>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678" name="Group 1678"/>
          <p:cNvGrpSpPr/>
          <p:nvPr/>
        </p:nvGrpSpPr>
        <p:grpSpPr>
          <a:xfrm>
            <a:off x="7817425" y="2685297"/>
            <a:ext cx="1004199" cy="1305768"/>
            <a:chOff x="0" y="0"/>
            <a:chExt cx="1004198" cy="1305767"/>
          </a:xfrm>
        </p:grpSpPr>
        <p:sp>
          <p:nvSpPr>
            <p:cNvPr id="1676" name="Shape 1676"/>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5</a:t>
              </a:r>
            </a:p>
          </p:txBody>
        </p:sp>
        <p:sp>
          <p:nvSpPr>
            <p:cNvPr id="1677" name="Shape 1677"/>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681" name="Group 1681"/>
          <p:cNvGrpSpPr/>
          <p:nvPr/>
        </p:nvGrpSpPr>
        <p:grpSpPr>
          <a:xfrm>
            <a:off x="9517414" y="2685297"/>
            <a:ext cx="1004199" cy="1305768"/>
            <a:chOff x="0" y="0"/>
            <a:chExt cx="1004198" cy="1305767"/>
          </a:xfrm>
        </p:grpSpPr>
        <p:sp>
          <p:nvSpPr>
            <p:cNvPr id="1679" name="Shape 1679"/>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6</a:t>
              </a:r>
            </a:p>
          </p:txBody>
        </p:sp>
        <p:sp>
          <p:nvSpPr>
            <p:cNvPr id="1680" name="Shape 1680"/>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684" name="Group 1684"/>
          <p:cNvGrpSpPr/>
          <p:nvPr/>
        </p:nvGrpSpPr>
        <p:grpSpPr>
          <a:xfrm>
            <a:off x="11206514" y="2685297"/>
            <a:ext cx="1004199" cy="1305768"/>
            <a:chOff x="0" y="0"/>
            <a:chExt cx="1004198" cy="1305767"/>
          </a:xfrm>
        </p:grpSpPr>
        <p:sp>
          <p:nvSpPr>
            <p:cNvPr id="1682" name="Shape 1682"/>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7</a:t>
              </a:r>
            </a:p>
          </p:txBody>
        </p:sp>
        <p:sp>
          <p:nvSpPr>
            <p:cNvPr id="1683" name="Shape 1683"/>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687" name="Group 1687"/>
          <p:cNvGrpSpPr/>
          <p:nvPr/>
        </p:nvGrpSpPr>
        <p:grpSpPr>
          <a:xfrm>
            <a:off x="1072370" y="4737218"/>
            <a:ext cx="1004199" cy="1305769"/>
            <a:chOff x="0" y="0"/>
            <a:chExt cx="1004198" cy="1305767"/>
          </a:xfrm>
        </p:grpSpPr>
        <p:sp>
          <p:nvSpPr>
            <p:cNvPr id="1685" name="Shape 1685"/>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8</a:t>
              </a:r>
            </a:p>
          </p:txBody>
        </p:sp>
        <p:sp>
          <p:nvSpPr>
            <p:cNvPr id="1686" name="Shape 1686"/>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690" name="Group 1690"/>
          <p:cNvGrpSpPr/>
          <p:nvPr/>
        </p:nvGrpSpPr>
        <p:grpSpPr>
          <a:xfrm>
            <a:off x="2761470" y="4737218"/>
            <a:ext cx="1004199" cy="1305769"/>
            <a:chOff x="0" y="0"/>
            <a:chExt cx="1004198" cy="1305767"/>
          </a:xfrm>
        </p:grpSpPr>
        <p:sp>
          <p:nvSpPr>
            <p:cNvPr id="1688" name="Shape 1688"/>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9</a:t>
              </a:r>
            </a:p>
          </p:txBody>
        </p:sp>
        <p:sp>
          <p:nvSpPr>
            <p:cNvPr id="1689" name="Shape 1689"/>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693" name="Group 1693"/>
          <p:cNvGrpSpPr/>
          <p:nvPr/>
        </p:nvGrpSpPr>
        <p:grpSpPr>
          <a:xfrm>
            <a:off x="4463118" y="4725410"/>
            <a:ext cx="1004199" cy="1305768"/>
            <a:chOff x="0" y="0"/>
            <a:chExt cx="1004198" cy="1305767"/>
          </a:xfrm>
        </p:grpSpPr>
        <p:sp>
          <p:nvSpPr>
            <p:cNvPr id="1691" name="Shape 1691"/>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10</a:t>
              </a:r>
            </a:p>
          </p:txBody>
        </p:sp>
        <p:sp>
          <p:nvSpPr>
            <p:cNvPr id="1692" name="Shape 1692"/>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696" name="Group 1696"/>
          <p:cNvGrpSpPr/>
          <p:nvPr/>
        </p:nvGrpSpPr>
        <p:grpSpPr>
          <a:xfrm>
            <a:off x="6177466" y="4725410"/>
            <a:ext cx="1004199" cy="1305768"/>
            <a:chOff x="0" y="0"/>
            <a:chExt cx="1004198" cy="1305767"/>
          </a:xfrm>
        </p:grpSpPr>
        <p:sp>
          <p:nvSpPr>
            <p:cNvPr id="1694" name="Shape 1694"/>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11</a:t>
              </a:r>
            </a:p>
          </p:txBody>
        </p:sp>
        <p:sp>
          <p:nvSpPr>
            <p:cNvPr id="1695" name="Shape 1695"/>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699" name="Group 1699"/>
          <p:cNvGrpSpPr/>
          <p:nvPr/>
        </p:nvGrpSpPr>
        <p:grpSpPr>
          <a:xfrm>
            <a:off x="7840691" y="4737218"/>
            <a:ext cx="1004200" cy="1305769"/>
            <a:chOff x="0" y="0"/>
            <a:chExt cx="1004198" cy="1305767"/>
          </a:xfrm>
        </p:grpSpPr>
        <p:sp>
          <p:nvSpPr>
            <p:cNvPr id="1697" name="Shape 1697"/>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12</a:t>
              </a:r>
            </a:p>
          </p:txBody>
        </p:sp>
        <p:sp>
          <p:nvSpPr>
            <p:cNvPr id="1698" name="Shape 1698"/>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702" name="Group 1702"/>
          <p:cNvGrpSpPr/>
          <p:nvPr/>
        </p:nvGrpSpPr>
        <p:grpSpPr>
          <a:xfrm>
            <a:off x="9466918" y="4737218"/>
            <a:ext cx="1004199" cy="1305769"/>
            <a:chOff x="0" y="0"/>
            <a:chExt cx="1004198" cy="1305767"/>
          </a:xfrm>
        </p:grpSpPr>
        <p:sp>
          <p:nvSpPr>
            <p:cNvPr id="1700" name="Shape 1700"/>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13</a:t>
              </a:r>
            </a:p>
          </p:txBody>
        </p:sp>
        <p:sp>
          <p:nvSpPr>
            <p:cNvPr id="1701" name="Shape 1701"/>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705" name="Group 1705"/>
          <p:cNvGrpSpPr/>
          <p:nvPr/>
        </p:nvGrpSpPr>
        <p:grpSpPr>
          <a:xfrm>
            <a:off x="11217588" y="4725410"/>
            <a:ext cx="1004200" cy="1305768"/>
            <a:chOff x="0" y="0"/>
            <a:chExt cx="1004198" cy="1305767"/>
          </a:xfrm>
        </p:grpSpPr>
        <p:sp>
          <p:nvSpPr>
            <p:cNvPr id="1703" name="Shape 1703"/>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14</a:t>
              </a:r>
            </a:p>
          </p:txBody>
        </p:sp>
        <p:sp>
          <p:nvSpPr>
            <p:cNvPr id="1704" name="Shape 1704"/>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708" name="Group 1708"/>
          <p:cNvGrpSpPr/>
          <p:nvPr/>
        </p:nvGrpSpPr>
        <p:grpSpPr>
          <a:xfrm>
            <a:off x="11270014" y="6456961"/>
            <a:ext cx="1004199" cy="1305768"/>
            <a:chOff x="0" y="0"/>
            <a:chExt cx="1004198" cy="1305767"/>
          </a:xfrm>
        </p:grpSpPr>
        <p:sp>
          <p:nvSpPr>
            <p:cNvPr id="1706" name="Shape 1706"/>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15</a:t>
              </a:r>
            </a:p>
          </p:txBody>
        </p:sp>
        <p:sp>
          <p:nvSpPr>
            <p:cNvPr id="1707" name="Shape 1707"/>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2" name="Shape 1712"/>
          <p:cNvSpPr/>
          <p:nvPr>
            <p:ph type="title"/>
          </p:nvPr>
        </p:nvSpPr>
        <p:spPr>
          <a:prstGeom prst="rect">
            <a:avLst/>
          </a:prstGeom>
        </p:spPr>
        <p:txBody>
          <a:bodyPr/>
          <a:lstStyle/>
          <a:p>
            <a:pPr/>
            <a:r>
              <a:t>Safe Test Parallelization</a:t>
            </a:r>
          </a:p>
        </p:txBody>
      </p:sp>
      <p:sp>
        <p:nvSpPr>
          <p:cNvPr id="1713" name="Shape 1713"/>
          <p:cNvSpPr/>
          <p:nvPr/>
        </p:nvSpPr>
        <p:spPr>
          <a:xfrm>
            <a:off x="2078566" y="3338180"/>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pic>
        <p:nvPicPr>
          <p:cNvPr id="1714" name="pasted-image.pdf"/>
          <p:cNvPicPr>
            <a:picLocks noChangeAspect="1"/>
          </p:cNvPicPr>
          <p:nvPr/>
        </p:nvPicPr>
        <p:blipFill>
          <a:blip r:embed="rId3">
            <a:extLst/>
          </a:blip>
          <a:stretch>
            <a:fillRect/>
          </a:stretch>
        </p:blipFill>
        <p:spPr>
          <a:xfrm>
            <a:off x="131838" y="2104555"/>
            <a:ext cx="3608158" cy="410861"/>
          </a:xfrm>
          <a:prstGeom prst="rect">
            <a:avLst/>
          </a:prstGeom>
          <a:ln w="12700">
            <a:miter lim="400000"/>
          </a:ln>
        </p:spPr>
      </p:pic>
      <p:pic>
        <p:nvPicPr>
          <p:cNvPr id="1715" name="pasted-image.pdf"/>
          <p:cNvPicPr>
            <a:picLocks noChangeAspect="1"/>
          </p:cNvPicPr>
          <p:nvPr/>
        </p:nvPicPr>
        <p:blipFill>
          <a:blip r:embed="rId3">
            <a:extLst/>
          </a:blip>
          <a:stretch>
            <a:fillRect/>
          </a:stretch>
        </p:blipFill>
        <p:spPr>
          <a:xfrm>
            <a:off x="106438" y="4171582"/>
            <a:ext cx="3608158" cy="410862"/>
          </a:xfrm>
          <a:prstGeom prst="rect">
            <a:avLst/>
          </a:prstGeom>
          <a:ln w="12700">
            <a:miter lim="400000"/>
          </a:ln>
        </p:spPr>
      </p:pic>
      <p:pic>
        <p:nvPicPr>
          <p:cNvPr id="1716" name="pasted-image.pdf"/>
          <p:cNvPicPr>
            <a:picLocks noChangeAspect="1"/>
          </p:cNvPicPr>
          <p:nvPr/>
        </p:nvPicPr>
        <p:blipFill>
          <a:blip r:embed="rId3">
            <a:extLst/>
          </a:blip>
          <a:stretch>
            <a:fillRect/>
          </a:stretch>
        </p:blipFill>
        <p:spPr>
          <a:xfrm>
            <a:off x="106438" y="6174143"/>
            <a:ext cx="3608158" cy="410862"/>
          </a:xfrm>
          <a:prstGeom prst="rect">
            <a:avLst/>
          </a:prstGeom>
          <a:ln w="12700">
            <a:miter lim="400000"/>
          </a:ln>
        </p:spPr>
      </p:pic>
      <p:grpSp>
        <p:nvGrpSpPr>
          <p:cNvPr id="1719" name="Group 1719"/>
          <p:cNvGrpSpPr/>
          <p:nvPr/>
        </p:nvGrpSpPr>
        <p:grpSpPr>
          <a:xfrm>
            <a:off x="1084918" y="2685296"/>
            <a:ext cx="1004199" cy="1305769"/>
            <a:chOff x="0" y="0"/>
            <a:chExt cx="1004198" cy="1305767"/>
          </a:xfrm>
        </p:grpSpPr>
        <p:sp>
          <p:nvSpPr>
            <p:cNvPr id="1717" name="Shape 1717"/>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a:t>
              </a:r>
            </a:p>
          </p:txBody>
        </p:sp>
        <p:sp>
          <p:nvSpPr>
            <p:cNvPr id="1718" name="Shape 1718"/>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722" name="Group 1722"/>
          <p:cNvGrpSpPr/>
          <p:nvPr/>
        </p:nvGrpSpPr>
        <p:grpSpPr>
          <a:xfrm>
            <a:off x="2761318" y="2685296"/>
            <a:ext cx="1004199" cy="1305769"/>
            <a:chOff x="0" y="0"/>
            <a:chExt cx="1004198" cy="1305767"/>
          </a:xfrm>
        </p:grpSpPr>
        <p:sp>
          <p:nvSpPr>
            <p:cNvPr id="1720" name="Shape 1720"/>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2</a:t>
              </a:r>
            </a:p>
          </p:txBody>
        </p:sp>
        <p:sp>
          <p:nvSpPr>
            <p:cNvPr id="1721" name="Shape 1721"/>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1723" name="Shape 1723"/>
          <p:cNvSpPr/>
          <p:nvPr/>
        </p:nvSpPr>
        <p:spPr>
          <a:xfrm>
            <a:off x="3767666" y="3338180"/>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sp>
        <p:nvSpPr>
          <p:cNvPr id="1724" name="Shape 1724"/>
          <p:cNvSpPr/>
          <p:nvPr/>
        </p:nvSpPr>
        <p:spPr>
          <a:xfrm>
            <a:off x="5431366" y="3338180"/>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grpSp>
        <p:nvGrpSpPr>
          <p:cNvPr id="1727" name="Group 1727"/>
          <p:cNvGrpSpPr/>
          <p:nvPr/>
        </p:nvGrpSpPr>
        <p:grpSpPr>
          <a:xfrm>
            <a:off x="4463118" y="2685296"/>
            <a:ext cx="1004199" cy="1305769"/>
            <a:chOff x="0" y="0"/>
            <a:chExt cx="1004198" cy="1305767"/>
          </a:xfrm>
        </p:grpSpPr>
        <p:sp>
          <p:nvSpPr>
            <p:cNvPr id="1725" name="Shape 1725"/>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3</a:t>
              </a:r>
            </a:p>
          </p:txBody>
        </p:sp>
        <p:sp>
          <p:nvSpPr>
            <p:cNvPr id="1726" name="Shape 1726"/>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730" name="Group 1730"/>
          <p:cNvGrpSpPr/>
          <p:nvPr/>
        </p:nvGrpSpPr>
        <p:grpSpPr>
          <a:xfrm>
            <a:off x="6139518" y="2685296"/>
            <a:ext cx="1004199" cy="1305769"/>
            <a:chOff x="0" y="0"/>
            <a:chExt cx="1004198" cy="1305767"/>
          </a:xfrm>
        </p:grpSpPr>
        <p:sp>
          <p:nvSpPr>
            <p:cNvPr id="1728" name="Shape 1728"/>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8</a:t>
              </a:r>
            </a:p>
          </p:txBody>
        </p:sp>
        <p:sp>
          <p:nvSpPr>
            <p:cNvPr id="1729" name="Shape 1729"/>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1731" name="Shape 1731"/>
          <p:cNvSpPr/>
          <p:nvPr/>
        </p:nvSpPr>
        <p:spPr>
          <a:xfrm>
            <a:off x="7120618" y="3338180"/>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sp>
        <p:nvSpPr>
          <p:cNvPr id="1732" name="Shape 1732"/>
          <p:cNvSpPr/>
          <p:nvPr/>
        </p:nvSpPr>
        <p:spPr>
          <a:xfrm>
            <a:off x="8784318" y="3338180"/>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grpSp>
        <p:nvGrpSpPr>
          <p:cNvPr id="1735" name="Group 1735"/>
          <p:cNvGrpSpPr/>
          <p:nvPr/>
        </p:nvGrpSpPr>
        <p:grpSpPr>
          <a:xfrm>
            <a:off x="7816070" y="2685296"/>
            <a:ext cx="1004199" cy="1305769"/>
            <a:chOff x="0" y="0"/>
            <a:chExt cx="1004198" cy="1305767"/>
          </a:xfrm>
        </p:grpSpPr>
        <p:sp>
          <p:nvSpPr>
            <p:cNvPr id="1733" name="Shape 1733"/>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9</a:t>
              </a:r>
            </a:p>
          </p:txBody>
        </p:sp>
        <p:sp>
          <p:nvSpPr>
            <p:cNvPr id="1734" name="Shape 1734"/>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738" name="Group 1738"/>
          <p:cNvGrpSpPr/>
          <p:nvPr/>
        </p:nvGrpSpPr>
        <p:grpSpPr>
          <a:xfrm>
            <a:off x="9492470" y="2685296"/>
            <a:ext cx="1004199" cy="1305769"/>
            <a:chOff x="0" y="0"/>
            <a:chExt cx="1004198" cy="1305767"/>
          </a:xfrm>
        </p:grpSpPr>
        <p:sp>
          <p:nvSpPr>
            <p:cNvPr id="1736" name="Shape 1736"/>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10</a:t>
              </a:r>
            </a:p>
          </p:txBody>
        </p:sp>
        <p:sp>
          <p:nvSpPr>
            <p:cNvPr id="1737" name="Shape 1737"/>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1739" name="Shape 1739"/>
          <p:cNvSpPr/>
          <p:nvPr/>
        </p:nvSpPr>
        <p:spPr>
          <a:xfrm>
            <a:off x="10473570" y="3338180"/>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grpSp>
        <p:nvGrpSpPr>
          <p:cNvPr id="1742" name="Group 1742"/>
          <p:cNvGrpSpPr/>
          <p:nvPr/>
        </p:nvGrpSpPr>
        <p:grpSpPr>
          <a:xfrm>
            <a:off x="11181722" y="2685296"/>
            <a:ext cx="1004200" cy="1305769"/>
            <a:chOff x="0" y="0"/>
            <a:chExt cx="1004198" cy="1305767"/>
          </a:xfrm>
        </p:grpSpPr>
        <p:sp>
          <p:nvSpPr>
            <p:cNvPr id="1740" name="Shape 1740"/>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15</a:t>
              </a:r>
            </a:p>
          </p:txBody>
        </p:sp>
        <p:sp>
          <p:nvSpPr>
            <p:cNvPr id="1741" name="Shape 1741"/>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1743" name="Shape 1743"/>
          <p:cNvSpPr/>
          <p:nvPr/>
        </p:nvSpPr>
        <p:spPr>
          <a:xfrm>
            <a:off x="2059440" y="5378293"/>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grpSp>
        <p:nvGrpSpPr>
          <p:cNvPr id="1746" name="Group 1746"/>
          <p:cNvGrpSpPr/>
          <p:nvPr/>
        </p:nvGrpSpPr>
        <p:grpSpPr>
          <a:xfrm>
            <a:off x="1065791" y="4725410"/>
            <a:ext cx="1004200" cy="1305768"/>
            <a:chOff x="0" y="0"/>
            <a:chExt cx="1004198" cy="1305767"/>
          </a:xfrm>
        </p:grpSpPr>
        <p:sp>
          <p:nvSpPr>
            <p:cNvPr id="1744" name="Shape 1744"/>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4</a:t>
              </a:r>
            </a:p>
          </p:txBody>
        </p:sp>
        <p:sp>
          <p:nvSpPr>
            <p:cNvPr id="1745" name="Shape 1745"/>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749" name="Group 1749"/>
          <p:cNvGrpSpPr/>
          <p:nvPr/>
        </p:nvGrpSpPr>
        <p:grpSpPr>
          <a:xfrm>
            <a:off x="2742191" y="4725410"/>
            <a:ext cx="1004200" cy="1305768"/>
            <a:chOff x="0" y="0"/>
            <a:chExt cx="1004198" cy="1305767"/>
          </a:xfrm>
        </p:grpSpPr>
        <p:sp>
          <p:nvSpPr>
            <p:cNvPr id="1747" name="Shape 1747"/>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5</a:t>
              </a:r>
            </a:p>
          </p:txBody>
        </p:sp>
        <p:sp>
          <p:nvSpPr>
            <p:cNvPr id="1748" name="Shape 1748"/>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1750" name="Shape 1750"/>
          <p:cNvSpPr/>
          <p:nvPr/>
        </p:nvSpPr>
        <p:spPr>
          <a:xfrm>
            <a:off x="3748540" y="5378293"/>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sp>
        <p:nvSpPr>
          <p:cNvPr id="1751" name="Shape 1751"/>
          <p:cNvSpPr/>
          <p:nvPr/>
        </p:nvSpPr>
        <p:spPr>
          <a:xfrm>
            <a:off x="5412240" y="5378293"/>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grpSp>
        <p:nvGrpSpPr>
          <p:cNvPr id="1754" name="Group 1754"/>
          <p:cNvGrpSpPr/>
          <p:nvPr/>
        </p:nvGrpSpPr>
        <p:grpSpPr>
          <a:xfrm>
            <a:off x="4443991" y="4725410"/>
            <a:ext cx="1004200" cy="1305768"/>
            <a:chOff x="0" y="0"/>
            <a:chExt cx="1004198" cy="1305767"/>
          </a:xfrm>
        </p:grpSpPr>
        <p:sp>
          <p:nvSpPr>
            <p:cNvPr id="1752" name="Shape 1752"/>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6</a:t>
              </a:r>
            </a:p>
          </p:txBody>
        </p:sp>
        <p:sp>
          <p:nvSpPr>
            <p:cNvPr id="1753" name="Shape 1753"/>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757" name="Group 1757"/>
          <p:cNvGrpSpPr/>
          <p:nvPr/>
        </p:nvGrpSpPr>
        <p:grpSpPr>
          <a:xfrm>
            <a:off x="6120391" y="4725410"/>
            <a:ext cx="1004200" cy="1305768"/>
            <a:chOff x="0" y="0"/>
            <a:chExt cx="1004198" cy="1305767"/>
          </a:xfrm>
        </p:grpSpPr>
        <p:sp>
          <p:nvSpPr>
            <p:cNvPr id="1755" name="Shape 1755"/>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7</a:t>
              </a:r>
            </a:p>
          </p:txBody>
        </p:sp>
        <p:sp>
          <p:nvSpPr>
            <p:cNvPr id="1756" name="Shape 1756"/>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1758" name="Shape 1758"/>
          <p:cNvSpPr/>
          <p:nvPr/>
        </p:nvSpPr>
        <p:spPr>
          <a:xfrm>
            <a:off x="2072292" y="7446841"/>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sp>
        <p:nvSpPr>
          <p:cNvPr id="1759" name="Shape 1759"/>
          <p:cNvSpPr/>
          <p:nvPr/>
        </p:nvSpPr>
        <p:spPr>
          <a:xfrm>
            <a:off x="3735992" y="7446841"/>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grpSp>
        <p:nvGrpSpPr>
          <p:cNvPr id="1762" name="Group 1762"/>
          <p:cNvGrpSpPr/>
          <p:nvPr/>
        </p:nvGrpSpPr>
        <p:grpSpPr>
          <a:xfrm>
            <a:off x="2767744" y="6793957"/>
            <a:ext cx="1004199" cy="1305768"/>
            <a:chOff x="0" y="0"/>
            <a:chExt cx="1004198" cy="1305767"/>
          </a:xfrm>
        </p:grpSpPr>
        <p:sp>
          <p:nvSpPr>
            <p:cNvPr id="1760" name="Shape 1760"/>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11</a:t>
              </a:r>
            </a:p>
          </p:txBody>
        </p:sp>
        <p:sp>
          <p:nvSpPr>
            <p:cNvPr id="1761" name="Shape 1761"/>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765" name="Group 1765"/>
          <p:cNvGrpSpPr/>
          <p:nvPr/>
        </p:nvGrpSpPr>
        <p:grpSpPr>
          <a:xfrm>
            <a:off x="4444144" y="6793957"/>
            <a:ext cx="1004199" cy="1305768"/>
            <a:chOff x="0" y="0"/>
            <a:chExt cx="1004198" cy="1305767"/>
          </a:xfrm>
        </p:grpSpPr>
        <p:sp>
          <p:nvSpPr>
            <p:cNvPr id="1763" name="Shape 1763"/>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12</a:t>
              </a:r>
            </a:p>
          </p:txBody>
        </p:sp>
        <p:sp>
          <p:nvSpPr>
            <p:cNvPr id="1764" name="Shape 1764"/>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1766" name="Shape 1766"/>
          <p:cNvSpPr/>
          <p:nvPr/>
        </p:nvSpPr>
        <p:spPr>
          <a:xfrm>
            <a:off x="5425244" y="7446841"/>
            <a:ext cx="731250" cy="1"/>
          </a:xfrm>
          <a:prstGeom prst="line">
            <a:avLst/>
          </a:prstGeom>
          <a:ln w="63500">
            <a:solidFill>
              <a:srgbClr val="000000"/>
            </a:solidFill>
            <a:miter lim="400000"/>
            <a:tailEnd type="triangle"/>
          </a:ln>
        </p:spPr>
        <p:txBody>
          <a:bodyPr lIns="50800" tIns="50800" rIns="50800" bIns="50800" anchor="ctr"/>
          <a:lstStyle/>
          <a:p>
            <a:pPr>
              <a:defRPr sz="2400"/>
            </a:pPr>
          </a:p>
        </p:txBody>
      </p:sp>
      <p:grpSp>
        <p:nvGrpSpPr>
          <p:cNvPr id="1769" name="Group 1769"/>
          <p:cNvGrpSpPr/>
          <p:nvPr/>
        </p:nvGrpSpPr>
        <p:grpSpPr>
          <a:xfrm>
            <a:off x="6133396" y="6793957"/>
            <a:ext cx="1004200" cy="1305768"/>
            <a:chOff x="0" y="0"/>
            <a:chExt cx="1004198" cy="1305767"/>
          </a:xfrm>
        </p:grpSpPr>
        <p:sp>
          <p:nvSpPr>
            <p:cNvPr id="1767" name="Shape 1767"/>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13</a:t>
              </a:r>
            </a:p>
          </p:txBody>
        </p:sp>
        <p:sp>
          <p:nvSpPr>
            <p:cNvPr id="1768" name="Shape 1768"/>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772" name="Group 1772"/>
          <p:cNvGrpSpPr/>
          <p:nvPr/>
        </p:nvGrpSpPr>
        <p:grpSpPr>
          <a:xfrm>
            <a:off x="1059518" y="6727970"/>
            <a:ext cx="1004199" cy="1305768"/>
            <a:chOff x="0" y="0"/>
            <a:chExt cx="1004198" cy="1305767"/>
          </a:xfrm>
        </p:grpSpPr>
        <p:sp>
          <p:nvSpPr>
            <p:cNvPr id="1770" name="Shape 1770"/>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14</a:t>
              </a:r>
            </a:p>
          </p:txBody>
        </p:sp>
        <p:sp>
          <p:nvSpPr>
            <p:cNvPr id="1771" name="Shape 1771"/>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pic>
        <p:nvPicPr>
          <p:cNvPr id="1773" name="pasted-image.pdf"/>
          <p:cNvPicPr>
            <a:picLocks noChangeAspect="1"/>
          </p:cNvPicPr>
          <p:nvPr/>
        </p:nvPicPr>
        <p:blipFill>
          <a:blip r:embed="rId3">
            <a:extLst/>
          </a:blip>
          <a:stretch>
            <a:fillRect/>
          </a:stretch>
        </p:blipFill>
        <p:spPr>
          <a:xfrm>
            <a:off x="106438" y="8176704"/>
            <a:ext cx="3608158" cy="410862"/>
          </a:xfrm>
          <a:prstGeom prst="rect">
            <a:avLst/>
          </a:prstGeom>
          <a:ln w="12700">
            <a:miter lim="400000"/>
          </a:ln>
        </p:spPr>
      </p:pic>
      <p:pic>
        <p:nvPicPr>
          <p:cNvPr id="1774" name="pasted-image.pdf"/>
          <p:cNvPicPr>
            <a:picLocks noChangeAspect="1"/>
          </p:cNvPicPr>
          <p:nvPr/>
        </p:nvPicPr>
        <p:blipFill>
          <a:blip r:embed="rId3">
            <a:extLst/>
          </a:blip>
          <a:stretch>
            <a:fillRect/>
          </a:stretch>
        </p:blipFill>
        <p:spPr>
          <a:xfrm>
            <a:off x="106438" y="8519604"/>
            <a:ext cx="3608158" cy="410862"/>
          </a:xfrm>
          <a:prstGeom prst="rect">
            <a:avLst/>
          </a:prstGeom>
          <a:ln w="12700">
            <a:miter lim="400000"/>
          </a:ln>
        </p:spPr>
      </p:pic>
      <p:pic>
        <p:nvPicPr>
          <p:cNvPr id="1775" name="pasted-image.pdf"/>
          <p:cNvPicPr>
            <a:picLocks noChangeAspect="1"/>
          </p:cNvPicPr>
          <p:nvPr/>
        </p:nvPicPr>
        <p:blipFill>
          <a:blip r:embed="rId3">
            <a:extLst/>
          </a:blip>
          <a:stretch>
            <a:fillRect/>
          </a:stretch>
        </p:blipFill>
        <p:spPr>
          <a:xfrm>
            <a:off x="106438" y="8862504"/>
            <a:ext cx="3608158" cy="410862"/>
          </a:xfrm>
          <a:prstGeom prst="rect">
            <a:avLst/>
          </a:prstGeom>
          <a:ln w="12700">
            <a:miter lim="400000"/>
          </a:ln>
        </p:spPr>
      </p:pic>
      <p:grpSp>
        <p:nvGrpSpPr>
          <p:cNvPr id="1778" name="Group 1778"/>
          <p:cNvGrpSpPr/>
          <p:nvPr/>
        </p:nvGrpSpPr>
        <p:grpSpPr>
          <a:xfrm>
            <a:off x="1084918" y="2685297"/>
            <a:ext cx="1004199" cy="1305768"/>
            <a:chOff x="0" y="0"/>
            <a:chExt cx="1004198" cy="1305767"/>
          </a:xfrm>
        </p:grpSpPr>
        <p:sp>
          <p:nvSpPr>
            <p:cNvPr id="1776" name="Shape 1776"/>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a:t>
              </a:r>
            </a:p>
          </p:txBody>
        </p:sp>
        <p:sp>
          <p:nvSpPr>
            <p:cNvPr id="1777" name="Shape 1777"/>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781" name="Group 1781"/>
          <p:cNvGrpSpPr/>
          <p:nvPr/>
        </p:nvGrpSpPr>
        <p:grpSpPr>
          <a:xfrm>
            <a:off x="2736916" y="2690615"/>
            <a:ext cx="1004200" cy="1305768"/>
            <a:chOff x="0" y="0"/>
            <a:chExt cx="1004198" cy="1305767"/>
          </a:xfrm>
        </p:grpSpPr>
        <p:sp>
          <p:nvSpPr>
            <p:cNvPr id="1779" name="Shape 1779"/>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2</a:t>
              </a:r>
            </a:p>
          </p:txBody>
        </p:sp>
        <p:sp>
          <p:nvSpPr>
            <p:cNvPr id="1780" name="Shape 1780"/>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784" name="Group 1784"/>
          <p:cNvGrpSpPr/>
          <p:nvPr/>
        </p:nvGrpSpPr>
        <p:grpSpPr>
          <a:xfrm>
            <a:off x="4463118" y="2685296"/>
            <a:ext cx="1004199" cy="1305769"/>
            <a:chOff x="0" y="0"/>
            <a:chExt cx="1004198" cy="1305767"/>
          </a:xfrm>
        </p:grpSpPr>
        <p:sp>
          <p:nvSpPr>
            <p:cNvPr id="1782" name="Shape 1782"/>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3</a:t>
              </a:r>
            </a:p>
          </p:txBody>
        </p:sp>
        <p:sp>
          <p:nvSpPr>
            <p:cNvPr id="1783" name="Shape 1783"/>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787" name="Group 1787"/>
          <p:cNvGrpSpPr/>
          <p:nvPr/>
        </p:nvGrpSpPr>
        <p:grpSpPr>
          <a:xfrm>
            <a:off x="6133320" y="2690615"/>
            <a:ext cx="1004199" cy="1305768"/>
            <a:chOff x="12700" y="0"/>
            <a:chExt cx="1004198" cy="1305767"/>
          </a:xfrm>
        </p:grpSpPr>
        <p:sp>
          <p:nvSpPr>
            <p:cNvPr id="1785" name="Shape 1785"/>
            <p:cNvSpPr/>
            <p:nvPr/>
          </p:nvSpPr>
          <p:spPr>
            <a:xfrm>
              <a:off x="1270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8</a:t>
              </a:r>
            </a:p>
          </p:txBody>
        </p:sp>
        <p:sp>
          <p:nvSpPr>
            <p:cNvPr id="1786" name="Shape 1786"/>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790" name="Group 1790"/>
          <p:cNvGrpSpPr/>
          <p:nvPr/>
        </p:nvGrpSpPr>
        <p:grpSpPr>
          <a:xfrm>
            <a:off x="7827543" y="2685296"/>
            <a:ext cx="1004199" cy="1305769"/>
            <a:chOff x="0" y="0"/>
            <a:chExt cx="1004198" cy="1305767"/>
          </a:xfrm>
        </p:grpSpPr>
        <p:sp>
          <p:nvSpPr>
            <p:cNvPr id="1788" name="Shape 1788"/>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9</a:t>
              </a:r>
            </a:p>
          </p:txBody>
        </p:sp>
        <p:sp>
          <p:nvSpPr>
            <p:cNvPr id="1789" name="Shape 1789"/>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793" name="Group 1793"/>
          <p:cNvGrpSpPr/>
          <p:nvPr/>
        </p:nvGrpSpPr>
        <p:grpSpPr>
          <a:xfrm>
            <a:off x="9504633" y="2685296"/>
            <a:ext cx="1004199" cy="1305769"/>
            <a:chOff x="12700" y="0"/>
            <a:chExt cx="1004198" cy="1305767"/>
          </a:xfrm>
        </p:grpSpPr>
        <p:sp>
          <p:nvSpPr>
            <p:cNvPr id="1791" name="Shape 1791"/>
            <p:cNvSpPr/>
            <p:nvPr/>
          </p:nvSpPr>
          <p:spPr>
            <a:xfrm>
              <a:off x="1270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10</a:t>
              </a:r>
            </a:p>
          </p:txBody>
        </p:sp>
        <p:sp>
          <p:nvSpPr>
            <p:cNvPr id="1792" name="Shape 1792"/>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796" name="Group 1796"/>
          <p:cNvGrpSpPr/>
          <p:nvPr/>
        </p:nvGrpSpPr>
        <p:grpSpPr>
          <a:xfrm>
            <a:off x="11181722" y="2690615"/>
            <a:ext cx="1004200" cy="1305768"/>
            <a:chOff x="0" y="0"/>
            <a:chExt cx="1004198" cy="1305767"/>
          </a:xfrm>
        </p:grpSpPr>
        <p:sp>
          <p:nvSpPr>
            <p:cNvPr id="1794" name="Shape 1794"/>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15</a:t>
              </a:r>
            </a:p>
          </p:txBody>
        </p:sp>
        <p:sp>
          <p:nvSpPr>
            <p:cNvPr id="1795" name="Shape 1795"/>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799" name="Group 1799"/>
          <p:cNvGrpSpPr/>
          <p:nvPr/>
        </p:nvGrpSpPr>
        <p:grpSpPr>
          <a:xfrm>
            <a:off x="1040391" y="4725410"/>
            <a:ext cx="1004200" cy="1305768"/>
            <a:chOff x="0" y="0"/>
            <a:chExt cx="1004198" cy="1305767"/>
          </a:xfrm>
        </p:grpSpPr>
        <p:sp>
          <p:nvSpPr>
            <p:cNvPr id="1797" name="Shape 1797"/>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4</a:t>
              </a:r>
            </a:p>
          </p:txBody>
        </p:sp>
        <p:sp>
          <p:nvSpPr>
            <p:cNvPr id="1798" name="Shape 1798"/>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802" name="Group 1802"/>
          <p:cNvGrpSpPr/>
          <p:nvPr/>
        </p:nvGrpSpPr>
        <p:grpSpPr>
          <a:xfrm>
            <a:off x="2742191" y="4725410"/>
            <a:ext cx="1004200" cy="1305768"/>
            <a:chOff x="0" y="0"/>
            <a:chExt cx="1004198" cy="1305767"/>
          </a:xfrm>
        </p:grpSpPr>
        <p:sp>
          <p:nvSpPr>
            <p:cNvPr id="1800" name="Shape 1800"/>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5</a:t>
              </a:r>
            </a:p>
          </p:txBody>
        </p:sp>
        <p:sp>
          <p:nvSpPr>
            <p:cNvPr id="1801" name="Shape 1801"/>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805" name="Group 1805"/>
          <p:cNvGrpSpPr/>
          <p:nvPr/>
        </p:nvGrpSpPr>
        <p:grpSpPr>
          <a:xfrm>
            <a:off x="4443991" y="4725409"/>
            <a:ext cx="1004200" cy="1305768"/>
            <a:chOff x="0" y="0"/>
            <a:chExt cx="1004198" cy="1305767"/>
          </a:xfrm>
        </p:grpSpPr>
        <p:sp>
          <p:nvSpPr>
            <p:cNvPr id="1803" name="Shape 1803"/>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6</a:t>
              </a:r>
            </a:p>
          </p:txBody>
        </p:sp>
        <p:sp>
          <p:nvSpPr>
            <p:cNvPr id="1804" name="Shape 1804"/>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808" name="Group 1808"/>
          <p:cNvGrpSpPr/>
          <p:nvPr/>
        </p:nvGrpSpPr>
        <p:grpSpPr>
          <a:xfrm>
            <a:off x="6120391" y="4725409"/>
            <a:ext cx="1004200" cy="1305768"/>
            <a:chOff x="0" y="0"/>
            <a:chExt cx="1004198" cy="1305767"/>
          </a:xfrm>
        </p:grpSpPr>
        <p:sp>
          <p:nvSpPr>
            <p:cNvPr id="1806" name="Shape 1806"/>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7</a:t>
              </a:r>
            </a:p>
          </p:txBody>
        </p:sp>
        <p:sp>
          <p:nvSpPr>
            <p:cNvPr id="1807" name="Shape 1807"/>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811" name="Group 1811"/>
          <p:cNvGrpSpPr/>
          <p:nvPr/>
        </p:nvGrpSpPr>
        <p:grpSpPr>
          <a:xfrm>
            <a:off x="2742344" y="6793957"/>
            <a:ext cx="1004199" cy="1305768"/>
            <a:chOff x="0" y="0"/>
            <a:chExt cx="1004198" cy="1305767"/>
          </a:xfrm>
        </p:grpSpPr>
        <p:sp>
          <p:nvSpPr>
            <p:cNvPr id="1809" name="Shape 1809"/>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11</a:t>
              </a:r>
            </a:p>
          </p:txBody>
        </p:sp>
        <p:sp>
          <p:nvSpPr>
            <p:cNvPr id="1810" name="Shape 1810"/>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814" name="Group 1814"/>
          <p:cNvGrpSpPr/>
          <p:nvPr/>
        </p:nvGrpSpPr>
        <p:grpSpPr>
          <a:xfrm>
            <a:off x="4444143" y="6793957"/>
            <a:ext cx="1004199" cy="1305768"/>
            <a:chOff x="12700" y="0"/>
            <a:chExt cx="1004198" cy="1305767"/>
          </a:xfrm>
        </p:grpSpPr>
        <p:sp>
          <p:nvSpPr>
            <p:cNvPr id="1812" name="Shape 1812"/>
            <p:cNvSpPr/>
            <p:nvPr/>
          </p:nvSpPr>
          <p:spPr>
            <a:xfrm>
              <a:off x="1270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12</a:t>
              </a:r>
            </a:p>
          </p:txBody>
        </p:sp>
        <p:sp>
          <p:nvSpPr>
            <p:cNvPr id="1813" name="Shape 1813"/>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817" name="Group 1817"/>
          <p:cNvGrpSpPr/>
          <p:nvPr/>
        </p:nvGrpSpPr>
        <p:grpSpPr>
          <a:xfrm>
            <a:off x="6133396" y="6793957"/>
            <a:ext cx="1004200" cy="1305768"/>
            <a:chOff x="0" y="0"/>
            <a:chExt cx="1004198" cy="1305767"/>
          </a:xfrm>
        </p:grpSpPr>
        <p:sp>
          <p:nvSpPr>
            <p:cNvPr id="1815" name="Shape 1815"/>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13</a:t>
              </a:r>
            </a:p>
          </p:txBody>
        </p:sp>
        <p:sp>
          <p:nvSpPr>
            <p:cNvPr id="1816" name="Shape 1816"/>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820" name="Group 1820"/>
          <p:cNvGrpSpPr/>
          <p:nvPr/>
        </p:nvGrpSpPr>
        <p:grpSpPr>
          <a:xfrm>
            <a:off x="1059518" y="6727970"/>
            <a:ext cx="1004199" cy="1305768"/>
            <a:chOff x="0" y="0"/>
            <a:chExt cx="1004198" cy="1305767"/>
          </a:xfrm>
        </p:grpSpPr>
        <p:sp>
          <p:nvSpPr>
            <p:cNvPr id="1818" name="Shape 1818"/>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solidFill>
              <a:schemeClr val="accent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14</a:t>
              </a:r>
            </a:p>
          </p:txBody>
        </p:sp>
        <p:sp>
          <p:nvSpPr>
            <p:cNvPr id="1819" name="Shape 1819"/>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2"/>
            </a:solid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899">
        <p:dissolv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4" name="Shape 1824"/>
          <p:cNvSpPr/>
          <p:nvPr>
            <p:ph type="title"/>
          </p:nvPr>
        </p:nvSpPr>
        <p:spPr>
          <a:prstGeom prst="rect">
            <a:avLst/>
          </a:prstGeom>
        </p:spPr>
        <p:txBody>
          <a:bodyPr/>
          <a:lstStyle/>
          <a:p>
            <a:pPr/>
            <a:r>
              <a:t>Safe Test Selection</a:t>
            </a:r>
          </a:p>
        </p:txBody>
      </p:sp>
      <p:grpSp>
        <p:nvGrpSpPr>
          <p:cNvPr id="1827" name="Group 1827"/>
          <p:cNvGrpSpPr/>
          <p:nvPr/>
        </p:nvGrpSpPr>
        <p:grpSpPr>
          <a:xfrm>
            <a:off x="6000300" y="4223916"/>
            <a:ext cx="1004200" cy="1305768"/>
            <a:chOff x="0" y="0"/>
            <a:chExt cx="1004198" cy="1305767"/>
          </a:xfrm>
        </p:grpSpPr>
        <p:sp>
          <p:nvSpPr>
            <p:cNvPr id="1825" name="Shape 1825"/>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15</a:t>
              </a:r>
            </a:p>
          </p:txBody>
        </p:sp>
        <p:sp>
          <p:nvSpPr>
            <p:cNvPr id="1826" name="Shape 1826"/>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830" name="Group 1830"/>
          <p:cNvGrpSpPr/>
          <p:nvPr/>
        </p:nvGrpSpPr>
        <p:grpSpPr>
          <a:xfrm>
            <a:off x="2608198" y="5712748"/>
            <a:ext cx="7788404" cy="1231901"/>
            <a:chOff x="0" y="0"/>
            <a:chExt cx="7788402" cy="1231900"/>
          </a:xfrm>
        </p:grpSpPr>
        <p:sp>
          <p:nvSpPr>
            <p:cNvPr id="1829" name="Shape 1829"/>
            <p:cNvSpPr/>
            <p:nvPr/>
          </p:nvSpPr>
          <p:spPr>
            <a:xfrm>
              <a:off x="215899" y="139700"/>
              <a:ext cx="7356604" cy="6731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Single test selected to be executed</a:t>
              </a:r>
            </a:p>
          </p:txBody>
        </p:sp>
        <p:pic>
          <p:nvPicPr>
            <p:cNvPr id="1828" name=""/>
            <p:cNvPicPr>
              <a:picLocks noChangeAspect="0"/>
            </p:cNvPicPr>
            <p:nvPr/>
          </p:nvPicPr>
          <p:blipFill>
            <a:blip r:embed="rId4">
              <a:extLst/>
            </a:blip>
            <a:stretch>
              <a:fillRect/>
            </a:stretch>
          </p:blipFill>
          <p:spPr>
            <a:xfrm>
              <a:off x="0" y="-1"/>
              <a:ext cx="7788403" cy="1231901"/>
            </a:xfrm>
            <a:prstGeom prst="rect">
              <a:avLst/>
            </a:prstGeom>
            <a:effectLst/>
          </p:spPr>
        </p:pic>
      </p:grpSp>
    </p:spTree>
  </p:cSld>
  <p:clrMapOvr>
    <a:masterClrMapping/>
  </p:clrMapOvr>
  <p:transition xmlns:p14="http://schemas.microsoft.com/office/powerpoint/2010/main" spd="med" advClick="1" p14:dur="1000"/>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4" name="Shape 1834"/>
          <p:cNvSpPr/>
          <p:nvPr>
            <p:ph type="title"/>
          </p:nvPr>
        </p:nvSpPr>
        <p:spPr>
          <a:prstGeom prst="rect">
            <a:avLst/>
          </a:prstGeom>
        </p:spPr>
        <p:txBody>
          <a:bodyPr/>
          <a:lstStyle/>
          <a:p>
            <a:pPr/>
            <a:r>
              <a:t>Safe Test Selection</a:t>
            </a:r>
          </a:p>
        </p:txBody>
      </p:sp>
      <p:grpSp>
        <p:nvGrpSpPr>
          <p:cNvPr id="1837" name="Group 1837"/>
          <p:cNvGrpSpPr/>
          <p:nvPr/>
        </p:nvGrpSpPr>
        <p:grpSpPr>
          <a:xfrm>
            <a:off x="8595425" y="4880828"/>
            <a:ext cx="1004199" cy="1305768"/>
            <a:chOff x="0" y="0"/>
            <a:chExt cx="1004198" cy="1305767"/>
          </a:xfrm>
        </p:grpSpPr>
        <p:sp>
          <p:nvSpPr>
            <p:cNvPr id="1835" name="Shape 1835"/>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15</a:t>
              </a:r>
            </a:p>
          </p:txBody>
        </p:sp>
        <p:sp>
          <p:nvSpPr>
            <p:cNvPr id="1836" name="Shape 1836"/>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851" name="Group 1851"/>
          <p:cNvGrpSpPr/>
          <p:nvPr/>
        </p:nvGrpSpPr>
        <p:grpSpPr>
          <a:xfrm>
            <a:off x="3409773" y="4880828"/>
            <a:ext cx="5188764" cy="1305768"/>
            <a:chOff x="0" y="0"/>
            <a:chExt cx="5188763" cy="1305767"/>
          </a:xfrm>
        </p:grpSpPr>
        <p:sp>
          <p:nvSpPr>
            <p:cNvPr id="1838" name="Shape 1838"/>
            <p:cNvSpPr/>
            <p:nvPr/>
          </p:nvSpPr>
          <p:spPr>
            <a:xfrm>
              <a:off x="4457513" y="652883"/>
              <a:ext cx="731250" cy="1"/>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grpSp>
          <p:nvGrpSpPr>
            <p:cNvPr id="1850" name="Group 1850"/>
            <p:cNvGrpSpPr/>
            <p:nvPr/>
          </p:nvGrpSpPr>
          <p:grpSpPr>
            <a:xfrm>
              <a:off x="0" y="-1"/>
              <a:ext cx="4435225" cy="1305769"/>
              <a:chOff x="0" y="0"/>
              <a:chExt cx="4435224" cy="1305767"/>
            </a:xfrm>
          </p:grpSpPr>
          <p:sp>
            <p:nvSpPr>
              <p:cNvPr id="1839" name="Shape 1839"/>
              <p:cNvSpPr/>
              <p:nvPr/>
            </p:nvSpPr>
            <p:spPr>
              <a:xfrm>
                <a:off x="993648" y="652883"/>
                <a:ext cx="731250" cy="1"/>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grpSp>
            <p:nvGrpSpPr>
              <p:cNvPr id="1842" name="Group 1842"/>
              <p:cNvGrpSpPr/>
              <p:nvPr/>
            </p:nvGrpSpPr>
            <p:grpSpPr>
              <a:xfrm>
                <a:off x="0" y="-1"/>
                <a:ext cx="1004199" cy="1305769"/>
                <a:chOff x="0" y="0"/>
                <a:chExt cx="1004198" cy="1305767"/>
              </a:xfrm>
            </p:grpSpPr>
            <p:sp>
              <p:nvSpPr>
                <p:cNvPr id="1840" name="Shape 1840"/>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a:t>
                  </a:r>
                </a:p>
              </p:txBody>
            </p:sp>
            <p:sp>
              <p:nvSpPr>
                <p:cNvPr id="1841" name="Shape 1841"/>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845" name="Group 1845"/>
              <p:cNvGrpSpPr/>
              <p:nvPr/>
            </p:nvGrpSpPr>
            <p:grpSpPr>
              <a:xfrm>
                <a:off x="1676400" y="-1"/>
                <a:ext cx="1004199" cy="1305769"/>
                <a:chOff x="0" y="0"/>
                <a:chExt cx="1004198" cy="1305767"/>
              </a:xfrm>
            </p:grpSpPr>
            <p:sp>
              <p:nvSpPr>
                <p:cNvPr id="1843" name="Shape 1843"/>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2</a:t>
                  </a:r>
                </a:p>
              </p:txBody>
            </p:sp>
            <p:sp>
              <p:nvSpPr>
                <p:cNvPr id="1844" name="Shape 1844"/>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1848" name="Group 1848"/>
              <p:cNvGrpSpPr/>
              <p:nvPr/>
            </p:nvGrpSpPr>
            <p:grpSpPr>
              <a:xfrm>
                <a:off x="3431026" y="-1"/>
                <a:ext cx="1004199" cy="1305769"/>
                <a:chOff x="0" y="0"/>
                <a:chExt cx="1004198" cy="1305767"/>
              </a:xfrm>
            </p:grpSpPr>
            <p:sp>
              <p:nvSpPr>
                <p:cNvPr id="1846" name="Shape 1846"/>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3</a:t>
                  </a:r>
                </a:p>
              </p:txBody>
            </p:sp>
            <p:sp>
              <p:nvSpPr>
                <p:cNvPr id="1847" name="Shape 1847"/>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1849" name="Shape 1849"/>
              <p:cNvSpPr/>
              <p:nvPr/>
            </p:nvSpPr>
            <p:spPr>
              <a:xfrm>
                <a:off x="2684850" y="652883"/>
                <a:ext cx="731250" cy="1"/>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grpSp>
      </p:grpSp>
      <p:grpSp>
        <p:nvGrpSpPr>
          <p:cNvPr id="1854" name="Group 1854"/>
          <p:cNvGrpSpPr/>
          <p:nvPr/>
        </p:nvGrpSpPr>
        <p:grpSpPr>
          <a:xfrm>
            <a:off x="308711" y="6373351"/>
            <a:ext cx="12387378" cy="1231901"/>
            <a:chOff x="0" y="0"/>
            <a:chExt cx="12387377" cy="1231900"/>
          </a:xfrm>
        </p:grpSpPr>
        <p:sp>
          <p:nvSpPr>
            <p:cNvPr id="1853" name="Shape 1853"/>
            <p:cNvSpPr/>
            <p:nvPr/>
          </p:nvSpPr>
          <p:spPr>
            <a:xfrm>
              <a:off x="215900" y="139700"/>
              <a:ext cx="11955577" cy="6731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Single test selected to be executed with its dependencies</a:t>
              </a:r>
            </a:p>
          </p:txBody>
        </p:sp>
        <p:pic>
          <p:nvPicPr>
            <p:cNvPr id="1852" name=""/>
            <p:cNvPicPr>
              <a:picLocks noChangeAspect="0"/>
            </p:cNvPicPr>
            <p:nvPr/>
          </p:nvPicPr>
          <p:blipFill>
            <a:blip r:embed="rId4">
              <a:extLst/>
            </a:blip>
            <a:stretch>
              <a:fillRect/>
            </a:stretch>
          </p:blipFill>
          <p:spPr>
            <a:xfrm>
              <a:off x="-1" y="-1"/>
              <a:ext cx="12387379" cy="1231901"/>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fast" advClick="1" p14:dur="600">
        <p:dissolve/>
      </p:transition>
    </mc:Choice>
    <mc:Fallback>
      <p:transition spd="fast">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858" name="Shape 1858"/>
          <p:cNvSpPr/>
          <p:nvPr>
            <p:ph type="title"/>
          </p:nvPr>
        </p:nvSpPr>
        <p:spPr>
          <a:prstGeom prst="rect">
            <a:avLst/>
          </a:prstGeom>
        </p:spPr>
        <p:txBody>
          <a:bodyPr/>
          <a:lstStyle/>
          <a:p>
            <a:pPr/>
            <a:r>
              <a:t>Evaluation</a:t>
            </a:r>
          </a:p>
        </p:txBody>
      </p:sp>
      <p:sp>
        <p:nvSpPr>
          <p:cNvPr id="1859" name="Shape 1859"/>
          <p:cNvSpPr/>
          <p:nvPr>
            <p:ph type="body" idx="1"/>
          </p:nvPr>
        </p:nvSpPr>
        <p:spPr>
          <a:prstGeom prst="rect">
            <a:avLst/>
          </a:prstGeom>
        </p:spPr>
        <p:txBody>
          <a:bodyPr/>
          <a:lstStyle/>
          <a:p>
            <a:pPr/>
            <a:r>
              <a:t>RQ1: Recall (accuracy)</a:t>
            </a:r>
          </a:p>
          <a:p>
            <a:pPr/>
            <a:r>
              <a:t>RQ2: Runtime overhead</a:t>
            </a:r>
          </a:p>
          <a:p>
            <a:pPr/>
            <a:r>
              <a:t>RQ3: Impact on acceleration</a:t>
            </a:r>
          </a:p>
        </p:txBody>
      </p:sp>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3" name="Shape 1863"/>
          <p:cNvSpPr/>
          <p:nvPr>
            <p:ph type="title"/>
          </p:nvPr>
        </p:nvSpPr>
        <p:spPr>
          <a:prstGeom prst="rect">
            <a:avLst/>
          </a:prstGeom>
        </p:spPr>
        <p:txBody>
          <a:bodyPr/>
          <a:lstStyle/>
          <a:p>
            <a:pPr/>
            <a:r>
              <a:t>Performance Evaluation</a:t>
            </a:r>
          </a:p>
        </p:txBody>
      </p:sp>
      <p:sp>
        <p:nvSpPr>
          <p:cNvPr id="1864" name="Shape 1864"/>
          <p:cNvSpPr/>
          <p:nvPr>
            <p:ph type="body" idx="1"/>
          </p:nvPr>
        </p:nvSpPr>
        <p:spPr>
          <a:prstGeom prst="rect">
            <a:avLst/>
          </a:prstGeom>
        </p:spPr>
        <p:txBody>
          <a:bodyPr/>
          <a:lstStyle/>
          <a:p>
            <a:pPr/>
            <a:r>
              <a:t>Selected 10 projects with &gt; 10 minutes of tests</a:t>
            </a:r>
          </a:p>
          <a:p>
            <a:pPr/>
            <a:r>
              <a:t>Also included projects studied by Zhang et al, averaging &lt; 10 seconds of testing</a:t>
            </a:r>
          </a:p>
          <a:p>
            <a:pPr/>
            <a:r>
              <a:t>Previous exhaustive approach slowdown: &gt;10</a:t>
            </a:r>
            <a:r>
              <a:rPr baseline="31999"/>
              <a:t>300</a:t>
            </a:r>
            <a:r>
              <a:t>X</a:t>
            </a:r>
          </a:p>
          <a:p>
            <a:pPr/>
            <a:r>
              <a:t>Previous heuristic approach slowdown: 31,882X</a:t>
            </a:r>
          </a:p>
          <a:p>
            <a:pPr/>
            <a:r>
              <a:t>ElectricTest slowdown: 36X (885X faster than previous approach)</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6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186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186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1864">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864" grpId="1"/>
    </p:bldLst>
  </p:timing>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870" name="Group 1870"/>
          <p:cNvGrpSpPr/>
          <p:nvPr/>
        </p:nvGrpSpPr>
        <p:grpSpPr>
          <a:xfrm>
            <a:off x="441161" y="2442417"/>
            <a:ext cx="11568990" cy="6805694"/>
            <a:chOff x="0" y="0"/>
            <a:chExt cx="11568989" cy="6805692"/>
          </a:xfrm>
        </p:grpSpPr>
        <p:pic>
          <p:nvPicPr>
            <p:cNvPr id="1868" name="pasted-image.pdf"/>
            <p:cNvPicPr>
              <a:picLocks noChangeAspect="1"/>
            </p:cNvPicPr>
            <p:nvPr/>
          </p:nvPicPr>
          <p:blipFill>
            <a:blip r:embed="rId3">
              <a:extLst/>
            </a:blip>
            <a:stretch>
              <a:fillRect/>
            </a:stretch>
          </p:blipFill>
          <p:spPr>
            <a:xfrm>
              <a:off x="0" y="0"/>
              <a:ext cx="11568990" cy="6616073"/>
            </a:xfrm>
            <a:prstGeom prst="rect">
              <a:avLst/>
            </a:prstGeom>
            <a:ln w="12700" cap="flat">
              <a:noFill/>
              <a:miter lim="400000"/>
            </a:ln>
            <a:effectLst/>
          </p:spPr>
        </p:pic>
        <p:sp>
          <p:nvSpPr>
            <p:cNvPr id="1869" name="Shape 1869"/>
            <p:cNvSpPr/>
            <p:nvPr/>
          </p:nvSpPr>
          <p:spPr>
            <a:xfrm>
              <a:off x="3936263" y="6335792"/>
              <a:ext cx="4014674" cy="469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400"/>
              </a:lvl1pPr>
            </a:lstStyle>
            <a:p>
              <a:pPr/>
              <a:r>
                <a:t>Speedup (higher is better)</a:t>
              </a:r>
            </a:p>
          </p:txBody>
        </p:sp>
      </p:grpSp>
      <p:sp>
        <p:nvSpPr>
          <p:cNvPr id="1871" name="Shape 1871"/>
          <p:cNvSpPr/>
          <p:nvPr>
            <p:ph type="title"/>
          </p:nvPr>
        </p:nvSpPr>
        <p:spPr>
          <a:xfrm>
            <a:off x="380025" y="444500"/>
            <a:ext cx="11926540" cy="2159000"/>
          </a:xfrm>
          <a:prstGeom prst="rect">
            <a:avLst/>
          </a:prstGeom>
        </p:spPr>
        <p:txBody>
          <a:bodyPr/>
          <a:lstStyle/>
          <a:p>
            <a:pPr/>
            <a:r>
              <a:t>Performance Evaluation</a:t>
            </a:r>
          </a:p>
        </p:txBody>
      </p:sp>
      <p:grpSp>
        <p:nvGrpSpPr>
          <p:cNvPr id="1874" name="Group 1874"/>
          <p:cNvGrpSpPr/>
          <p:nvPr/>
        </p:nvGrpSpPr>
        <p:grpSpPr>
          <a:xfrm>
            <a:off x="7815724" y="2258089"/>
            <a:ext cx="4747916" cy="6275021"/>
            <a:chOff x="-618817" y="0"/>
            <a:chExt cx="4747914" cy="6275020"/>
          </a:xfrm>
        </p:grpSpPr>
        <p:sp>
          <p:nvSpPr>
            <p:cNvPr id="1872" name="Shape 1872"/>
            <p:cNvSpPr/>
            <p:nvPr/>
          </p:nvSpPr>
          <p:spPr>
            <a:xfrm flipV="1">
              <a:off x="-1" y="0"/>
              <a:ext cx="2" cy="6275021"/>
            </a:xfrm>
            <a:prstGeom prst="line">
              <a:avLst/>
            </a:prstGeom>
            <a:noFill/>
            <a:ln w="76200" cap="flat">
              <a:solidFill>
                <a:schemeClr val="accent2"/>
              </a:solidFill>
              <a:prstDash val="solid"/>
              <a:miter lim="400000"/>
            </a:ln>
            <a:effectLst/>
          </p:spPr>
          <p:txBody>
            <a:bodyPr wrap="square" lIns="50800" tIns="50800" rIns="50800" bIns="50800" numCol="1" anchor="ctr">
              <a:noAutofit/>
            </a:bodyPr>
            <a:lstStyle/>
            <a:p>
              <a:pPr>
                <a:defRPr sz="2400"/>
              </a:pPr>
            </a:p>
          </p:txBody>
        </p:sp>
        <p:sp>
          <p:nvSpPr>
            <p:cNvPr id="1873" name="Shape 1873"/>
            <p:cNvSpPr/>
            <p:nvPr/>
          </p:nvSpPr>
          <p:spPr>
            <a:xfrm>
              <a:off x="-618818" y="5298304"/>
              <a:ext cx="4747916" cy="647701"/>
            </a:xfrm>
            <a:prstGeom prst="rect">
              <a:avLst/>
            </a:prstGeom>
            <a:solidFill>
              <a:srgbClr val="FFFFFF">
                <a:alpha val="39000"/>
              </a:srgbClr>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pPr/>
              <a:r>
                <a:t>Average (Unsafe) 19x</a:t>
              </a:r>
            </a:p>
          </p:txBody>
        </p:sp>
      </p:grpSp>
      <p:grpSp>
        <p:nvGrpSpPr>
          <p:cNvPr id="1877" name="Group 1877"/>
          <p:cNvGrpSpPr/>
          <p:nvPr/>
        </p:nvGrpSpPr>
        <p:grpSpPr>
          <a:xfrm>
            <a:off x="5297640" y="2258089"/>
            <a:ext cx="4014675" cy="6275021"/>
            <a:chOff x="0" y="0"/>
            <a:chExt cx="4014673" cy="6275020"/>
          </a:xfrm>
        </p:grpSpPr>
        <p:sp>
          <p:nvSpPr>
            <p:cNvPr id="1875" name="Shape 1875"/>
            <p:cNvSpPr/>
            <p:nvPr/>
          </p:nvSpPr>
          <p:spPr>
            <a:xfrm flipV="1">
              <a:off x="-1" y="0"/>
              <a:ext cx="2" cy="6275021"/>
            </a:xfrm>
            <a:prstGeom prst="line">
              <a:avLst/>
            </a:prstGeom>
            <a:noFill/>
            <a:ln w="76200" cap="flat">
              <a:solidFill>
                <a:schemeClr val="accent2"/>
              </a:solidFill>
              <a:prstDash val="solid"/>
              <a:miter lim="400000"/>
            </a:ln>
            <a:effectLst/>
          </p:spPr>
          <p:txBody>
            <a:bodyPr wrap="square" lIns="50800" tIns="50800" rIns="50800" bIns="50800" numCol="1" anchor="ctr">
              <a:noAutofit/>
            </a:bodyPr>
            <a:lstStyle/>
            <a:p>
              <a:pPr>
                <a:defRPr sz="2400"/>
              </a:pPr>
            </a:p>
          </p:txBody>
        </p:sp>
        <p:sp>
          <p:nvSpPr>
            <p:cNvPr id="1876" name="Shape 1876"/>
            <p:cNvSpPr/>
            <p:nvPr/>
          </p:nvSpPr>
          <p:spPr>
            <a:xfrm>
              <a:off x="79806" y="2085204"/>
              <a:ext cx="3934868" cy="647701"/>
            </a:xfrm>
            <a:prstGeom prst="rect">
              <a:avLst/>
            </a:prstGeom>
            <a:solidFill>
              <a:srgbClr val="FFFFFF">
                <a:alpha val="39000"/>
              </a:srgbClr>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pPr/>
              <a:r>
                <a:t>Average (Safe) 7x</a:t>
              </a:r>
            </a:p>
          </p:txBody>
        </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8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8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70" grpId="1"/>
      <p:bldP build="whole" bldLvl="1" animBg="1" rev="0" advAuto="0" spid="1877" grpId="2"/>
      <p:bldP build="whole" bldLvl="1" animBg="1" rev="0" advAuto="0" spid="1874" grpId="3"/>
    </p:bldLst>
  </p:timing>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1" name="Shape 1881"/>
          <p:cNvSpPr/>
          <p:nvPr>
            <p:ph type="title"/>
          </p:nvPr>
        </p:nvSpPr>
        <p:spPr>
          <a:prstGeom prst="rect">
            <a:avLst/>
          </a:prstGeom>
        </p:spPr>
        <p:txBody>
          <a:bodyPr/>
          <a:lstStyle/>
          <a:p>
            <a:pPr defTabSz="490727">
              <a:defRPr sz="6719"/>
            </a:pPr>
            <a:r>
              <a:t>Key Insight: Dependencies don’t need to be </a:t>
            </a:r>
            <a:r>
              <a:rPr b="1">
                <a:latin typeface="Helvetica"/>
                <a:ea typeface="Helvetica"/>
                <a:cs typeface="Helvetica"/>
                <a:sym typeface="Helvetica"/>
              </a:rPr>
              <a:t>precise</a:t>
            </a:r>
            <a:r>
              <a:t>, but must be </a:t>
            </a:r>
            <a:r>
              <a:rPr b="1">
                <a:latin typeface="Helvetica"/>
                <a:ea typeface="Helvetica"/>
                <a:cs typeface="Helvetica"/>
                <a:sym typeface="Helvetica"/>
              </a:rPr>
              <a:t>sound</a:t>
            </a:r>
          </a:p>
        </p:txBody>
      </p:sp>
      <p:grpSp>
        <p:nvGrpSpPr>
          <p:cNvPr id="1884" name="Group 1884"/>
          <p:cNvGrpSpPr/>
          <p:nvPr/>
        </p:nvGrpSpPr>
        <p:grpSpPr>
          <a:xfrm>
            <a:off x="1362868" y="3924300"/>
            <a:ext cx="10279064" cy="1905000"/>
            <a:chOff x="0" y="0"/>
            <a:chExt cx="10279062" cy="1905000"/>
          </a:xfrm>
        </p:grpSpPr>
        <p:sp>
          <p:nvSpPr>
            <p:cNvPr id="1883" name="Shape 1883"/>
            <p:cNvSpPr/>
            <p:nvPr/>
          </p:nvSpPr>
          <p:spPr>
            <a:xfrm>
              <a:off x="215900" y="139700"/>
              <a:ext cx="9847263" cy="1346200"/>
            </a:xfrm>
            <a:prstGeom prst="rect">
              <a:avLst/>
            </a:prstGeom>
            <a:solidFill>
              <a:srgbClr val="FFFFFF">
                <a:alpha val="82119"/>
              </a:srgbClr>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8000">
                  <a:solidFill>
                    <a:schemeClr val="accent5"/>
                  </a:solidFill>
                  <a:latin typeface="Helvetica"/>
                  <a:ea typeface="Helvetica"/>
                  <a:cs typeface="Helvetica"/>
                  <a:sym typeface="Helvetica"/>
                </a:defRPr>
              </a:lvl1pPr>
            </a:lstStyle>
            <a:p>
              <a:pPr/>
              <a:r>
                <a:t>Why not have both?</a:t>
              </a:r>
            </a:p>
          </p:txBody>
        </p:sp>
        <p:pic>
          <p:nvPicPr>
            <p:cNvPr id="1882" name=""/>
            <p:cNvPicPr>
              <a:picLocks noChangeAspect="0"/>
            </p:cNvPicPr>
            <p:nvPr/>
          </p:nvPicPr>
          <p:blipFill>
            <a:blip r:embed="rId3">
              <a:extLst/>
            </a:blip>
            <a:stretch>
              <a:fillRect/>
            </a:stretch>
          </p:blipFill>
          <p:spPr>
            <a:xfrm>
              <a:off x="-1" y="-1"/>
              <a:ext cx="10279064" cy="1905001"/>
            </a:xfrm>
            <a:prstGeom prst="rect">
              <a:avLst/>
            </a:prstGeom>
            <a:effectLst/>
          </p:spPr>
        </p:pic>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84" grpId="1"/>
    </p:bldLst>
  </p:timing>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8" name="Shape 1888"/>
          <p:cNvSpPr/>
          <p:nvPr>
            <p:ph type="ctrTitle"/>
          </p:nvPr>
        </p:nvSpPr>
        <p:spPr>
          <a:xfrm>
            <a:off x="1270000" y="774700"/>
            <a:ext cx="10464800" cy="3302000"/>
          </a:xfrm>
          <a:prstGeom prst="rect">
            <a:avLst/>
          </a:prstGeom>
        </p:spPr>
        <p:txBody>
          <a:bodyPr/>
          <a:lstStyle>
            <a:lvl1pPr defTabSz="514095">
              <a:defRPr sz="7040"/>
            </a:lvl1pPr>
          </a:lstStyle>
          <a:p>
            <a:pPr/>
            <a:r>
              <a:t>Precisely Detecting Manifest Dependencies  Between Tests</a:t>
            </a:r>
          </a:p>
        </p:txBody>
      </p:sp>
      <p:pic>
        <p:nvPicPr>
          <p:cNvPr id="1889" name="pasted-image.tiff"/>
          <p:cNvPicPr>
            <a:picLocks noChangeAspect="1"/>
          </p:cNvPicPr>
          <p:nvPr/>
        </p:nvPicPr>
        <p:blipFill>
          <a:blip r:embed="rId2">
            <a:extLst/>
          </a:blip>
          <a:srcRect l="0" t="0" r="0" b="13946"/>
          <a:stretch>
            <a:fillRect/>
          </a:stretch>
        </p:blipFill>
        <p:spPr>
          <a:xfrm>
            <a:off x="6894334" y="5892800"/>
            <a:ext cx="2080121" cy="2691768"/>
          </a:xfrm>
          <a:prstGeom prst="rect">
            <a:avLst/>
          </a:prstGeom>
          <a:ln w="12700">
            <a:miter lim="400000"/>
          </a:ln>
        </p:spPr>
      </p:pic>
      <p:pic>
        <p:nvPicPr>
          <p:cNvPr id="1890" name="gail.jpg"/>
          <p:cNvPicPr>
            <a:picLocks noChangeAspect="1"/>
          </p:cNvPicPr>
          <p:nvPr/>
        </p:nvPicPr>
        <p:blipFill>
          <a:blip r:embed="rId3">
            <a:extLst/>
          </a:blip>
          <a:stretch>
            <a:fillRect/>
          </a:stretch>
        </p:blipFill>
        <p:spPr>
          <a:xfrm>
            <a:off x="9640858" y="6198505"/>
            <a:ext cx="2080197" cy="2080196"/>
          </a:xfrm>
          <a:prstGeom prst="rect">
            <a:avLst/>
          </a:prstGeom>
          <a:ln w="12700">
            <a:miter lim="400000"/>
          </a:ln>
        </p:spPr>
      </p:pic>
      <p:pic>
        <p:nvPicPr>
          <p:cNvPr id="1891" name="jon.jpg"/>
          <p:cNvPicPr>
            <a:picLocks noChangeAspect="1"/>
          </p:cNvPicPr>
          <p:nvPr/>
        </p:nvPicPr>
        <p:blipFill>
          <a:blip r:embed="rId4">
            <a:extLst/>
          </a:blip>
          <a:stretch>
            <a:fillRect/>
          </a:stretch>
        </p:blipFill>
        <p:spPr>
          <a:xfrm>
            <a:off x="1283745" y="6198505"/>
            <a:ext cx="2080196" cy="2080196"/>
          </a:xfrm>
          <a:prstGeom prst="rect">
            <a:avLst/>
          </a:prstGeom>
          <a:ln w="12700">
            <a:miter lim="400000"/>
          </a:ln>
        </p:spPr>
      </p:pic>
      <p:pic>
        <p:nvPicPr>
          <p:cNvPr id="1892" name="pasted-image.tiff"/>
          <p:cNvPicPr>
            <a:picLocks noChangeAspect="1"/>
          </p:cNvPicPr>
          <p:nvPr/>
        </p:nvPicPr>
        <p:blipFill>
          <a:blip r:embed="rId5">
            <a:extLst/>
          </a:blip>
          <a:stretch>
            <a:fillRect/>
          </a:stretch>
        </p:blipFill>
        <p:spPr>
          <a:xfrm>
            <a:off x="4030443" y="6198505"/>
            <a:ext cx="2197390" cy="2080196"/>
          </a:xfrm>
          <a:prstGeom prst="rect">
            <a:avLst/>
          </a:prstGeom>
          <a:ln w="12700">
            <a:miter lim="400000"/>
          </a:ln>
        </p:spPr>
      </p:pic>
      <p:sp>
        <p:nvSpPr>
          <p:cNvPr id="1893" name="Shape 1893"/>
          <p:cNvSpPr/>
          <p:nvPr/>
        </p:nvSpPr>
        <p:spPr>
          <a:xfrm>
            <a:off x="831428" y="4597400"/>
            <a:ext cx="11341944" cy="1130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3200"/>
            </a:pPr>
            <a:r>
              <a:rPr>
                <a:solidFill>
                  <a:srgbClr val="000006"/>
                </a:solidFill>
              </a:rPr>
              <a:t>Jonathan Bell</a:t>
            </a:r>
            <a:r>
              <a:t>, Alex Gyori, Darko Marinov and Gail Kaiser</a:t>
            </a:r>
          </a:p>
          <a:p>
            <a:pPr>
              <a:defRPr sz="3200"/>
            </a:pPr>
            <a:r>
              <a:t>Columbia University &amp; UIUC</a:t>
            </a:r>
          </a:p>
        </p:txBody>
      </p:sp>
      <p:sp>
        <p:nvSpPr>
          <p:cNvPr id="1894" name="Shape 1894"/>
          <p:cNvSpPr/>
          <p:nvPr/>
        </p:nvSpPr>
        <p:spPr>
          <a:xfrm>
            <a:off x="3280530" y="8749506"/>
            <a:ext cx="6443740" cy="69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900"/>
            </a:lvl1pPr>
          </a:lstStyle>
          <a:p>
            <a:pPr/>
            <a:r>
              <a:t>[Proposed work-in-progress]</a:t>
            </a:r>
          </a:p>
        </p:txBody>
      </p:sp>
    </p:spTree>
  </p:cSld>
  <p:clrMapOvr>
    <a:masterClrMapping/>
  </p:clrMapOvr>
  <p:transition xmlns:p14="http://schemas.microsoft.com/office/powerpoint/2010/main" spd="med" advClick="1" p14:dur="1000"/>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6" name="Shape 1896"/>
          <p:cNvSpPr/>
          <p:nvPr>
            <p:ph type="title"/>
          </p:nvPr>
        </p:nvSpPr>
        <p:spPr>
          <a:prstGeom prst="rect">
            <a:avLst/>
          </a:prstGeom>
        </p:spPr>
        <p:txBody>
          <a:bodyPr/>
          <a:lstStyle>
            <a:lvl1pPr defTabSz="496570">
              <a:defRPr sz="6800"/>
            </a:lvl1pPr>
          </a:lstStyle>
          <a:p>
            <a:pPr/>
            <a:r>
              <a:t>Sample Data Dependencies</a:t>
            </a:r>
          </a:p>
        </p:txBody>
      </p:sp>
      <p:grpSp>
        <p:nvGrpSpPr>
          <p:cNvPr id="1899" name="Group 1899"/>
          <p:cNvGrpSpPr/>
          <p:nvPr/>
        </p:nvGrpSpPr>
        <p:grpSpPr>
          <a:xfrm>
            <a:off x="3244366" y="2679217"/>
            <a:ext cx="6516068" cy="1695389"/>
            <a:chOff x="0" y="0"/>
            <a:chExt cx="6516067" cy="1695387"/>
          </a:xfrm>
        </p:grpSpPr>
        <p:sp>
          <p:nvSpPr>
            <p:cNvPr id="1898" name="Shape 1898"/>
            <p:cNvSpPr/>
            <p:nvPr/>
          </p:nvSpPr>
          <p:spPr>
            <a:xfrm>
              <a:off x="215900" y="139700"/>
              <a:ext cx="6084268" cy="1136588"/>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defTabSz="457200">
                <a:defRPr sz="3000">
                  <a:latin typeface="Monaco"/>
                  <a:ea typeface="Monaco"/>
                  <a:cs typeface="Monaco"/>
                  <a:sym typeface="Monaco"/>
                </a:defRPr>
              </a:pPr>
              <a:r>
                <a:rPr>
                  <a:solidFill>
                    <a:srgbClr val="931A68"/>
                  </a:solidFill>
                </a:rPr>
                <a:t>int</a:t>
              </a:r>
              <a:r>
                <a:t> </a:t>
              </a:r>
              <a:r>
                <a:rPr>
                  <a:solidFill>
                    <a:srgbClr val="7E504F"/>
                  </a:solidFill>
                </a:rPr>
                <a:t>x</a:t>
              </a:r>
              <a:r>
                <a:t> = readSharedData();</a:t>
              </a:r>
            </a:p>
            <a:p>
              <a:pPr algn="l" defTabSz="457200">
                <a:defRPr sz="3000">
                  <a:latin typeface="Monaco"/>
                  <a:ea typeface="Monaco"/>
                  <a:cs typeface="Monaco"/>
                  <a:sym typeface="Monaco"/>
                </a:defRPr>
              </a:pPr>
              <a:r>
                <a:t>assertEquals(6,</a:t>
              </a:r>
              <a:r>
                <a:rPr>
                  <a:solidFill>
                    <a:srgbClr val="7E504F"/>
                  </a:solidFill>
                </a:rPr>
                <a:t>x</a:t>
              </a:r>
              <a:r>
                <a:t>);</a:t>
              </a:r>
            </a:p>
          </p:txBody>
        </p:sp>
        <p:pic>
          <p:nvPicPr>
            <p:cNvPr id="1897" name=""/>
            <p:cNvPicPr>
              <a:picLocks noChangeAspect="0"/>
            </p:cNvPicPr>
            <p:nvPr/>
          </p:nvPicPr>
          <p:blipFill>
            <a:blip r:embed="rId2">
              <a:extLst/>
            </a:blip>
            <a:stretch>
              <a:fillRect/>
            </a:stretch>
          </p:blipFill>
          <p:spPr>
            <a:xfrm>
              <a:off x="0" y="-1"/>
              <a:ext cx="6516068" cy="1695389"/>
            </a:xfrm>
            <a:prstGeom prst="rect">
              <a:avLst/>
            </a:prstGeom>
            <a:effectLst/>
          </p:spPr>
        </p:pic>
      </p:grpSp>
      <p:grpSp>
        <p:nvGrpSpPr>
          <p:cNvPr id="1902" name="Group 1902"/>
          <p:cNvGrpSpPr/>
          <p:nvPr/>
        </p:nvGrpSpPr>
        <p:grpSpPr>
          <a:xfrm>
            <a:off x="3244366" y="4562780"/>
            <a:ext cx="6516068" cy="2216089"/>
            <a:chOff x="0" y="0"/>
            <a:chExt cx="6516067" cy="2216087"/>
          </a:xfrm>
        </p:grpSpPr>
        <p:sp>
          <p:nvSpPr>
            <p:cNvPr id="1901" name="Shape 1901"/>
            <p:cNvSpPr/>
            <p:nvPr/>
          </p:nvSpPr>
          <p:spPr>
            <a:xfrm>
              <a:off x="215900" y="139700"/>
              <a:ext cx="6084268" cy="1657288"/>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defTabSz="457200">
                <a:defRPr sz="3000">
                  <a:latin typeface="Monaco"/>
                  <a:ea typeface="Monaco"/>
                  <a:cs typeface="Monaco"/>
                  <a:sym typeface="Monaco"/>
                </a:defRPr>
              </a:pPr>
              <a:r>
                <a:rPr>
                  <a:solidFill>
                    <a:srgbClr val="931A68"/>
                  </a:solidFill>
                </a:rPr>
                <a:t>int</a:t>
              </a:r>
              <a:r>
                <a:t> </a:t>
              </a:r>
              <a:r>
                <a:rPr>
                  <a:solidFill>
                    <a:srgbClr val="7E504F"/>
                  </a:solidFill>
                </a:rPr>
                <a:t>x</a:t>
              </a:r>
              <a:r>
                <a:t> = readSharedData();</a:t>
              </a:r>
            </a:p>
            <a:p>
              <a:pPr algn="l" defTabSz="457200">
                <a:defRPr sz="3000">
                  <a:latin typeface="Monaco"/>
                  <a:ea typeface="Monaco"/>
                  <a:cs typeface="Monaco"/>
                  <a:sym typeface="Monaco"/>
                </a:defRPr>
              </a:pPr>
              <a:r>
                <a:rPr>
                  <a:solidFill>
                    <a:srgbClr val="931A68"/>
                  </a:solidFill>
                </a:rPr>
                <a:t>if</a:t>
              </a:r>
              <a:r>
                <a:t>(</a:t>
              </a:r>
              <a:r>
                <a:rPr>
                  <a:solidFill>
                    <a:srgbClr val="7E504F"/>
                  </a:solidFill>
                </a:rPr>
                <a:t>x</a:t>
              </a:r>
              <a:r>
                <a:t> == 6)</a:t>
              </a:r>
            </a:p>
            <a:p>
              <a:pPr lvl="2" algn="l" defTabSz="457200">
                <a:defRPr sz="3000">
                  <a:latin typeface="Monaco"/>
                  <a:ea typeface="Monaco"/>
                  <a:cs typeface="Monaco"/>
                  <a:sym typeface="Monaco"/>
                </a:defRPr>
              </a:pPr>
              <a:r>
                <a:t>failTest();</a:t>
              </a:r>
            </a:p>
          </p:txBody>
        </p:sp>
        <p:pic>
          <p:nvPicPr>
            <p:cNvPr id="1900" name=""/>
            <p:cNvPicPr>
              <a:picLocks noChangeAspect="0"/>
            </p:cNvPicPr>
            <p:nvPr/>
          </p:nvPicPr>
          <p:blipFill>
            <a:blip r:embed="rId3">
              <a:extLst/>
            </a:blip>
            <a:stretch>
              <a:fillRect/>
            </a:stretch>
          </p:blipFill>
          <p:spPr>
            <a:xfrm>
              <a:off x="0" y="0"/>
              <a:ext cx="6516068" cy="2216089"/>
            </a:xfrm>
            <a:prstGeom prst="rect">
              <a:avLst/>
            </a:prstGeom>
            <a:effectLst/>
          </p:spPr>
        </p:pic>
      </p:grpSp>
      <p:grpSp>
        <p:nvGrpSpPr>
          <p:cNvPr id="1905" name="Group 1905"/>
          <p:cNvGrpSpPr/>
          <p:nvPr/>
        </p:nvGrpSpPr>
        <p:grpSpPr>
          <a:xfrm>
            <a:off x="1643905" y="6793472"/>
            <a:ext cx="9716990" cy="1174689"/>
            <a:chOff x="0" y="0"/>
            <a:chExt cx="9716988" cy="1174687"/>
          </a:xfrm>
        </p:grpSpPr>
        <p:sp>
          <p:nvSpPr>
            <p:cNvPr id="1904" name="Shape 1904"/>
            <p:cNvSpPr/>
            <p:nvPr/>
          </p:nvSpPr>
          <p:spPr>
            <a:xfrm>
              <a:off x="215900" y="139700"/>
              <a:ext cx="9285189" cy="615888"/>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defTabSz="457200">
                <a:defRPr sz="3000">
                  <a:latin typeface="Monaco"/>
                  <a:ea typeface="Monaco"/>
                  <a:cs typeface="Monaco"/>
                  <a:sym typeface="Monaco"/>
                </a:defRPr>
              </a:pPr>
              <a:r>
                <a:t>getSharedLogger().logVerbose(</a:t>
              </a:r>
              <a:r>
                <a:rPr>
                  <a:solidFill>
                    <a:srgbClr val="494DFB"/>
                  </a:solidFill>
                </a:rPr>
                <a:t>“</a:t>
              </a:r>
              <a:r>
                <a:rPr>
                  <a:solidFill>
                    <a:srgbClr val="3933FF"/>
                  </a:solidFill>
                </a:rPr>
                <a:t>Log Ran”</a:t>
              </a:r>
              <a:r>
                <a:t>);</a:t>
              </a:r>
            </a:p>
          </p:txBody>
        </p:sp>
        <p:pic>
          <p:nvPicPr>
            <p:cNvPr id="1903" name=""/>
            <p:cNvPicPr>
              <a:picLocks noChangeAspect="0"/>
            </p:cNvPicPr>
            <p:nvPr/>
          </p:nvPicPr>
          <p:blipFill>
            <a:blip r:embed="rId4">
              <a:extLst/>
            </a:blip>
            <a:stretch>
              <a:fillRect/>
            </a:stretch>
          </p:blipFill>
          <p:spPr>
            <a:xfrm>
              <a:off x="0" y="-1"/>
              <a:ext cx="9716989" cy="1174689"/>
            </a:xfrm>
            <a:prstGeom prst="rect">
              <a:avLst/>
            </a:prstGeom>
            <a:effectLst/>
          </p:spPr>
        </p:pic>
      </p:gr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Shape 232"/>
          <p:cNvSpPr/>
          <p:nvPr>
            <p:ph type="title"/>
          </p:nvPr>
        </p:nvSpPr>
        <p:spPr>
          <a:prstGeom prst="rect">
            <a:avLst/>
          </a:prstGeom>
        </p:spPr>
        <p:txBody>
          <a:bodyPr/>
          <a:lstStyle/>
          <a:p>
            <a:pPr/>
            <a:r>
              <a:t>Flaky Tests Fail Builds</a:t>
            </a:r>
          </a:p>
        </p:txBody>
      </p:sp>
      <p:graphicFrame>
        <p:nvGraphicFramePr>
          <p:cNvPr id="233" name="Chart 233"/>
          <p:cNvGraphicFramePr/>
          <p:nvPr/>
        </p:nvGraphicFramePr>
        <p:xfrm>
          <a:off x="3290016" y="2785190"/>
          <a:ext cx="5658636" cy="5658636"/>
        </p:xfrm>
        <a:graphic xmlns:a="http://schemas.openxmlformats.org/drawingml/2006/main">
          <a:graphicData uri="http://schemas.openxmlformats.org/drawingml/2006/chart">
            <c:chart xmlns:c="http://schemas.openxmlformats.org/drawingml/2006/chart" r:id="rId3"/>
          </a:graphicData>
        </a:graphic>
      </p:graphicFrame>
      <p:sp>
        <p:nvSpPr>
          <p:cNvPr id="234" name="Shape 234"/>
          <p:cNvSpPr/>
          <p:nvPr/>
        </p:nvSpPr>
        <p:spPr>
          <a:xfrm>
            <a:off x="8851824" y="6102350"/>
            <a:ext cx="163860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Passed</a:t>
            </a:r>
          </a:p>
        </p:txBody>
      </p:sp>
      <p:sp>
        <p:nvSpPr>
          <p:cNvPr id="235" name="Shape 235"/>
          <p:cNvSpPr/>
          <p:nvPr/>
        </p:nvSpPr>
        <p:spPr>
          <a:xfrm>
            <a:off x="7111720" y="2419350"/>
            <a:ext cx="28328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Failed (Tests)</a:t>
            </a:r>
          </a:p>
        </p:txBody>
      </p:sp>
      <p:sp>
        <p:nvSpPr>
          <p:cNvPr id="236" name="Shape 236"/>
          <p:cNvSpPr/>
          <p:nvPr/>
        </p:nvSpPr>
        <p:spPr>
          <a:xfrm>
            <a:off x="2192637" y="2419350"/>
            <a:ext cx="29343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Failed (Other)</a:t>
            </a:r>
          </a:p>
        </p:txBody>
      </p:sp>
      <p:sp>
        <p:nvSpPr>
          <p:cNvPr id="237" name="Shape 237"/>
          <p:cNvSpPr/>
          <p:nvPr/>
        </p:nvSpPr>
        <p:spPr>
          <a:xfrm>
            <a:off x="5156090" y="2021416"/>
            <a:ext cx="162168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Errored</a:t>
            </a:r>
          </a:p>
        </p:txBody>
      </p:sp>
      <p:sp>
        <p:nvSpPr>
          <p:cNvPr id="238" name="Shape 238"/>
          <p:cNvSpPr/>
          <p:nvPr/>
        </p:nvSpPr>
        <p:spPr>
          <a:xfrm flipV="1">
            <a:off x="5784925" y="2508249"/>
            <a:ext cx="1" cy="469901"/>
          </a:xfrm>
          <a:prstGeom prst="line">
            <a:avLst/>
          </a:prstGeom>
          <a:ln w="25400">
            <a:solidFill>
              <a:srgbClr val="000000"/>
            </a:solidFill>
            <a:miter lim="400000"/>
          </a:ln>
        </p:spPr>
        <p:txBody>
          <a:bodyPr lIns="50800" tIns="50800" rIns="50800" bIns="50800" anchor="ctr"/>
          <a:lstStyle/>
          <a:p>
            <a:pPr>
              <a:defRPr sz="2400"/>
            </a:pPr>
          </a:p>
        </p:txBody>
      </p:sp>
      <p:sp>
        <p:nvSpPr>
          <p:cNvPr id="239" name="Shape 239"/>
          <p:cNvSpPr/>
          <p:nvPr/>
        </p:nvSpPr>
        <p:spPr>
          <a:xfrm>
            <a:off x="1794840" y="8283795"/>
            <a:ext cx="941512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8,432 builds of 201 Java Projects on Travis CI</a:t>
            </a:r>
          </a:p>
        </p:txBody>
      </p:sp>
      <p:sp>
        <p:nvSpPr>
          <p:cNvPr id="240" name="Shape 240"/>
          <p:cNvSpPr/>
          <p:nvPr/>
        </p:nvSpPr>
        <p:spPr>
          <a:xfrm>
            <a:off x="2972815" y="8767233"/>
            <a:ext cx="705916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[Beller, Gousios and Zaidman ‘15]</a:t>
            </a:r>
          </a:p>
        </p:txBody>
      </p:sp>
    </p:spTree>
  </p:cSld>
  <p:clrMapOvr>
    <a:masterClrMapping/>
  </p:clrMapOvr>
  <p:transition xmlns:p14="http://schemas.microsoft.com/office/powerpoint/2010/main" spd="med" advClick="1" p14:dur="1000"/>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7" name="Shape 1907"/>
          <p:cNvSpPr/>
          <p:nvPr>
            <p:ph type="title"/>
          </p:nvPr>
        </p:nvSpPr>
        <p:spPr>
          <a:prstGeom prst="rect">
            <a:avLst/>
          </a:prstGeom>
        </p:spPr>
        <p:txBody>
          <a:bodyPr/>
          <a:lstStyle>
            <a:lvl1pPr defTabSz="543305">
              <a:defRPr sz="7440"/>
            </a:lvl1pPr>
          </a:lstStyle>
          <a:p>
            <a:pPr/>
            <a:r>
              <a:t>Dependencies that Matter</a:t>
            </a:r>
          </a:p>
        </p:txBody>
      </p:sp>
      <p:grpSp>
        <p:nvGrpSpPr>
          <p:cNvPr id="1910" name="Group 1910"/>
          <p:cNvGrpSpPr/>
          <p:nvPr/>
        </p:nvGrpSpPr>
        <p:grpSpPr>
          <a:xfrm>
            <a:off x="999883" y="4864100"/>
            <a:ext cx="11005034" cy="1778000"/>
            <a:chOff x="0" y="0"/>
            <a:chExt cx="11005032" cy="1778000"/>
          </a:xfrm>
        </p:grpSpPr>
        <p:sp>
          <p:nvSpPr>
            <p:cNvPr id="1909" name="Shape 1909"/>
            <p:cNvSpPr/>
            <p:nvPr/>
          </p:nvSpPr>
          <p:spPr>
            <a:xfrm>
              <a:off x="215900" y="139700"/>
              <a:ext cx="10573233" cy="121920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b="1">
                  <a:latin typeface="Helvetica"/>
                  <a:ea typeface="Helvetica"/>
                  <a:cs typeface="Helvetica"/>
                  <a:sym typeface="Helvetica"/>
                </a:defRPr>
              </a:lvl1pPr>
            </a:lstStyle>
            <a:p>
              <a:pPr/>
              <a:r>
                <a:t>Formally: data that’s read AND effects the outcome of the test</a:t>
              </a:r>
            </a:p>
          </p:txBody>
        </p:sp>
        <p:pic>
          <p:nvPicPr>
            <p:cNvPr id="1908" name=""/>
            <p:cNvPicPr>
              <a:picLocks noChangeAspect="0"/>
            </p:cNvPicPr>
            <p:nvPr/>
          </p:nvPicPr>
          <p:blipFill>
            <a:blip r:embed="rId2">
              <a:extLst/>
            </a:blip>
            <a:stretch>
              <a:fillRect/>
            </a:stretch>
          </p:blipFill>
          <p:spPr>
            <a:xfrm>
              <a:off x="0" y="-1"/>
              <a:ext cx="11005033" cy="1778001"/>
            </a:xfrm>
            <a:prstGeom prst="rect">
              <a:avLst/>
            </a:prstGeom>
            <a:effectLst/>
          </p:spPr>
        </p:pic>
      </p:grpSp>
    </p:spTree>
  </p:cSld>
  <p:clrMapOvr>
    <a:masterClrMapping/>
  </p:clrMapOvr>
  <p:transition xmlns:p14="http://schemas.microsoft.com/office/powerpoint/2010/main" spd="med" advClick="1" p14:dur="1000"/>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2" name="Shape 1912"/>
          <p:cNvSpPr/>
          <p:nvPr>
            <p:ph type="title"/>
          </p:nvPr>
        </p:nvSpPr>
        <p:spPr>
          <a:prstGeom prst="rect">
            <a:avLst/>
          </a:prstGeom>
        </p:spPr>
        <p:txBody>
          <a:bodyPr/>
          <a:lstStyle/>
          <a:p>
            <a:pPr/>
            <a:r>
              <a:t>Taint Tracking in Testing</a:t>
            </a:r>
          </a:p>
        </p:txBody>
      </p:sp>
      <p:sp>
        <p:nvSpPr>
          <p:cNvPr id="1913" name="Shape 1913"/>
          <p:cNvSpPr/>
          <p:nvPr/>
        </p:nvSpPr>
        <p:spPr>
          <a:xfrm>
            <a:off x="4986994" y="4468562"/>
            <a:ext cx="2669407" cy="2669407"/>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2400">
                <a:solidFill>
                  <a:srgbClr val="FFFFFF"/>
                </a:solidFill>
                <a:latin typeface="Helvetica"/>
                <a:ea typeface="Helvetica"/>
                <a:cs typeface="Helvetica"/>
                <a:sym typeface="Helvetica"/>
              </a:defRPr>
            </a:lvl1pPr>
          </a:lstStyle>
          <a:p>
            <a:pPr/>
            <a:r>
              <a:t>Application</a:t>
            </a:r>
          </a:p>
        </p:txBody>
      </p:sp>
      <p:sp>
        <p:nvSpPr>
          <p:cNvPr id="1914" name="Shape 1914"/>
          <p:cNvSpPr/>
          <p:nvPr/>
        </p:nvSpPr>
        <p:spPr>
          <a:xfrm flipV="1">
            <a:off x="2823133" y="4939665"/>
            <a:ext cx="2152365" cy="1"/>
          </a:xfrm>
          <a:prstGeom prst="line">
            <a:avLst/>
          </a:prstGeom>
          <a:ln w="101600">
            <a:solidFill>
              <a:schemeClr val="accent2"/>
            </a:solidFill>
            <a:miter lim="400000"/>
            <a:tailEnd type="triangle"/>
          </a:ln>
        </p:spPr>
        <p:txBody>
          <a:bodyPr lIns="50800" tIns="50800" rIns="50800" bIns="50800" anchor="ctr"/>
          <a:lstStyle/>
          <a:p>
            <a:pPr>
              <a:defRPr sz="2400"/>
            </a:pPr>
          </a:p>
        </p:txBody>
      </p:sp>
      <p:sp>
        <p:nvSpPr>
          <p:cNvPr id="1915" name="Shape 1915"/>
          <p:cNvSpPr/>
          <p:nvPr/>
        </p:nvSpPr>
        <p:spPr>
          <a:xfrm flipV="1">
            <a:off x="2823133" y="5447665"/>
            <a:ext cx="2152365" cy="1"/>
          </a:xfrm>
          <a:prstGeom prst="line">
            <a:avLst/>
          </a:prstGeom>
          <a:ln w="101600">
            <a:solidFill>
              <a:schemeClr val="accent2"/>
            </a:solidFill>
            <a:miter lim="400000"/>
            <a:tailEnd type="triangle"/>
          </a:ln>
        </p:spPr>
        <p:txBody>
          <a:bodyPr lIns="50800" tIns="50800" rIns="50800" bIns="50800" anchor="ctr"/>
          <a:lstStyle/>
          <a:p>
            <a:pPr>
              <a:defRPr sz="2400"/>
            </a:pPr>
          </a:p>
        </p:txBody>
      </p:sp>
      <p:sp>
        <p:nvSpPr>
          <p:cNvPr id="1916" name="Shape 1916"/>
          <p:cNvSpPr/>
          <p:nvPr/>
        </p:nvSpPr>
        <p:spPr>
          <a:xfrm flipV="1">
            <a:off x="2823133" y="5955665"/>
            <a:ext cx="2152365" cy="1"/>
          </a:xfrm>
          <a:prstGeom prst="line">
            <a:avLst/>
          </a:prstGeom>
          <a:ln w="101600">
            <a:solidFill>
              <a:schemeClr val="accent2"/>
            </a:solidFill>
            <a:miter lim="400000"/>
            <a:tailEnd type="triangle"/>
          </a:ln>
        </p:spPr>
        <p:txBody>
          <a:bodyPr lIns="50800" tIns="50800" rIns="50800" bIns="50800" anchor="ctr"/>
          <a:lstStyle/>
          <a:p>
            <a:pPr>
              <a:defRPr sz="2400"/>
            </a:pPr>
          </a:p>
        </p:txBody>
      </p:sp>
      <p:sp>
        <p:nvSpPr>
          <p:cNvPr id="1917" name="Shape 1917"/>
          <p:cNvSpPr/>
          <p:nvPr/>
        </p:nvSpPr>
        <p:spPr>
          <a:xfrm flipV="1">
            <a:off x="2823133" y="6463665"/>
            <a:ext cx="2152365" cy="1"/>
          </a:xfrm>
          <a:prstGeom prst="line">
            <a:avLst/>
          </a:prstGeom>
          <a:ln w="101600">
            <a:solidFill>
              <a:schemeClr val="accent2"/>
            </a:solidFill>
            <a:miter lim="400000"/>
            <a:tailEnd type="triangle"/>
          </a:ln>
        </p:spPr>
        <p:txBody>
          <a:bodyPr lIns="50800" tIns="50800" rIns="50800" bIns="50800" anchor="ctr"/>
          <a:lstStyle/>
          <a:p>
            <a:pPr>
              <a:defRPr sz="2400"/>
            </a:pPr>
          </a:p>
        </p:txBody>
      </p:sp>
      <p:sp>
        <p:nvSpPr>
          <p:cNvPr id="1918" name="Shape 1918"/>
          <p:cNvSpPr/>
          <p:nvPr/>
        </p:nvSpPr>
        <p:spPr>
          <a:xfrm>
            <a:off x="1155867" y="5479415"/>
            <a:ext cx="148567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Inputs</a:t>
            </a:r>
          </a:p>
        </p:txBody>
      </p:sp>
      <p:sp>
        <p:nvSpPr>
          <p:cNvPr id="1919" name="Shape 1919"/>
          <p:cNvSpPr/>
          <p:nvPr/>
        </p:nvSpPr>
        <p:spPr>
          <a:xfrm flipV="1">
            <a:off x="7645815" y="5549265"/>
            <a:ext cx="2152366" cy="1"/>
          </a:xfrm>
          <a:prstGeom prst="line">
            <a:avLst/>
          </a:prstGeom>
          <a:ln w="101600">
            <a:solidFill>
              <a:schemeClr val="accent2"/>
            </a:solidFill>
            <a:miter lim="400000"/>
            <a:tailEnd type="triangle"/>
          </a:ln>
        </p:spPr>
        <p:txBody>
          <a:bodyPr lIns="50800" tIns="50800" rIns="50800" bIns="50800" anchor="ctr"/>
          <a:lstStyle/>
          <a:p>
            <a:pPr>
              <a:defRPr sz="2400"/>
            </a:pPr>
          </a:p>
        </p:txBody>
      </p:sp>
      <p:sp>
        <p:nvSpPr>
          <p:cNvPr id="1920" name="Shape 1920"/>
          <p:cNvSpPr/>
          <p:nvPr/>
        </p:nvSpPr>
        <p:spPr>
          <a:xfrm flipV="1">
            <a:off x="7645815" y="6057265"/>
            <a:ext cx="2152366" cy="1"/>
          </a:xfrm>
          <a:prstGeom prst="line">
            <a:avLst/>
          </a:prstGeom>
          <a:ln w="101600">
            <a:solidFill>
              <a:schemeClr val="accent2"/>
            </a:solidFill>
            <a:miter lim="400000"/>
            <a:tailEnd type="triangle"/>
          </a:ln>
        </p:spPr>
        <p:txBody>
          <a:bodyPr lIns="50800" tIns="50800" rIns="50800" bIns="50800" anchor="ctr"/>
          <a:lstStyle/>
          <a:p>
            <a:pPr>
              <a:defRPr sz="2400"/>
            </a:pPr>
          </a:p>
        </p:txBody>
      </p:sp>
      <p:sp>
        <p:nvSpPr>
          <p:cNvPr id="1921" name="Shape 1921"/>
          <p:cNvSpPr/>
          <p:nvPr/>
        </p:nvSpPr>
        <p:spPr>
          <a:xfrm flipV="1">
            <a:off x="2823133" y="6463665"/>
            <a:ext cx="2152365" cy="1"/>
          </a:xfrm>
          <a:prstGeom prst="line">
            <a:avLst/>
          </a:prstGeom>
          <a:ln w="101600">
            <a:solidFill>
              <a:schemeClr val="accent5"/>
            </a:solidFill>
            <a:miter lim="400000"/>
            <a:tailEnd type="triangle"/>
          </a:ln>
        </p:spPr>
        <p:txBody>
          <a:bodyPr lIns="50800" tIns="50800" rIns="50800" bIns="50800" anchor="ctr"/>
          <a:lstStyle/>
          <a:p>
            <a:pPr>
              <a:defRPr sz="2400"/>
            </a:pPr>
          </a:p>
        </p:txBody>
      </p:sp>
      <p:sp>
        <p:nvSpPr>
          <p:cNvPr id="1922" name="Shape 1922"/>
          <p:cNvSpPr/>
          <p:nvPr/>
        </p:nvSpPr>
        <p:spPr>
          <a:xfrm flipV="1">
            <a:off x="7645815" y="5549265"/>
            <a:ext cx="2152366" cy="1"/>
          </a:xfrm>
          <a:prstGeom prst="line">
            <a:avLst/>
          </a:prstGeom>
          <a:ln w="101600">
            <a:solidFill>
              <a:schemeClr val="accent5"/>
            </a:solidFill>
            <a:miter lim="400000"/>
            <a:tailEnd type="triangle"/>
          </a:ln>
        </p:spPr>
        <p:txBody>
          <a:bodyPr lIns="50800" tIns="50800" rIns="50800" bIns="50800" anchor="ctr"/>
          <a:lstStyle/>
          <a:p>
            <a:pPr>
              <a:defRPr sz="2400"/>
            </a:pPr>
          </a:p>
        </p:txBody>
      </p:sp>
      <p:sp>
        <p:nvSpPr>
          <p:cNvPr id="1923" name="Shape 1923"/>
          <p:cNvSpPr/>
          <p:nvPr/>
        </p:nvSpPr>
        <p:spPr>
          <a:xfrm>
            <a:off x="600478" y="6773544"/>
            <a:ext cx="4027066"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chemeClr val="accent5"/>
                </a:solidFill>
                <a:latin typeface="Helvetica"/>
                <a:ea typeface="Helvetica"/>
                <a:cs typeface="Helvetica"/>
                <a:sym typeface="Helvetica"/>
              </a:defRPr>
            </a:pPr>
            <a:r>
              <a:t>Data dependency</a:t>
            </a:r>
          </a:p>
          <a:p>
            <a:pPr>
              <a:defRPr b="1">
                <a:solidFill>
                  <a:schemeClr val="accent5"/>
                </a:solidFill>
                <a:latin typeface="Helvetica"/>
                <a:ea typeface="Helvetica"/>
                <a:cs typeface="Helvetica"/>
                <a:sym typeface="Helvetica"/>
              </a:defRPr>
            </a:pPr>
            <a:r>
              <a:t>marked as tainted</a:t>
            </a:r>
          </a:p>
        </p:txBody>
      </p:sp>
      <p:sp>
        <p:nvSpPr>
          <p:cNvPr id="1924" name="Shape 1924"/>
          <p:cNvSpPr/>
          <p:nvPr/>
        </p:nvSpPr>
        <p:spPr>
          <a:xfrm>
            <a:off x="7662099" y="3538854"/>
            <a:ext cx="4966024"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chemeClr val="accent5"/>
                </a:solidFill>
                <a:latin typeface="Helvetica"/>
                <a:ea typeface="Helvetica"/>
                <a:cs typeface="Helvetica"/>
                <a:sym typeface="Helvetica"/>
              </a:defRPr>
            </a:pPr>
            <a:r>
              <a:t>Output that is derived</a:t>
            </a:r>
          </a:p>
          <a:p>
            <a:pPr>
              <a:defRPr b="1">
                <a:solidFill>
                  <a:schemeClr val="accent5"/>
                </a:solidFill>
                <a:latin typeface="Helvetica"/>
                <a:ea typeface="Helvetica"/>
                <a:cs typeface="Helvetica"/>
                <a:sym typeface="Helvetica"/>
              </a:defRPr>
            </a:pPr>
            <a:r>
              <a:t>from tainted input</a:t>
            </a:r>
          </a:p>
        </p:txBody>
      </p:sp>
      <p:sp>
        <p:nvSpPr>
          <p:cNvPr id="1925" name="Shape 1925"/>
          <p:cNvSpPr/>
          <p:nvPr/>
        </p:nvSpPr>
        <p:spPr>
          <a:xfrm>
            <a:off x="9770661" y="4987323"/>
            <a:ext cx="2669407" cy="1531554"/>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b="1" sz="2400">
                <a:solidFill>
                  <a:srgbClr val="FFFFFF"/>
                </a:solidFill>
                <a:latin typeface="Helvetica"/>
                <a:ea typeface="Helvetica"/>
                <a:cs typeface="Helvetica"/>
                <a:sym typeface="Helvetica"/>
              </a:defRPr>
            </a:lvl1pPr>
          </a:lstStyle>
          <a:p>
            <a:pPr/>
            <a:r>
              <a:t>Assertions</a:t>
            </a:r>
          </a:p>
        </p:txBody>
      </p:sp>
      <p:sp>
        <p:nvSpPr>
          <p:cNvPr id="1926" name="Shape 1926"/>
          <p:cNvSpPr/>
          <p:nvPr/>
        </p:nvSpPr>
        <p:spPr>
          <a:xfrm>
            <a:off x="7645815" y="6971664"/>
            <a:ext cx="4027067" cy="1"/>
          </a:xfrm>
          <a:prstGeom prst="line">
            <a:avLst/>
          </a:prstGeom>
          <a:ln w="101600">
            <a:solidFill>
              <a:schemeClr val="accent5"/>
            </a:solidFill>
            <a:miter lim="400000"/>
            <a:tailEnd type="triangle"/>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2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92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922"/>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9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19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21" grpId="1"/>
      <p:bldP build="whole" bldLvl="1" animBg="1" rev="0" advAuto="0" spid="1924" grpId="4"/>
      <p:bldP build="whole" bldLvl="1" animBg="1" rev="0" advAuto="0" spid="1923" grpId="2"/>
      <p:bldP build="whole" bldLvl="1" animBg="1" rev="0" advAuto="0" spid="1926" grpId="5"/>
      <p:bldP build="whole" bldLvl="1" animBg="1" rev="0" advAuto="0" spid="1922" grpId="3"/>
    </p:bldLst>
  </p:timing>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28" name="Shape 1928"/>
          <p:cNvSpPr/>
          <p:nvPr>
            <p:ph type="body" sz="quarter" idx="1"/>
          </p:nvPr>
        </p:nvSpPr>
        <p:spPr>
          <a:xfrm>
            <a:off x="2816820" y="7467600"/>
            <a:ext cx="7371160" cy="1130300"/>
          </a:xfrm>
          <a:prstGeom prst="rect">
            <a:avLst/>
          </a:prstGeom>
        </p:spPr>
        <p:txBody>
          <a:bodyPr/>
          <a:lstStyle/>
          <a:p>
            <a:pPr>
              <a:defRPr>
                <a:solidFill>
                  <a:srgbClr val="FFFFFF"/>
                </a:solidFill>
              </a:defRPr>
            </a:pPr>
            <a:r>
              <a:t>Jonathan Bell and Gail Kaiser</a:t>
            </a:r>
          </a:p>
          <a:p>
            <a:pPr>
              <a:defRPr>
                <a:solidFill>
                  <a:srgbClr val="FFFFFF"/>
                </a:solidFill>
              </a:defRPr>
            </a:pPr>
            <a:r>
              <a:t>Columbia University, New York, NY USA</a:t>
            </a:r>
          </a:p>
        </p:txBody>
      </p:sp>
      <p:pic>
        <p:nvPicPr>
          <p:cNvPr id="1929" name="fork on github.pdf"/>
          <p:cNvPicPr>
            <a:picLocks noChangeAspect="1"/>
          </p:cNvPicPr>
          <p:nvPr/>
        </p:nvPicPr>
        <p:blipFill>
          <a:blip r:embed="rId3">
            <a:extLst/>
          </a:blip>
          <a:stretch>
            <a:fillRect/>
          </a:stretch>
        </p:blipFill>
        <p:spPr>
          <a:xfrm>
            <a:off x="10135537" y="-174319"/>
            <a:ext cx="3136378" cy="2780868"/>
          </a:xfrm>
          <a:prstGeom prst="rect">
            <a:avLst/>
          </a:prstGeom>
          <a:ln w="12700">
            <a:miter lim="400000"/>
          </a:ln>
        </p:spPr>
      </p:pic>
      <p:sp>
        <p:nvSpPr>
          <p:cNvPr id="1930" name="Shape 1930"/>
          <p:cNvSpPr/>
          <p:nvPr>
            <p:ph type="title"/>
          </p:nvPr>
        </p:nvSpPr>
        <p:spPr>
          <a:xfrm>
            <a:off x="1270000" y="1072505"/>
            <a:ext cx="10464801" cy="1988195"/>
          </a:xfrm>
          <a:prstGeom prst="rect">
            <a:avLst/>
          </a:prstGeom>
          <a:solidFill>
            <a:srgbClr val="000000">
              <a:alpha val="42000"/>
            </a:srgbClr>
          </a:solidFill>
        </p:spPr>
        <p:txBody>
          <a:bodyPr lIns="0" tIns="0" rIns="0" bIns="0"/>
          <a:lstStyle/>
          <a:p>
            <a:pPr defTabSz="414781">
              <a:defRPr sz="5680">
                <a:solidFill>
                  <a:srgbClr val="FFFFFF"/>
                </a:solidFill>
              </a:defRPr>
            </a:pPr>
            <a:r>
              <a:rPr>
                <a:solidFill>
                  <a:srgbClr val="FFFFE3"/>
                </a:solidFill>
              </a:rPr>
              <a:t>Phosphor</a:t>
            </a:r>
            <a:r>
              <a:t>: Illuminating Dynamic Data Flow in Commodity JVMs</a:t>
            </a:r>
          </a:p>
        </p:txBody>
      </p:sp>
      <p:sp>
        <p:nvSpPr>
          <p:cNvPr id="1931" name="Shape 1931"/>
          <p:cNvSpPr/>
          <p:nvPr/>
        </p:nvSpPr>
        <p:spPr>
          <a:xfrm>
            <a:off x="4806416" y="9006416"/>
            <a:ext cx="339196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[OOPSLA 2014]</a:t>
            </a:r>
          </a:p>
        </p:txBody>
      </p:sp>
    </p:spTree>
  </p:cSld>
  <p:clrMapOvr>
    <a:masterClrMapping/>
  </p:clrMapOvr>
  <p:transition xmlns:p14="http://schemas.microsoft.com/office/powerpoint/2010/main" spd="med" advClick="1" p14:dur="1000"/>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3" name="Shape 1933"/>
          <p:cNvSpPr/>
          <p:nvPr>
            <p:ph type="title"/>
          </p:nvPr>
        </p:nvSpPr>
        <p:spPr>
          <a:prstGeom prst="rect">
            <a:avLst/>
          </a:prstGeom>
        </p:spPr>
        <p:txBody>
          <a:bodyPr/>
          <a:lstStyle>
            <a:lvl1pPr defTabSz="449833">
              <a:defRPr sz="6160"/>
            </a:lvl1pPr>
          </a:lstStyle>
          <a:p>
            <a:pPr/>
            <a:r>
              <a:t>Beroendet - Data Dependencies + Taint Tracking</a:t>
            </a:r>
          </a:p>
        </p:txBody>
      </p:sp>
      <p:sp>
        <p:nvSpPr>
          <p:cNvPr id="1934" name="Shape 1934"/>
          <p:cNvSpPr/>
          <p:nvPr>
            <p:ph type="body" idx="1"/>
          </p:nvPr>
        </p:nvSpPr>
        <p:spPr>
          <a:prstGeom prst="rect">
            <a:avLst/>
          </a:prstGeom>
        </p:spPr>
        <p:txBody>
          <a:bodyPr/>
          <a:lstStyle/>
          <a:p>
            <a:pPr/>
            <a:r>
              <a:t>Once a dependency occurs, begins performing taint tracking (data+control flow) on the data</a:t>
            </a:r>
          </a:p>
          <a:p>
            <a:pPr/>
            <a:r>
              <a:t>At test assertions, mark all tainted data as relevant to the test</a:t>
            </a:r>
          </a:p>
          <a:p>
            <a:pPr/>
            <a:r>
              <a:t>At end, report each dependency along with its relevance metadata</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3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93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93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934">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934" grpId="1"/>
    </p:bldLst>
  </p:timing>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8" name="Shape 1938"/>
          <p:cNvSpPr/>
          <p:nvPr>
            <p:ph type="title"/>
          </p:nvPr>
        </p:nvSpPr>
        <p:spPr>
          <a:prstGeom prst="rect">
            <a:avLst/>
          </a:prstGeom>
        </p:spPr>
        <p:txBody>
          <a:bodyPr/>
          <a:lstStyle>
            <a:lvl1pPr defTabSz="490727">
              <a:defRPr sz="6719"/>
            </a:lvl1pPr>
          </a:lstStyle>
          <a:p>
            <a:pPr/>
            <a:r>
              <a:t>Beroendet - Proposed Evaluation</a:t>
            </a:r>
          </a:p>
        </p:txBody>
      </p:sp>
      <p:sp>
        <p:nvSpPr>
          <p:cNvPr id="1939" name="Shape 1939"/>
          <p:cNvSpPr/>
          <p:nvPr>
            <p:ph type="body" idx="1"/>
          </p:nvPr>
        </p:nvSpPr>
        <p:spPr>
          <a:prstGeom prst="rect">
            <a:avLst/>
          </a:prstGeom>
        </p:spPr>
        <p:txBody>
          <a:bodyPr/>
          <a:lstStyle/>
          <a:p>
            <a:pPr/>
            <a:r>
              <a:t>Compare to DTDetector on small projects (provides ground truth for dependencies)</a:t>
            </a:r>
          </a:p>
          <a:p>
            <a:pPr/>
            <a:r>
              <a:t>Compare to ElectricTest on large projects (shows how much refinement there is)</a:t>
            </a:r>
          </a:p>
          <a:p>
            <a:pPr/>
            <a:r>
              <a:t>Contact developers of projects with true dependencies and report them as bugs: see what happens</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3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9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9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939">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939" grpId="1"/>
    </p:bldLst>
  </p:timing>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3" name="Shape 1943"/>
          <p:cNvSpPr/>
          <p:nvPr>
            <p:ph type="title"/>
          </p:nvPr>
        </p:nvSpPr>
        <p:spPr>
          <a:xfrm>
            <a:off x="1018717" y="444500"/>
            <a:ext cx="11099801" cy="2159000"/>
          </a:xfrm>
          <a:prstGeom prst="rect">
            <a:avLst/>
          </a:prstGeom>
        </p:spPr>
        <p:txBody>
          <a:bodyPr/>
          <a:lstStyle/>
          <a:p>
            <a:pPr/>
            <a:r>
              <a:t>Timeline</a:t>
            </a:r>
          </a:p>
        </p:txBody>
      </p:sp>
      <p:graphicFrame>
        <p:nvGraphicFramePr>
          <p:cNvPr id="1944" name="Table 1944"/>
          <p:cNvGraphicFramePr/>
          <p:nvPr/>
        </p:nvGraphicFramePr>
        <p:xfrm>
          <a:off x="1336217" y="2184693"/>
          <a:ext cx="11232195" cy="5665399"/>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223977"/>
                <a:gridCol w="10008216"/>
              </a:tblGrid>
              <a:tr h="635965">
                <a:tc>
                  <a:txBody>
                    <a:bodyPr/>
                    <a:lstStyle/>
                    <a:p>
                      <a:pPr defTabSz="914400">
                        <a:defRPr b="0">
                          <a:solidFill>
                            <a:srgbClr val="000000"/>
                          </a:solidFill>
                        </a:defRPr>
                      </a:pPr>
                      <a:r>
                        <a:rPr b="1" sz="2600">
                          <a:solidFill>
                            <a:srgbClr val="FFFFFF"/>
                          </a:solidFill>
                          <a:sym typeface="Helvetica"/>
                        </a:rPr>
                        <a:t>Year</a:t>
                      </a:r>
                    </a:p>
                  </a:txBody>
                  <a:tcPr marL="50800" marR="50800" marT="50800" marB="50800" anchor="ctr" anchorCtr="0" horzOverflow="overflow"/>
                </a:tc>
                <a:tc>
                  <a:txBody>
                    <a:bodyPr/>
                    <a:lstStyle/>
                    <a:p>
                      <a:pPr defTabSz="914400">
                        <a:defRPr b="0">
                          <a:solidFill>
                            <a:srgbClr val="000000"/>
                          </a:solidFill>
                        </a:defRPr>
                      </a:pPr>
                      <a:r>
                        <a:rPr b="1" sz="2600">
                          <a:solidFill>
                            <a:srgbClr val="FFFFFF"/>
                          </a:solidFill>
                          <a:sym typeface="Helvetica"/>
                        </a:rPr>
                        <a:t>Work</a:t>
                      </a:r>
                    </a:p>
                  </a:txBody>
                  <a:tcPr marL="50800" marR="50800" marT="50800" marB="50800" anchor="ctr" anchorCtr="0" horzOverflow="overflow"/>
                </a:tc>
              </a:tr>
              <a:tr h="482008">
                <a:tc>
                  <a:txBody>
                    <a:bodyPr/>
                    <a:lstStyle/>
                    <a:p>
                      <a:pPr defTabSz="914400"/>
                      <a:r>
                        <a:rPr sz="2600"/>
                        <a:t>2010</a:t>
                      </a:r>
                    </a:p>
                  </a:txBody>
                  <a:tcPr marL="50800" marR="50800" marT="50800" marB="50800" anchor="ctr" anchorCtr="0" horzOverflow="overflow"/>
                </a:tc>
                <a:tc>
                  <a:txBody>
                    <a:bodyPr/>
                    <a:lstStyle/>
                    <a:p>
                      <a:pPr algn="l" defTabSz="914400"/>
                      <a:r>
                        <a:rPr sz="2600"/>
                        <a:t>I started!</a:t>
                      </a:r>
                    </a:p>
                  </a:txBody>
                  <a:tcPr marL="50800" marR="50800" marT="50800" marB="50800" anchor="ctr" anchorCtr="0" horzOverflow="overflow"/>
                </a:tc>
              </a:tr>
              <a:tr h="889780">
                <a:tc>
                  <a:txBody>
                    <a:bodyPr/>
                    <a:lstStyle/>
                    <a:p>
                      <a:pPr defTabSz="914400"/>
                      <a:r>
                        <a:rPr sz="2600"/>
                        <a:t>2013</a:t>
                      </a:r>
                    </a:p>
                  </a:txBody>
                  <a:tcPr marL="50800" marR="50800" marT="50800" marB="50800" anchor="ctr" anchorCtr="0" horzOverflow="overflow"/>
                </a:tc>
                <a:tc>
                  <a:txBody>
                    <a:bodyPr/>
                    <a:lstStyle/>
                    <a:p>
                      <a:pPr algn="l" defTabSz="914400"/>
                      <a:r>
                        <a:rPr sz="2600"/>
                        <a:t>Begin VMVM
Begin Phosphor</a:t>
                      </a:r>
                    </a:p>
                  </a:txBody>
                  <a:tcPr marL="50800" marR="50800" marT="50800" marB="50800" anchor="ctr" anchorCtr="0" horzOverflow="overflow"/>
                </a:tc>
              </a:tr>
              <a:tr h="937946">
                <a:tc>
                  <a:txBody>
                    <a:bodyPr/>
                    <a:lstStyle/>
                    <a:p>
                      <a:pPr defTabSz="914400"/>
                      <a:r>
                        <a:rPr sz="2600"/>
                        <a:t>2014</a:t>
                      </a:r>
                    </a:p>
                  </a:txBody>
                  <a:tcPr marL="50800" marR="50800" marT="50800" marB="50800" anchor="ctr" anchorCtr="0" horzOverflow="overflow"/>
                </a:tc>
                <a:tc>
                  <a:txBody>
                    <a:bodyPr/>
                    <a:lstStyle/>
                    <a:p>
                      <a:pPr algn="l" defTabSz="914400"/>
                      <a:r>
                        <a:rPr sz="2600"/>
                        <a:t>Extend VMVM to IEEE Software journal version
ElectricTest</a:t>
                      </a:r>
                    </a:p>
                  </a:txBody>
                  <a:tcPr marL="50800" marR="50800" marT="50800" marB="50800" anchor="ctr" anchorCtr="0" horzOverflow="overflow"/>
                </a:tc>
              </a:tr>
              <a:tr h="1680509">
                <a:tc>
                  <a:txBody>
                    <a:bodyPr/>
                    <a:lstStyle/>
                    <a:p>
                      <a:pPr defTabSz="914400"/>
                      <a:r>
                        <a:rPr sz="2600"/>
                        <a:t>2015</a:t>
                      </a:r>
                    </a:p>
                  </a:txBody>
                  <a:tcPr marL="50800" marR="50800" marT="50800" marB="50800" anchor="ctr" anchorCtr="0" horzOverflow="overflow"/>
                </a:tc>
                <a:tc>
                  <a:txBody>
                    <a:bodyPr/>
                    <a:lstStyle/>
                    <a:p>
                      <a:pPr algn="l" defTabSz="914400"/>
                      <a:r>
                        <a:rPr sz="2600"/>
                        <a:t>Extend Phosphor to perform control taint tracking
Thesis proposal
Begin Beroendet
Extend Phosphor for partial instrumentation [submit to ECOOP]</a:t>
                      </a:r>
                    </a:p>
                  </a:txBody>
                  <a:tcPr marL="50800" marR="50800" marT="50800" marB="50800" anchor="ctr" anchorCtr="0" horzOverflow="overflow"/>
                </a:tc>
              </a:tr>
              <a:tr h="1039187">
                <a:tc>
                  <a:txBody>
                    <a:bodyPr/>
                    <a:lstStyle/>
                    <a:p>
                      <a:pPr defTabSz="914400"/>
                      <a:r>
                        <a:rPr sz="2600"/>
                        <a:t>2016</a:t>
                      </a:r>
                    </a:p>
                  </a:txBody>
                  <a:tcPr marL="50800" marR="50800" marT="50800" marB="50800" anchor="ctr" anchorCtr="0" horzOverflow="overflow"/>
                </a:tc>
                <a:tc>
                  <a:txBody>
                    <a:bodyPr/>
                    <a:lstStyle/>
                    <a:p>
                      <a:pPr algn="l" defTabSz="914400"/>
                      <a:r>
                        <a:rPr sz="2600"/>
                        <a:t>Complete Beroendet, submit to FSE
Write and defend thesis (April 2016)</a:t>
                      </a:r>
                    </a:p>
                  </a:txBody>
                  <a:tcPr marL="50800" marR="50800" marT="50800" marB="50800" anchor="ctr" anchorCtr="0" horzOverflow="overflow"/>
                </a:tc>
              </a:tr>
            </a:tbl>
          </a:graphicData>
        </a:graphic>
      </p:graphicFrame>
      <p:grpSp>
        <p:nvGrpSpPr>
          <p:cNvPr id="1947" name="Group 1947"/>
          <p:cNvGrpSpPr/>
          <p:nvPr/>
        </p:nvGrpSpPr>
        <p:grpSpPr>
          <a:xfrm>
            <a:off x="291785" y="8035456"/>
            <a:ext cx="11281402" cy="1024780"/>
            <a:chOff x="35441" y="0"/>
            <a:chExt cx="11281401" cy="1024779"/>
          </a:xfrm>
        </p:grpSpPr>
        <p:sp>
          <p:nvSpPr>
            <p:cNvPr id="1945" name="Shape 1945"/>
            <p:cNvSpPr/>
            <p:nvPr/>
          </p:nvSpPr>
          <p:spPr>
            <a:xfrm>
              <a:off x="35441" y="0"/>
              <a:ext cx="4382924"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800"/>
              </a:lvl1pPr>
            </a:lstStyle>
            <a:p>
              <a:pPr/>
              <a:r>
                <a:t>Notable work not included:</a:t>
              </a:r>
            </a:p>
          </p:txBody>
        </p:sp>
        <p:sp>
          <p:nvSpPr>
            <p:cNvPr id="1946" name="Shape 1946"/>
            <p:cNvSpPr/>
            <p:nvPr/>
          </p:nvSpPr>
          <p:spPr>
            <a:xfrm>
              <a:off x="1552829" y="618379"/>
              <a:ext cx="9764015"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000"/>
              </a:lvl1pPr>
            </a:lstStyle>
            <a:p>
              <a:pPr/>
              <a:r>
                <a:t>CS Education [GAS 11, SSE 11, CSEET 13], Chronicler [ICSE 13], Pebbles [OSDI 14]</a:t>
              </a:r>
            </a:p>
          </p:txBody>
        </p:sp>
      </p:grpSp>
      <p:grpSp>
        <p:nvGrpSpPr>
          <p:cNvPr id="1950" name="Group 1950"/>
          <p:cNvGrpSpPr/>
          <p:nvPr/>
        </p:nvGrpSpPr>
        <p:grpSpPr>
          <a:xfrm>
            <a:off x="4972645" y="5503730"/>
            <a:ext cx="2309455" cy="647701"/>
            <a:chOff x="0" y="0"/>
            <a:chExt cx="2309454" cy="647700"/>
          </a:xfrm>
        </p:grpSpPr>
        <p:sp>
          <p:nvSpPr>
            <p:cNvPr id="1948" name="Shape 1948"/>
            <p:cNvSpPr/>
            <p:nvPr/>
          </p:nvSpPr>
          <p:spPr>
            <a:xfrm flipH="1" flipV="1">
              <a:off x="0" y="323849"/>
              <a:ext cx="895953" cy="2"/>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1949" name="Shape 1949"/>
            <p:cNvSpPr/>
            <p:nvPr/>
          </p:nvSpPr>
          <p:spPr>
            <a:xfrm>
              <a:off x="882490" y="0"/>
              <a:ext cx="1426965"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a:latin typeface="Helvetica"/>
                  <a:ea typeface="Helvetica"/>
                  <a:cs typeface="Helvetica"/>
                  <a:sym typeface="Helvetica"/>
                </a:defRPr>
              </a:lvl1pPr>
            </a:lstStyle>
            <a:p>
              <a:pPr/>
              <a:r>
                <a:t>Today</a:t>
              </a:r>
            </a:p>
          </p:txBody>
        </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4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95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9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44" grpId="1"/>
      <p:bldP build="whole" bldLvl="1" animBg="1" rev="0" advAuto="0" spid="1950" grpId="2"/>
      <p:bldP build="whole" bldLvl="1" animBg="1" rev="0" advAuto="0" spid="1947" grpId="3"/>
    </p:bldLst>
  </p:timing>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954" name="Group 1954"/>
          <p:cNvGrpSpPr/>
          <p:nvPr/>
        </p:nvGrpSpPr>
        <p:grpSpPr>
          <a:xfrm>
            <a:off x="-215900" y="8466"/>
            <a:ext cx="6426423" cy="5054768"/>
            <a:chOff x="0" y="0"/>
            <a:chExt cx="6426422" cy="5054766"/>
          </a:xfrm>
        </p:grpSpPr>
        <p:pic>
          <p:nvPicPr>
            <p:cNvPr id="1953" name="Thesis Proposal.006.jpeg"/>
            <p:cNvPicPr>
              <a:picLocks noChangeAspect="1"/>
            </p:cNvPicPr>
            <p:nvPr/>
          </p:nvPicPr>
          <p:blipFill>
            <a:blip r:embed="rId2">
              <a:extLst/>
            </a:blip>
            <a:stretch>
              <a:fillRect/>
            </a:stretch>
          </p:blipFill>
          <p:spPr>
            <a:xfrm>
              <a:off x="215900" y="139700"/>
              <a:ext cx="5994623" cy="4495967"/>
            </a:xfrm>
            <a:prstGeom prst="rect">
              <a:avLst/>
            </a:prstGeom>
            <a:ln>
              <a:noFill/>
            </a:ln>
            <a:effectLst/>
          </p:spPr>
        </p:pic>
        <p:pic>
          <p:nvPicPr>
            <p:cNvPr id="1952" name=""/>
            <p:cNvPicPr>
              <a:picLocks noChangeAspect="0"/>
            </p:cNvPicPr>
            <p:nvPr/>
          </p:nvPicPr>
          <p:blipFill>
            <a:blip r:embed="rId3">
              <a:extLst/>
            </a:blip>
            <a:stretch>
              <a:fillRect/>
            </a:stretch>
          </p:blipFill>
          <p:spPr>
            <a:xfrm>
              <a:off x="0" y="0"/>
              <a:ext cx="6426423" cy="5054767"/>
            </a:xfrm>
            <a:prstGeom prst="rect">
              <a:avLst/>
            </a:prstGeom>
            <a:effectLst/>
          </p:spPr>
        </p:pic>
      </p:grpSp>
      <p:grpSp>
        <p:nvGrpSpPr>
          <p:cNvPr id="1957" name="Group 1957"/>
          <p:cNvGrpSpPr/>
          <p:nvPr/>
        </p:nvGrpSpPr>
        <p:grpSpPr>
          <a:xfrm>
            <a:off x="3289189" y="8466"/>
            <a:ext cx="6426422" cy="5054768"/>
            <a:chOff x="0" y="0"/>
            <a:chExt cx="6426421" cy="5054766"/>
          </a:xfrm>
        </p:grpSpPr>
        <p:pic>
          <p:nvPicPr>
            <p:cNvPr id="1956" name="Thesis Proposal.010.jpeg"/>
            <p:cNvPicPr>
              <a:picLocks noChangeAspect="1"/>
            </p:cNvPicPr>
            <p:nvPr/>
          </p:nvPicPr>
          <p:blipFill>
            <a:blip r:embed="rId4">
              <a:extLst/>
            </a:blip>
            <a:stretch>
              <a:fillRect/>
            </a:stretch>
          </p:blipFill>
          <p:spPr>
            <a:xfrm>
              <a:off x="215900" y="139700"/>
              <a:ext cx="5994622" cy="4495967"/>
            </a:xfrm>
            <a:prstGeom prst="rect">
              <a:avLst/>
            </a:prstGeom>
            <a:ln>
              <a:noFill/>
            </a:ln>
            <a:effectLst/>
          </p:spPr>
        </p:pic>
        <p:pic>
          <p:nvPicPr>
            <p:cNvPr id="1955" name=""/>
            <p:cNvPicPr>
              <a:picLocks noChangeAspect="0"/>
            </p:cNvPicPr>
            <p:nvPr/>
          </p:nvPicPr>
          <p:blipFill>
            <a:blip r:embed="rId3">
              <a:extLst/>
            </a:blip>
            <a:stretch>
              <a:fillRect/>
            </a:stretch>
          </p:blipFill>
          <p:spPr>
            <a:xfrm>
              <a:off x="0" y="0"/>
              <a:ext cx="6426422" cy="5054767"/>
            </a:xfrm>
            <a:prstGeom prst="rect">
              <a:avLst/>
            </a:prstGeom>
            <a:effectLst/>
          </p:spPr>
        </p:pic>
      </p:grpSp>
      <p:grpSp>
        <p:nvGrpSpPr>
          <p:cNvPr id="1960" name="Group 1960"/>
          <p:cNvGrpSpPr/>
          <p:nvPr/>
        </p:nvGrpSpPr>
        <p:grpSpPr>
          <a:xfrm>
            <a:off x="6924099" y="8466"/>
            <a:ext cx="6426424" cy="5054768"/>
            <a:chOff x="0" y="0"/>
            <a:chExt cx="6426422" cy="5054766"/>
          </a:xfrm>
        </p:grpSpPr>
        <p:pic>
          <p:nvPicPr>
            <p:cNvPr id="1959" name="Thesis Proposal.018.jpeg"/>
            <p:cNvPicPr>
              <a:picLocks noChangeAspect="1"/>
            </p:cNvPicPr>
            <p:nvPr/>
          </p:nvPicPr>
          <p:blipFill>
            <a:blip r:embed="rId5">
              <a:extLst/>
            </a:blip>
            <a:stretch>
              <a:fillRect/>
            </a:stretch>
          </p:blipFill>
          <p:spPr>
            <a:xfrm>
              <a:off x="215900" y="139700"/>
              <a:ext cx="5994623" cy="4495967"/>
            </a:xfrm>
            <a:prstGeom prst="rect">
              <a:avLst/>
            </a:prstGeom>
            <a:ln>
              <a:noFill/>
            </a:ln>
            <a:effectLst/>
          </p:spPr>
        </p:pic>
        <p:pic>
          <p:nvPicPr>
            <p:cNvPr id="1958" name=""/>
            <p:cNvPicPr>
              <a:picLocks noChangeAspect="0"/>
            </p:cNvPicPr>
            <p:nvPr/>
          </p:nvPicPr>
          <p:blipFill>
            <a:blip r:embed="rId3">
              <a:extLst/>
            </a:blip>
            <a:stretch>
              <a:fillRect/>
            </a:stretch>
          </p:blipFill>
          <p:spPr>
            <a:xfrm>
              <a:off x="0" y="0"/>
              <a:ext cx="6426423" cy="5054767"/>
            </a:xfrm>
            <a:prstGeom prst="rect">
              <a:avLst/>
            </a:prstGeom>
            <a:effectLst/>
          </p:spPr>
        </p:pic>
      </p:grpSp>
      <p:grpSp>
        <p:nvGrpSpPr>
          <p:cNvPr id="1963" name="Group 1963"/>
          <p:cNvGrpSpPr/>
          <p:nvPr/>
        </p:nvGrpSpPr>
        <p:grpSpPr>
          <a:xfrm>
            <a:off x="-215900" y="4827425"/>
            <a:ext cx="6426422" cy="5054767"/>
            <a:chOff x="0" y="0"/>
            <a:chExt cx="6426421" cy="5054766"/>
          </a:xfrm>
        </p:grpSpPr>
        <p:pic>
          <p:nvPicPr>
            <p:cNvPr id="1962" name="Thesis Proposal.035.jpeg"/>
            <p:cNvPicPr>
              <a:picLocks noChangeAspect="1"/>
            </p:cNvPicPr>
            <p:nvPr/>
          </p:nvPicPr>
          <p:blipFill>
            <a:blip r:embed="rId6">
              <a:extLst/>
            </a:blip>
            <a:stretch>
              <a:fillRect/>
            </a:stretch>
          </p:blipFill>
          <p:spPr>
            <a:xfrm>
              <a:off x="215900" y="139700"/>
              <a:ext cx="5994622" cy="4495967"/>
            </a:xfrm>
            <a:prstGeom prst="rect">
              <a:avLst/>
            </a:prstGeom>
            <a:ln>
              <a:noFill/>
            </a:ln>
            <a:effectLst/>
          </p:spPr>
        </p:pic>
        <p:pic>
          <p:nvPicPr>
            <p:cNvPr id="1961" name=""/>
            <p:cNvPicPr>
              <a:picLocks noChangeAspect="0"/>
            </p:cNvPicPr>
            <p:nvPr/>
          </p:nvPicPr>
          <p:blipFill>
            <a:blip r:embed="rId3">
              <a:extLst/>
            </a:blip>
            <a:stretch>
              <a:fillRect/>
            </a:stretch>
          </p:blipFill>
          <p:spPr>
            <a:xfrm>
              <a:off x="0" y="0"/>
              <a:ext cx="6426422" cy="5054767"/>
            </a:xfrm>
            <a:prstGeom prst="rect">
              <a:avLst/>
            </a:prstGeom>
            <a:effectLst/>
          </p:spPr>
        </p:pic>
      </p:grpSp>
      <p:grpSp>
        <p:nvGrpSpPr>
          <p:cNvPr id="1966" name="Group 1966"/>
          <p:cNvGrpSpPr/>
          <p:nvPr/>
        </p:nvGrpSpPr>
        <p:grpSpPr>
          <a:xfrm>
            <a:off x="3289189" y="4827425"/>
            <a:ext cx="6426422" cy="5054767"/>
            <a:chOff x="0" y="0"/>
            <a:chExt cx="6426421" cy="5054766"/>
          </a:xfrm>
        </p:grpSpPr>
        <p:pic>
          <p:nvPicPr>
            <p:cNvPr id="1965" name="Thesis Proposal.053.jpeg"/>
            <p:cNvPicPr>
              <a:picLocks noChangeAspect="1"/>
            </p:cNvPicPr>
            <p:nvPr/>
          </p:nvPicPr>
          <p:blipFill>
            <a:blip r:embed="rId7">
              <a:extLst/>
            </a:blip>
            <a:stretch>
              <a:fillRect/>
            </a:stretch>
          </p:blipFill>
          <p:spPr>
            <a:xfrm>
              <a:off x="215900" y="139700"/>
              <a:ext cx="5994622" cy="4495967"/>
            </a:xfrm>
            <a:prstGeom prst="rect">
              <a:avLst/>
            </a:prstGeom>
            <a:ln>
              <a:noFill/>
            </a:ln>
            <a:effectLst/>
          </p:spPr>
        </p:pic>
        <p:pic>
          <p:nvPicPr>
            <p:cNvPr id="1964" name=""/>
            <p:cNvPicPr>
              <a:picLocks noChangeAspect="0"/>
            </p:cNvPicPr>
            <p:nvPr/>
          </p:nvPicPr>
          <p:blipFill>
            <a:blip r:embed="rId3">
              <a:extLst/>
            </a:blip>
            <a:stretch>
              <a:fillRect/>
            </a:stretch>
          </p:blipFill>
          <p:spPr>
            <a:xfrm>
              <a:off x="0" y="0"/>
              <a:ext cx="6426422" cy="5054767"/>
            </a:xfrm>
            <a:prstGeom prst="rect">
              <a:avLst/>
            </a:prstGeom>
            <a:effectLst/>
          </p:spPr>
        </p:pic>
      </p:grpSp>
      <p:grpSp>
        <p:nvGrpSpPr>
          <p:cNvPr id="1969" name="Group 1969"/>
          <p:cNvGrpSpPr/>
          <p:nvPr/>
        </p:nvGrpSpPr>
        <p:grpSpPr>
          <a:xfrm>
            <a:off x="6924099" y="4827425"/>
            <a:ext cx="6426424" cy="5054767"/>
            <a:chOff x="0" y="0"/>
            <a:chExt cx="6426422" cy="5054766"/>
          </a:xfrm>
        </p:grpSpPr>
        <p:pic>
          <p:nvPicPr>
            <p:cNvPr id="1968" name="Thesis Proposal.067.jpeg"/>
            <p:cNvPicPr>
              <a:picLocks noChangeAspect="1"/>
            </p:cNvPicPr>
            <p:nvPr/>
          </p:nvPicPr>
          <p:blipFill>
            <a:blip r:embed="rId8">
              <a:extLst/>
            </a:blip>
            <a:stretch>
              <a:fillRect/>
            </a:stretch>
          </p:blipFill>
          <p:spPr>
            <a:xfrm>
              <a:off x="215900" y="139700"/>
              <a:ext cx="5994623" cy="4495967"/>
            </a:xfrm>
            <a:prstGeom prst="rect">
              <a:avLst/>
            </a:prstGeom>
            <a:ln>
              <a:noFill/>
            </a:ln>
            <a:effectLst/>
          </p:spPr>
        </p:pic>
        <p:pic>
          <p:nvPicPr>
            <p:cNvPr id="1967" name=""/>
            <p:cNvPicPr>
              <a:picLocks noChangeAspect="0"/>
            </p:cNvPicPr>
            <p:nvPr/>
          </p:nvPicPr>
          <p:blipFill>
            <a:blip r:embed="rId3">
              <a:extLst/>
            </a:blip>
            <a:stretch>
              <a:fillRect/>
            </a:stretch>
          </p:blipFill>
          <p:spPr>
            <a:xfrm>
              <a:off x="0" y="0"/>
              <a:ext cx="6426423" cy="5054767"/>
            </a:xfrm>
            <a:prstGeom prst="rect">
              <a:avLst/>
            </a:prstGeom>
            <a:effectLst/>
          </p:spPr>
        </p:pic>
      </p:grpSp>
      <p:sp>
        <p:nvSpPr>
          <p:cNvPr id="1970" name="Shape 1970"/>
          <p:cNvSpPr/>
          <p:nvPr/>
        </p:nvSpPr>
        <p:spPr>
          <a:xfrm>
            <a:off x="1270000" y="1769727"/>
            <a:ext cx="10464800" cy="6214146"/>
          </a:xfrm>
          <a:prstGeom prst="rect">
            <a:avLst/>
          </a:prstGeom>
          <a:solidFill>
            <a:srgbClr val="FCFFFF">
              <a:alpha val="87790"/>
            </a:srgbClr>
          </a:solidFill>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8000"/>
            </a:pPr>
            <a:r>
              <a:t>Faster, More Reliable Builds</a:t>
            </a:r>
          </a:p>
          <a:p>
            <a:pPr>
              <a:defRPr b="1" sz="3200">
                <a:latin typeface="Helvetica"/>
                <a:ea typeface="Helvetica"/>
                <a:cs typeface="Helvetica"/>
                <a:sym typeface="Helvetica"/>
              </a:defRPr>
            </a:pPr>
          </a:p>
          <a:p>
            <a:pPr>
              <a:defRPr b="1" sz="3200">
                <a:latin typeface="Helvetica"/>
                <a:ea typeface="Helvetica"/>
                <a:cs typeface="Helvetica"/>
                <a:sym typeface="Helvetica"/>
              </a:defRPr>
            </a:pPr>
            <a:r>
              <a:t>Jonathan Bell</a:t>
            </a:r>
          </a:p>
          <a:p>
            <a:pPr>
              <a:defRPr sz="3200"/>
            </a:pPr>
            <a:r>
              <a:t>Columbia University</a:t>
            </a:r>
          </a:p>
          <a:p>
            <a:pPr>
              <a:defRPr sz="3200"/>
            </a:pPr>
          </a:p>
          <a:p>
            <a:pPr>
              <a:defRPr sz="3200"/>
            </a:pPr>
            <a:r>
              <a:t>jbell@cs.columbia.edu</a:t>
            </a:r>
          </a:p>
          <a:p>
            <a:pPr>
              <a:defRPr sz="3200"/>
            </a:pPr>
            <a:r>
              <a:t>http://jonbell.net/</a:t>
            </a:r>
          </a:p>
          <a:p>
            <a:pPr>
              <a:defRPr sz="3200"/>
            </a:pPr>
            <a:r>
              <a:t>@_jon_bell_</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9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9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9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19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196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1970"/>
                                        </p:tgtEl>
                                        <p:attrNameLst>
                                          <p:attrName>style.visibility</p:attrName>
                                        </p:attrNameLst>
                                      </p:cBhvr>
                                      <p:to>
                                        <p:strVal val="visible"/>
                                      </p:to>
                                    </p:set>
                                  </p:childTnLst>
                                </p:cTn>
                              </p:par>
                            </p:childTnLst>
                          </p:cTn>
                        </p:par>
                        <p:par>
                          <p:cTn id="31" fill="hold">
                            <p:stCondLst>
                              <p:cond delay="0"/>
                            </p:stCondLst>
                            <p:childTnLst>
                              <p:par>
                                <p:cTn id="32" presetClass="emph" nodeType="withEffect" presetID="9" grpId="8" fill="hold">
                                  <p:stCondLst>
                                    <p:cond delay="0"/>
                                  </p:stCondLst>
                                  <p:childTnLst>
                                    <p:set>
                                      <p:cBhvr>
                                        <p:cTn id="33" dur="indefinite" fill="hold"/>
                                        <p:tgtEl>
                                          <p:spTgt spid="1960"/>
                                        </p:tgtEl>
                                        <p:attrNameLst>
                                          <p:attrName>style.opacity</p:attrName>
                                        </p:attrNameLst>
                                      </p:cBhvr>
                                      <p:to>
                                        <p:strVal val="0.67"/>
                                      </p:to>
                                    </p:set>
                                    <p:animEffect filter="image" prLst="opacity: 0.67; ">
                                      <p:cBhvr>
                                        <p:cTn id="34" dur="indefinite" fill="hold"/>
                                        <p:tgtEl>
                                          <p:spTgt spid="1960"/>
                                        </p:tgtEl>
                                      </p:cBhvr>
                                    </p:animEffect>
                                  </p:childTnLst>
                                </p:cTn>
                              </p:par>
                            </p:childTnLst>
                          </p:cTn>
                        </p:par>
                        <p:par>
                          <p:cTn id="35" fill="hold">
                            <p:stCondLst>
                              <p:cond delay="0"/>
                            </p:stCondLst>
                            <p:childTnLst>
                              <p:par>
                                <p:cTn id="36" presetClass="emph" nodeType="withEffect" presetID="9" grpId="9" fill="hold">
                                  <p:stCondLst>
                                    <p:cond delay="0"/>
                                  </p:stCondLst>
                                  <p:childTnLst>
                                    <p:set>
                                      <p:cBhvr>
                                        <p:cTn id="37" dur="indefinite" fill="hold"/>
                                        <p:tgtEl>
                                          <p:spTgt spid="1954"/>
                                        </p:tgtEl>
                                        <p:attrNameLst>
                                          <p:attrName>style.opacity</p:attrName>
                                        </p:attrNameLst>
                                      </p:cBhvr>
                                      <p:to>
                                        <p:strVal val="0.67"/>
                                      </p:to>
                                    </p:set>
                                    <p:animEffect filter="image" prLst="opacity: 0.67; ">
                                      <p:cBhvr>
                                        <p:cTn id="38" dur="indefinite" fill="hold"/>
                                        <p:tgtEl>
                                          <p:spTgt spid="1954"/>
                                        </p:tgtEl>
                                      </p:cBhvr>
                                    </p:animEffect>
                                  </p:childTnLst>
                                </p:cTn>
                              </p:par>
                            </p:childTnLst>
                          </p:cTn>
                        </p:par>
                        <p:par>
                          <p:cTn id="39" fill="hold">
                            <p:stCondLst>
                              <p:cond delay="0"/>
                            </p:stCondLst>
                            <p:childTnLst>
                              <p:par>
                                <p:cTn id="40" presetClass="emph" nodeType="withEffect" presetID="9" grpId="10" fill="hold">
                                  <p:stCondLst>
                                    <p:cond delay="0"/>
                                  </p:stCondLst>
                                  <p:childTnLst>
                                    <p:set>
                                      <p:cBhvr>
                                        <p:cTn id="41" dur="indefinite" fill="hold"/>
                                        <p:tgtEl>
                                          <p:spTgt spid="1957"/>
                                        </p:tgtEl>
                                        <p:attrNameLst>
                                          <p:attrName>style.opacity</p:attrName>
                                        </p:attrNameLst>
                                      </p:cBhvr>
                                      <p:to>
                                        <p:strVal val="0.67"/>
                                      </p:to>
                                    </p:set>
                                    <p:animEffect filter="image" prLst="opacity: 0.67; ">
                                      <p:cBhvr>
                                        <p:cTn id="42" dur="indefinite" fill="hold"/>
                                        <p:tgtEl>
                                          <p:spTgt spid="1957"/>
                                        </p:tgtEl>
                                      </p:cBhvr>
                                    </p:animEffect>
                                  </p:childTnLst>
                                </p:cTn>
                              </p:par>
                            </p:childTnLst>
                          </p:cTn>
                        </p:par>
                        <p:par>
                          <p:cTn id="43" fill="hold">
                            <p:stCondLst>
                              <p:cond delay="0"/>
                            </p:stCondLst>
                            <p:childTnLst>
                              <p:par>
                                <p:cTn id="44" presetClass="emph" nodeType="withEffect" presetID="9" grpId="11" fill="hold">
                                  <p:stCondLst>
                                    <p:cond delay="0"/>
                                  </p:stCondLst>
                                  <p:childTnLst>
                                    <p:set>
                                      <p:cBhvr>
                                        <p:cTn id="45" dur="indefinite" fill="hold"/>
                                        <p:tgtEl>
                                          <p:spTgt spid="1963"/>
                                        </p:tgtEl>
                                        <p:attrNameLst>
                                          <p:attrName>style.opacity</p:attrName>
                                        </p:attrNameLst>
                                      </p:cBhvr>
                                      <p:to>
                                        <p:strVal val="0.67"/>
                                      </p:to>
                                    </p:set>
                                    <p:animEffect filter="image" prLst="opacity: 0.67; ">
                                      <p:cBhvr>
                                        <p:cTn id="46" dur="indefinite" fill="hold"/>
                                        <p:tgtEl>
                                          <p:spTgt spid="1963"/>
                                        </p:tgtEl>
                                      </p:cBhvr>
                                    </p:animEffect>
                                  </p:childTnLst>
                                </p:cTn>
                              </p:par>
                            </p:childTnLst>
                          </p:cTn>
                        </p:par>
                        <p:par>
                          <p:cTn id="47" fill="hold">
                            <p:stCondLst>
                              <p:cond delay="0"/>
                            </p:stCondLst>
                            <p:childTnLst>
                              <p:par>
                                <p:cTn id="48" presetClass="emph" nodeType="withEffect" presetID="9" grpId="12" fill="hold">
                                  <p:stCondLst>
                                    <p:cond delay="0"/>
                                  </p:stCondLst>
                                  <p:childTnLst>
                                    <p:set>
                                      <p:cBhvr>
                                        <p:cTn id="49" dur="indefinite" fill="hold"/>
                                        <p:tgtEl>
                                          <p:spTgt spid="1966"/>
                                        </p:tgtEl>
                                        <p:attrNameLst>
                                          <p:attrName>style.opacity</p:attrName>
                                        </p:attrNameLst>
                                      </p:cBhvr>
                                      <p:to>
                                        <p:strVal val="0.67"/>
                                      </p:to>
                                    </p:set>
                                    <p:animEffect filter="image" prLst="opacity: 0.67; ">
                                      <p:cBhvr>
                                        <p:cTn id="50" dur="indefinite" fill="hold"/>
                                        <p:tgtEl>
                                          <p:spTgt spid="1966"/>
                                        </p:tgtEl>
                                      </p:cBhvr>
                                    </p:animEffect>
                                  </p:childTnLst>
                                </p:cTn>
                              </p:par>
                            </p:childTnLst>
                          </p:cTn>
                        </p:par>
                        <p:par>
                          <p:cTn id="51" fill="hold">
                            <p:stCondLst>
                              <p:cond delay="0"/>
                            </p:stCondLst>
                            <p:childTnLst>
                              <p:par>
                                <p:cTn id="52" presetClass="emph" nodeType="withEffect" presetID="9" grpId="13" fill="hold">
                                  <p:stCondLst>
                                    <p:cond delay="0"/>
                                  </p:stCondLst>
                                  <p:childTnLst>
                                    <p:set>
                                      <p:cBhvr>
                                        <p:cTn id="53" dur="indefinite" fill="hold"/>
                                        <p:tgtEl>
                                          <p:spTgt spid="1969"/>
                                        </p:tgtEl>
                                        <p:attrNameLst>
                                          <p:attrName>style.opacity</p:attrName>
                                        </p:attrNameLst>
                                      </p:cBhvr>
                                      <p:to>
                                        <p:strVal val="0.67"/>
                                      </p:to>
                                    </p:set>
                                    <p:animEffect filter="image" prLst="opacity: 0.67; ">
                                      <p:cBhvr>
                                        <p:cTn id="54" dur="indefinite" fill="hold"/>
                                        <p:tgtEl>
                                          <p:spTgt spid="19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54" grpId="1"/>
      <p:bldP build="whole" bldLvl="1" animBg="1" rev="0" advAuto="0" spid="1960" grpId="8"/>
      <p:bldP build="whole" bldLvl="1" animBg="1" rev="0" advAuto="0" spid="1963" grpId="4"/>
      <p:bldP build="whole" bldLvl="1" animBg="1" rev="0" advAuto="0" spid="1970" grpId="7"/>
      <p:bldP build="whole" bldLvl="1" animBg="1" rev="0" advAuto="0" spid="1954" grpId="9"/>
      <p:bldP build="whole" bldLvl="1" animBg="1" rev="0" advAuto="0" spid="1963" grpId="11"/>
      <p:bldP build="whole" bldLvl="1" animBg="1" rev="0" advAuto="0" spid="1969" grpId="6"/>
      <p:bldP build="whole" bldLvl="1" animBg="1" rev="0" advAuto="0" spid="1966" grpId="5"/>
      <p:bldP build="whole" bldLvl="1" animBg="1" rev="0" advAuto="0" spid="1957" grpId="2"/>
      <p:bldP build="whole" bldLvl="1" animBg="1" rev="0" advAuto="0" spid="1969" grpId="13"/>
      <p:bldP build="whole" bldLvl="1" animBg="1" rev="0" advAuto="0" spid="1960" grpId="3"/>
      <p:bldP build="whole" bldLvl="1" animBg="1" rev="0" advAuto="0" spid="1966" grpId="12"/>
      <p:bldP build="whole" bldLvl="1" animBg="1" rev="0" advAuto="0" spid="1957" grpId="10"/>
    </p:bldLst>
  </p:timing>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2" name="Shape 1972"/>
          <p:cNvSpPr/>
          <p:nvPr>
            <p:ph type="title"/>
          </p:nvPr>
        </p:nvSpPr>
        <p:spPr>
          <a:prstGeom prst="rect">
            <a:avLst/>
          </a:prstGeom>
        </p:spPr>
        <p:txBody>
          <a:bodyPr/>
          <a:lstStyle/>
          <a:p>
            <a:pPr/>
            <a:r>
              <a:t>Experiments</a:t>
            </a:r>
          </a:p>
        </p:txBody>
      </p:sp>
      <p:sp>
        <p:nvSpPr>
          <p:cNvPr id="1973" name="Shape 1973"/>
          <p:cNvSpPr/>
          <p:nvPr>
            <p:ph type="body" idx="1"/>
          </p:nvPr>
        </p:nvSpPr>
        <p:spPr>
          <a:prstGeom prst="rect">
            <a:avLst/>
          </a:prstGeom>
        </p:spPr>
        <p:txBody>
          <a:bodyPr/>
          <a:lstStyle/>
          <a:p>
            <a:pPr/>
            <a:r>
              <a:t>RQ1: How does VMVM compare to Test Suite Minimization?</a:t>
            </a:r>
          </a:p>
          <a:p>
            <a:pPr/>
            <a:r>
              <a:t>RQ2: What are the performance gains of VMVM?</a:t>
            </a:r>
          </a:p>
          <a:p>
            <a:pPr/>
            <a:r>
              <a:t>RQ3: Does VMVM impact fault finding ability?</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7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1973">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973" grpId="1"/>
    </p:bldLst>
  </p:timing>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5" name="Shape 1975"/>
          <p:cNvSpPr/>
          <p:nvPr>
            <p:ph type="title"/>
          </p:nvPr>
        </p:nvSpPr>
        <p:spPr>
          <a:prstGeom prst="rect">
            <a:avLst/>
          </a:prstGeom>
        </p:spPr>
        <p:txBody>
          <a:bodyPr/>
          <a:lstStyle>
            <a:lvl1pPr defTabSz="490727">
              <a:defRPr sz="6719"/>
            </a:lvl1pPr>
          </a:lstStyle>
          <a:p>
            <a:pPr/>
            <a:r>
              <a:t>RQ1: VMVM vs Test Minimization</a:t>
            </a:r>
          </a:p>
        </p:txBody>
      </p:sp>
      <p:sp>
        <p:nvSpPr>
          <p:cNvPr id="1976" name="Shape 1976"/>
          <p:cNvSpPr/>
          <p:nvPr>
            <p:ph type="body" idx="1"/>
          </p:nvPr>
        </p:nvSpPr>
        <p:spPr>
          <a:prstGeom prst="rect">
            <a:avLst/>
          </a:prstGeom>
        </p:spPr>
        <p:txBody>
          <a:bodyPr/>
          <a:lstStyle/>
          <a:p>
            <a:pPr/>
            <a:r>
              <a:t>Study design follows Zhang [</a:t>
            </a:r>
            <a:r>
              <a:t>ISSRE</a:t>
            </a:r>
            <a:r>
              <a:t> ‘11]’s evaluation of four minimization approaches</a:t>
            </a:r>
          </a:p>
          <a:p>
            <a:pPr/>
            <a:r>
              <a:t>Compare to the minimization technique with least impact on fault finding ability, Harrold [TOSEM ‘93]'s technique</a:t>
            </a:r>
          </a:p>
          <a:p>
            <a:pPr/>
            <a:r>
              <a:t>Study performed on the popular Software Infrastructure Repository dataset</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7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1976">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976" grpId="1"/>
    </p:bldLst>
  </p:timing>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78" name="pasted-image.pdf"/>
          <p:cNvPicPr>
            <a:picLocks noChangeAspect="1"/>
          </p:cNvPicPr>
          <p:nvPr/>
        </p:nvPicPr>
        <p:blipFill>
          <a:blip r:embed="rId2">
            <a:extLst/>
          </a:blip>
          <a:stretch>
            <a:fillRect/>
          </a:stretch>
        </p:blipFill>
        <p:spPr>
          <a:xfrm>
            <a:off x="-198253" y="2004000"/>
            <a:ext cx="12501282" cy="7366141"/>
          </a:xfrm>
          <a:prstGeom prst="rect">
            <a:avLst/>
          </a:prstGeom>
          <a:ln w="12700">
            <a:miter lim="400000"/>
          </a:ln>
        </p:spPr>
      </p:pic>
      <p:grpSp>
        <p:nvGrpSpPr>
          <p:cNvPr id="1981" name="Group 1981"/>
          <p:cNvGrpSpPr/>
          <p:nvPr/>
        </p:nvGrpSpPr>
        <p:grpSpPr>
          <a:xfrm>
            <a:off x="1341392" y="6214176"/>
            <a:ext cx="11762170" cy="703933"/>
            <a:chOff x="0" y="0"/>
            <a:chExt cx="11762168" cy="703931"/>
          </a:xfrm>
        </p:grpSpPr>
        <p:sp>
          <p:nvSpPr>
            <p:cNvPr id="1979" name="Shape 1979"/>
            <p:cNvSpPr/>
            <p:nvPr/>
          </p:nvSpPr>
          <p:spPr>
            <a:xfrm>
              <a:off x="10643661" y="0"/>
              <a:ext cx="1118508" cy="703932"/>
            </a:xfrm>
            <a:prstGeom prst="rect">
              <a:avLst/>
            </a:prstGeom>
            <a:solidFill>
              <a:srgbClr val="FFFFFF">
                <a:alpha val="8600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13%</a:t>
              </a:r>
            </a:p>
          </p:txBody>
        </p:sp>
        <p:sp>
          <p:nvSpPr>
            <p:cNvPr id="1980" name="Shape 1980"/>
            <p:cNvSpPr/>
            <p:nvPr/>
          </p:nvSpPr>
          <p:spPr>
            <a:xfrm>
              <a:off x="0" y="351952"/>
              <a:ext cx="10667355" cy="1"/>
            </a:xfrm>
            <a:prstGeom prst="line">
              <a:avLst/>
            </a:prstGeom>
            <a:noFill/>
            <a:ln w="50800" cap="flat">
              <a:solidFill>
                <a:srgbClr val="EE7D69"/>
              </a:solidFill>
              <a:prstDash val="solid"/>
              <a:miter lim="400000"/>
            </a:ln>
            <a:effectLst/>
          </p:spPr>
          <p:txBody>
            <a:bodyPr wrap="square" lIns="50800" tIns="50800" rIns="50800" bIns="50800" numCol="1" anchor="ctr">
              <a:noAutofit/>
            </a:bodyPr>
            <a:lstStyle/>
            <a:p>
              <a:pPr>
                <a:defRPr sz="2400"/>
              </a:pPr>
            </a:p>
          </p:txBody>
        </p:sp>
      </p:grpSp>
      <p:grpSp>
        <p:nvGrpSpPr>
          <p:cNvPr id="1984" name="Group 1984"/>
          <p:cNvGrpSpPr/>
          <p:nvPr/>
        </p:nvGrpSpPr>
        <p:grpSpPr>
          <a:xfrm>
            <a:off x="1371851" y="4799916"/>
            <a:ext cx="11762170" cy="694965"/>
            <a:chOff x="0" y="0"/>
            <a:chExt cx="11762168" cy="694964"/>
          </a:xfrm>
        </p:grpSpPr>
        <p:sp>
          <p:nvSpPr>
            <p:cNvPr id="1982" name="Shape 1982"/>
            <p:cNvSpPr/>
            <p:nvPr/>
          </p:nvSpPr>
          <p:spPr>
            <a:xfrm>
              <a:off x="10657910" y="0"/>
              <a:ext cx="1104259" cy="694965"/>
            </a:xfrm>
            <a:prstGeom prst="rect">
              <a:avLst/>
            </a:prstGeom>
            <a:solidFill>
              <a:srgbClr val="FFFFFF">
                <a:alpha val="8600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46%</a:t>
              </a:r>
            </a:p>
          </p:txBody>
        </p:sp>
        <p:sp>
          <p:nvSpPr>
            <p:cNvPr id="1983" name="Shape 1983"/>
            <p:cNvSpPr/>
            <p:nvPr/>
          </p:nvSpPr>
          <p:spPr>
            <a:xfrm>
              <a:off x="0" y="252094"/>
              <a:ext cx="10531464" cy="1"/>
            </a:xfrm>
            <a:prstGeom prst="line">
              <a:avLst/>
            </a:prstGeom>
            <a:noFill/>
            <a:ln w="50800" cap="flat">
              <a:solidFill>
                <a:srgbClr val="96CBB9"/>
              </a:solidFill>
              <a:prstDash val="solid"/>
              <a:miter lim="400000"/>
            </a:ln>
            <a:effectLst/>
          </p:spPr>
          <p:txBody>
            <a:bodyPr wrap="square" lIns="50800" tIns="50800" rIns="50800" bIns="50800" numCol="1" anchor="ctr">
              <a:noAutofit/>
            </a:bodyPr>
            <a:lstStyle/>
            <a:p>
              <a:pPr>
                <a:defRPr sz="2400"/>
              </a:pPr>
            </a:p>
          </p:txBody>
        </p:sp>
      </p:grpSp>
      <p:grpSp>
        <p:nvGrpSpPr>
          <p:cNvPr id="1987" name="Group 1987"/>
          <p:cNvGrpSpPr/>
          <p:nvPr/>
        </p:nvGrpSpPr>
        <p:grpSpPr>
          <a:xfrm>
            <a:off x="1347031" y="4289397"/>
            <a:ext cx="11802851" cy="697369"/>
            <a:chOff x="0" y="0"/>
            <a:chExt cx="11802849" cy="697368"/>
          </a:xfrm>
        </p:grpSpPr>
        <p:sp>
          <p:nvSpPr>
            <p:cNvPr id="1985" name="Shape 1985"/>
            <p:cNvSpPr/>
            <p:nvPr/>
          </p:nvSpPr>
          <p:spPr>
            <a:xfrm>
              <a:off x="10694772" y="0"/>
              <a:ext cx="1108078" cy="697369"/>
            </a:xfrm>
            <a:prstGeom prst="rect">
              <a:avLst/>
            </a:prstGeom>
            <a:solidFill>
              <a:srgbClr val="FFFFFF">
                <a:alpha val="8600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49%</a:t>
              </a:r>
            </a:p>
          </p:txBody>
        </p:sp>
        <p:sp>
          <p:nvSpPr>
            <p:cNvPr id="1986" name="Shape 1986"/>
            <p:cNvSpPr/>
            <p:nvPr/>
          </p:nvSpPr>
          <p:spPr>
            <a:xfrm>
              <a:off x="0" y="617297"/>
              <a:ext cx="10567889" cy="1"/>
            </a:xfrm>
            <a:prstGeom prst="line">
              <a:avLst/>
            </a:prstGeom>
            <a:noFill/>
            <a:ln w="50800" cap="flat">
              <a:solidFill>
                <a:srgbClr val="516D7C"/>
              </a:solidFill>
              <a:prstDash val="solid"/>
              <a:miter lim="400000"/>
            </a:ln>
            <a:effectLst/>
          </p:spPr>
          <p:txBody>
            <a:bodyPr wrap="square" lIns="50800" tIns="50800" rIns="50800" bIns="50800" numCol="1" anchor="ctr">
              <a:noAutofit/>
            </a:bodyPr>
            <a:lstStyle/>
            <a:p>
              <a:pPr>
                <a:defRPr sz="2400"/>
              </a:pPr>
            </a:p>
          </p:txBody>
        </p:sp>
      </p:grpSp>
      <p:sp>
        <p:nvSpPr>
          <p:cNvPr id="1988" name="Shape 1988"/>
          <p:cNvSpPr/>
          <p:nvPr>
            <p:ph type="title"/>
          </p:nvPr>
        </p:nvSpPr>
        <p:spPr>
          <a:xfrm>
            <a:off x="952500" y="55033"/>
            <a:ext cx="11099800" cy="2159001"/>
          </a:xfrm>
          <a:prstGeom prst="rect">
            <a:avLst/>
          </a:prstGeom>
        </p:spPr>
        <p:txBody>
          <a:bodyPr/>
          <a:lstStyle>
            <a:lvl1pPr defTabSz="490727">
              <a:defRPr sz="6719"/>
            </a:lvl1pPr>
          </a:lstStyle>
          <a:p>
            <a:pPr/>
            <a:r>
              <a:t>RQ1: VMVM vs Test Minimization</a:t>
            </a:r>
          </a:p>
        </p:txBody>
      </p:sp>
      <p:sp>
        <p:nvSpPr>
          <p:cNvPr id="1989" name="Shape 1989"/>
          <p:cNvSpPr/>
          <p:nvPr/>
        </p:nvSpPr>
        <p:spPr>
          <a:xfrm rot="19345399">
            <a:off x="492546" y="2541066"/>
            <a:ext cx="2333329" cy="469901"/>
          </a:xfrm>
          <a:prstGeom prst="rect">
            <a:avLst/>
          </a:prstGeom>
          <a:solidFill>
            <a:srgbClr val="FFFFFF">
              <a:alpha val="68539"/>
            </a:srgb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400">
                <a:latin typeface="Helvetica"/>
                <a:ea typeface="Helvetica"/>
                <a:cs typeface="Helvetica"/>
                <a:sym typeface="Helvetica"/>
              </a:defRPr>
            </a:lvl1pPr>
          </a:lstStyle>
          <a:p>
            <a:pPr/>
            <a:r>
              <a:t>Larger is better</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9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9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9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81" grpId="2"/>
      <p:bldP build="whole" bldLvl="1" animBg="1" rev="0" advAuto="0" spid="1984" grpId="3"/>
      <p:bldP build="whole" bldLvl="1" animBg="1" rev="0" advAuto="0" spid="1989" grpId="1"/>
      <p:bldP build="whole" bldLvl="1" animBg="1" rev="0" advAuto="0" spid="1987" grpId="4"/>
    </p:bld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Shape 244"/>
          <p:cNvSpPr/>
          <p:nvPr>
            <p:ph type="title"/>
          </p:nvPr>
        </p:nvSpPr>
        <p:spPr>
          <a:xfrm>
            <a:off x="86047" y="2701412"/>
            <a:ext cx="12832706" cy="3302001"/>
          </a:xfrm>
          <a:prstGeom prst="rect">
            <a:avLst/>
          </a:prstGeom>
        </p:spPr>
        <p:txBody>
          <a:bodyPr/>
          <a:lstStyle>
            <a:lvl1pPr>
              <a:defRPr sz="7200"/>
            </a:lvl1pPr>
          </a:lstStyle>
          <a:p>
            <a:pPr/>
            <a:r>
              <a:t>Faster tests = Faster builds</a:t>
            </a:r>
          </a:p>
        </p:txBody>
      </p:sp>
      <p:sp>
        <p:nvSpPr>
          <p:cNvPr id="245" name="Shape 245"/>
          <p:cNvSpPr/>
          <p:nvPr/>
        </p:nvSpPr>
        <p:spPr>
          <a:xfrm>
            <a:off x="86047" y="4884010"/>
            <a:ext cx="12832706" cy="330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7200"/>
            </a:lvl1pPr>
          </a:lstStyle>
          <a:p>
            <a:pPr/>
            <a:r>
              <a:t>Reliable tests = Reliable builds</a:t>
            </a:r>
          </a:p>
        </p:txBody>
      </p:sp>
    </p:spTree>
  </p:cSld>
  <p:clrMapOvr>
    <a:masterClrMapping/>
  </p:clrMapOvr>
  <p:transition xmlns:p14="http://schemas.microsoft.com/office/powerpoint/2010/main" spd="med" advClick="1" p14:dur="1000"/>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1" name="Shape 1991"/>
          <p:cNvSpPr/>
          <p:nvPr>
            <p:ph type="title"/>
          </p:nvPr>
        </p:nvSpPr>
        <p:spPr>
          <a:prstGeom prst="rect">
            <a:avLst/>
          </a:prstGeom>
        </p:spPr>
        <p:txBody>
          <a:bodyPr/>
          <a:lstStyle/>
          <a:p>
            <a:pPr/>
            <a:r>
              <a:t>Performance Evaluation</a:t>
            </a:r>
          </a:p>
        </p:txBody>
      </p:sp>
      <p:sp>
        <p:nvSpPr>
          <p:cNvPr id="1992" name="Shape 1992"/>
          <p:cNvSpPr/>
          <p:nvPr>
            <p:ph type="body" idx="1"/>
          </p:nvPr>
        </p:nvSpPr>
        <p:spPr>
          <a:prstGeom prst="rect">
            <a:avLst/>
          </a:prstGeom>
        </p:spPr>
        <p:txBody>
          <a:bodyPr/>
          <a:lstStyle/>
          <a:p>
            <a:pPr/>
            <a:r>
              <a:t>Previous study: well-studied suite of 4 projects, which average 37,000 LoC and 51 test classes</a:t>
            </a:r>
          </a:p>
          <a:p>
            <a:pPr/>
            <a:r>
              <a:t>This study: manually collected repository of 20 projects, average 475,000 LoC and 56 test classes</a:t>
            </a:r>
          </a:p>
          <a:p>
            <a:pPr lvl="1"/>
            <a:r>
              <a:t>Range from 5,000 LoC - 5,692,450 LoC; 3 - 292 test classes; 3.5-15 years in age</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9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1992">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992" grpId="1"/>
    </p:bldLst>
  </p:timing>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4" name="Shape 1994"/>
          <p:cNvSpPr/>
          <p:nvPr>
            <p:ph type="title"/>
          </p:nvPr>
        </p:nvSpPr>
        <p:spPr>
          <a:prstGeom prst="rect">
            <a:avLst/>
          </a:prstGeom>
        </p:spPr>
        <p:txBody>
          <a:bodyPr/>
          <a:lstStyle/>
          <a:p>
            <a:pPr/>
            <a:r>
              <a:t>Performance Evaluation</a:t>
            </a:r>
          </a:p>
        </p:txBody>
      </p:sp>
      <p:sp>
        <p:nvSpPr>
          <p:cNvPr id="1995" name="Shape 1995"/>
          <p:cNvSpPr/>
          <p:nvPr>
            <p:ph type="body" idx="1"/>
          </p:nvPr>
        </p:nvSpPr>
        <p:spPr>
          <a:prstGeom prst="rect">
            <a:avLst/>
          </a:prstGeom>
        </p:spPr>
        <p:txBody>
          <a:bodyPr/>
          <a:lstStyle/>
          <a:p>
            <a:pPr/>
          </a:p>
        </p:txBody>
      </p:sp>
      <p:pic>
        <p:nvPicPr>
          <p:cNvPr id="1996" name="pasted-image.pdf"/>
          <p:cNvPicPr>
            <a:picLocks noChangeAspect="1"/>
          </p:cNvPicPr>
          <p:nvPr/>
        </p:nvPicPr>
        <p:blipFill>
          <a:blip r:embed="rId3">
            <a:extLst/>
          </a:blip>
          <a:stretch>
            <a:fillRect/>
          </a:stretch>
        </p:blipFill>
        <p:spPr>
          <a:xfrm>
            <a:off x="570656" y="2425700"/>
            <a:ext cx="11863488" cy="6654800"/>
          </a:xfrm>
          <a:prstGeom prst="rect">
            <a:avLst/>
          </a:prstGeom>
          <a:ln w="12700">
            <a:miter lim="400000"/>
          </a:ln>
        </p:spPr>
      </p:pic>
      <p:sp>
        <p:nvSpPr>
          <p:cNvPr id="1997" name="Shape 1997"/>
          <p:cNvSpPr/>
          <p:nvPr/>
        </p:nvSpPr>
        <p:spPr>
          <a:xfrm>
            <a:off x="10742197" y="7146443"/>
            <a:ext cx="2147012" cy="647701"/>
          </a:xfrm>
          <a:prstGeom prst="rect">
            <a:avLst/>
          </a:prstGeom>
          <a:solidFill>
            <a:srgbClr val="FFFFFF">
              <a:alpha val="32000"/>
            </a:srgb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Max: 97%</a:t>
            </a:r>
          </a:p>
        </p:txBody>
      </p:sp>
      <p:sp>
        <p:nvSpPr>
          <p:cNvPr id="1998" name="Shape 1998"/>
          <p:cNvSpPr/>
          <p:nvPr/>
        </p:nvSpPr>
        <p:spPr>
          <a:xfrm flipV="1">
            <a:off x="8915035" y="2375264"/>
            <a:ext cx="1" cy="6096803"/>
          </a:xfrm>
          <a:prstGeom prst="line">
            <a:avLst/>
          </a:prstGeom>
          <a:ln w="50800">
            <a:solidFill>
              <a:srgbClr val="516D7C"/>
            </a:solidFill>
            <a:miter lim="400000"/>
          </a:ln>
        </p:spPr>
        <p:txBody>
          <a:bodyPr lIns="50800" tIns="50800" rIns="50800" bIns="50800" anchor="ctr"/>
          <a:lstStyle/>
          <a:p>
            <a:pPr>
              <a:defRPr sz="2400"/>
            </a:pPr>
          </a:p>
        </p:txBody>
      </p:sp>
      <p:sp>
        <p:nvSpPr>
          <p:cNvPr id="1999" name="Shape 1999"/>
          <p:cNvSpPr/>
          <p:nvPr/>
        </p:nvSpPr>
        <p:spPr>
          <a:xfrm>
            <a:off x="7413590" y="3047073"/>
            <a:ext cx="3002891" cy="647701"/>
          </a:xfrm>
          <a:prstGeom prst="rect">
            <a:avLst/>
          </a:prstGeom>
          <a:solidFill>
            <a:srgbClr val="FFFFFF">
              <a:alpha val="86000"/>
            </a:srgb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Average: 62%</a:t>
            </a:r>
          </a:p>
        </p:txBody>
      </p:sp>
      <p:sp>
        <p:nvSpPr>
          <p:cNvPr id="2000" name="Shape 2000"/>
          <p:cNvSpPr/>
          <p:nvPr/>
        </p:nvSpPr>
        <p:spPr>
          <a:xfrm>
            <a:off x="6621252" y="8802109"/>
            <a:ext cx="2333328"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400">
                <a:latin typeface="Helvetica"/>
                <a:ea typeface="Helvetica"/>
                <a:cs typeface="Helvetica"/>
                <a:sym typeface="Helvetica"/>
              </a:defRPr>
            </a:lvl1pPr>
          </a:lstStyle>
          <a:p>
            <a:pPr/>
            <a:r>
              <a:t>Larger is better</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9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99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9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97" grpId="3"/>
      <p:bldP build="whole" bldLvl="1" animBg="1" rev="0" advAuto="0" spid="1999" grpId="1"/>
      <p:bldP build="whole" bldLvl="1" animBg="1" rev="0" advAuto="0" spid="1998" grpId="2"/>
    </p:bldLst>
  </p:timing>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4" name="Shape 2004"/>
          <p:cNvSpPr/>
          <p:nvPr>
            <p:ph type="title"/>
          </p:nvPr>
        </p:nvSpPr>
        <p:spPr>
          <a:prstGeom prst="rect">
            <a:avLst/>
          </a:prstGeom>
        </p:spPr>
        <p:txBody>
          <a:bodyPr/>
          <a:lstStyle>
            <a:lvl1pPr defTabSz="490727">
              <a:defRPr sz="6719"/>
            </a:lvl1pPr>
          </a:lstStyle>
          <a:p>
            <a:pPr/>
            <a:r>
              <a:t>Factors that impact reduction</a:t>
            </a:r>
          </a:p>
        </p:txBody>
      </p:sp>
      <p:sp>
        <p:nvSpPr>
          <p:cNvPr id="2005" name="Shape 2005"/>
          <p:cNvSpPr/>
          <p:nvPr>
            <p:ph type="body" idx="1"/>
          </p:nvPr>
        </p:nvSpPr>
        <p:spPr>
          <a:prstGeom prst="rect">
            <a:avLst/>
          </a:prstGeom>
        </p:spPr>
        <p:txBody>
          <a:bodyPr/>
          <a:lstStyle/>
          <a:p>
            <a:pPr/>
            <a:r>
              <a:t>Looked for relationships between number of tests, lines of code, age of project, total testing time, time per test, and VMVM’s speedup</a:t>
            </a:r>
          </a:p>
          <a:p>
            <a:pPr/>
            <a:r>
              <a:t>Result: Only average time per test is correlated with VMVM’s speedup (in fact, quite strongly; p &lt; 0.0001)</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05">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005" grpId="1"/>
    </p:bldLst>
  </p:timing>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7" name="Shape 2007"/>
          <p:cNvSpPr/>
          <p:nvPr>
            <p:ph type="title"/>
          </p:nvPr>
        </p:nvSpPr>
        <p:spPr>
          <a:prstGeom prst="rect">
            <a:avLst/>
          </a:prstGeom>
        </p:spPr>
        <p:txBody>
          <a:bodyPr/>
          <a:lstStyle>
            <a:lvl1pPr defTabSz="490727">
              <a:defRPr sz="6719"/>
            </a:lvl1pPr>
          </a:lstStyle>
          <a:p>
            <a:pPr/>
            <a:r>
              <a:t>RQ3: Impact on Fault Finding</a:t>
            </a:r>
          </a:p>
        </p:txBody>
      </p:sp>
      <p:sp>
        <p:nvSpPr>
          <p:cNvPr id="2008" name="Shape 2008"/>
          <p:cNvSpPr/>
          <p:nvPr>
            <p:ph type="body" idx="1"/>
          </p:nvPr>
        </p:nvSpPr>
        <p:spPr>
          <a:prstGeom prst="rect">
            <a:avLst/>
          </a:prstGeom>
        </p:spPr>
        <p:txBody>
          <a:bodyPr/>
          <a:lstStyle/>
          <a:p>
            <a:pPr marL="426719" indent="-426719" defTabSz="560831">
              <a:spcBef>
                <a:spcPts val="4000"/>
              </a:spcBef>
              <a:defRPr sz="3455"/>
            </a:pPr>
            <a:r>
              <a:rPr b="1">
                <a:latin typeface="Helvetica"/>
                <a:ea typeface="Helvetica"/>
                <a:cs typeface="Helvetica"/>
                <a:sym typeface="Helvetica"/>
              </a:rPr>
              <a:t>No impact on fault finding</a:t>
            </a:r>
            <a:r>
              <a:t> from seeded faults (SIR)</a:t>
            </a:r>
          </a:p>
          <a:p>
            <a:pPr marL="426719" indent="-426719" defTabSz="560831">
              <a:spcBef>
                <a:spcPts val="4000"/>
              </a:spcBef>
              <a:defRPr sz="3455"/>
            </a:pPr>
            <a:r>
              <a:t>Does VMVM correctly isolate tests though?</a:t>
            </a:r>
          </a:p>
          <a:p>
            <a:pPr marL="426719" indent="-426719" defTabSz="560831">
              <a:spcBef>
                <a:spcPts val="4000"/>
              </a:spcBef>
              <a:defRPr sz="3455"/>
            </a:pPr>
            <a:r>
              <a:t>Compared false positives and negatives between un-isolated execution, traditionally isolated execution, and VMVM-isolated execution for these 20 complex applications</a:t>
            </a:r>
          </a:p>
          <a:p>
            <a:pPr marL="426719" indent="-426719" defTabSz="560831">
              <a:spcBef>
                <a:spcPts val="4000"/>
              </a:spcBef>
              <a:defRPr sz="3455"/>
            </a:pPr>
            <a:r>
              <a:t>Result: </a:t>
            </a:r>
            <a:r>
              <a:rPr b="1">
                <a:latin typeface="Helvetica"/>
                <a:ea typeface="Helvetica"/>
                <a:cs typeface="Helvetica"/>
                <a:sym typeface="Helvetica"/>
              </a:rPr>
              <a:t>False positives occur when not isolated. VMVM shows no false positives or false negatives.</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0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200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2008">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008" grpId="1"/>
    </p:bldLst>
  </p:timing>
</p:sld>
</file>

<file path=ppt/slides/slide8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010" name="Shape 2010"/>
          <p:cNvSpPr/>
          <p:nvPr>
            <p:ph type="ctrTitle"/>
          </p:nvPr>
        </p:nvSpPr>
        <p:spPr>
          <a:xfrm>
            <a:off x="715334" y="-49552"/>
            <a:ext cx="11574132" cy="2987280"/>
          </a:xfrm>
          <a:prstGeom prst="rect">
            <a:avLst/>
          </a:prstGeom>
        </p:spPr>
        <p:txBody>
          <a:bodyPr/>
          <a:lstStyle/>
          <a:p>
            <a:pPr/>
            <a:r>
              <a:t>Faster, More Reliable Builds</a:t>
            </a:r>
          </a:p>
        </p:txBody>
      </p:sp>
      <p:sp>
        <p:nvSpPr>
          <p:cNvPr id="2011" name="Shape 2011"/>
          <p:cNvSpPr/>
          <p:nvPr>
            <p:ph type="subTitle" sz="quarter" idx="1"/>
          </p:nvPr>
        </p:nvSpPr>
        <p:spPr>
          <a:xfrm>
            <a:off x="1270000" y="3053717"/>
            <a:ext cx="10464800" cy="1130301"/>
          </a:xfrm>
          <a:prstGeom prst="rect">
            <a:avLst/>
          </a:prstGeom>
        </p:spPr>
        <p:txBody>
          <a:bodyPr/>
          <a:lstStyle/>
          <a:p>
            <a:pPr>
              <a:defRPr b="1">
                <a:latin typeface="Helvetica"/>
                <a:ea typeface="Helvetica"/>
                <a:cs typeface="Helvetica"/>
                <a:sym typeface="Helvetica"/>
              </a:defRPr>
            </a:pPr>
            <a:r>
              <a:t>Jonathan Bell</a:t>
            </a:r>
          </a:p>
          <a:p>
            <a:pPr/>
            <a:r>
              <a:t>Columbia University</a:t>
            </a:r>
          </a:p>
        </p:txBody>
      </p:sp>
      <p:sp>
        <p:nvSpPr>
          <p:cNvPr id="2012" name="Shape 2012"/>
          <p:cNvSpPr/>
          <p:nvPr/>
        </p:nvSpPr>
        <p:spPr>
          <a:xfrm>
            <a:off x="1270000" y="4206242"/>
            <a:ext cx="10464800" cy="15390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578358">
              <a:defRPr sz="3168"/>
            </a:pPr>
            <a:r>
              <a:t>jbell@cs.columbia.edu</a:t>
            </a:r>
          </a:p>
          <a:p>
            <a:pPr defTabSz="578358">
              <a:defRPr sz="3168"/>
            </a:pPr>
            <a:r>
              <a:rPr u="sng">
                <a:hlinkClick r:id="rId2" invalidUrl="" action="" tgtFrame="" tooltip="" history="1" highlightClick="0" endSnd="0"/>
              </a:rPr>
              <a:t>http://jonbell.net/</a:t>
            </a:r>
          </a:p>
          <a:p>
            <a:pPr defTabSz="578358">
              <a:defRPr sz="3168"/>
            </a:pPr>
            <a:r>
              <a:t>@_jon_bell_</a:t>
            </a:r>
          </a:p>
        </p:txBody>
      </p:sp>
    </p:spTree>
  </p:cSld>
  <p:clrMapOvr>
    <a:masterClrMapping/>
  </p:clrMapOvr>
  <p:transition xmlns:p14="http://schemas.microsoft.com/office/powerpoint/2010/main" spd="med" advClick="1" p14:dur="1000"/>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016" name="Group 2016"/>
          <p:cNvGrpSpPr/>
          <p:nvPr/>
        </p:nvGrpSpPr>
        <p:grpSpPr>
          <a:xfrm>
            <a:off x="63500" y="1997492"/>
            <a:ext cx="12512255" cy="6891312"/>
            <a:chOff x="0" y="0"/>
            <a:chExt cx="12512254" cy="6891311"/>
          </a:xfrm>
        </p:grpSpPr>
        <p:pic>
          <p:nvPicPr>
            <p:cNvPr id="2014" name="pasted-image.pdf"/>
            <p:cNvPicPr>
              <a:picLocks noChangeAspect="1"/>
            </p:cNvPicPr>
            <p:nvPr/>
          </p:nvPicPr>
          <p:blipFill>
            <a:blip r:embed="rId3">
              <a:extLst/>
            </a:blip>
            <a:stretch>
              <a:fillRect/>
            </a:stretch>
          </p:blipFill>
          <p:spPr>
            <a:xfrm>
              <a:off x="0" y="0"/>
              <a:ext cx="12512255" cy="6891312"/>
            </a:xfrm>
            <a:prstGeom prst="rect">
              <a:avLst/>
            </a:prstGeom>
            <a:ln w="12700" cap="flat">
              <a:noFill/>
              <a:miter lim="400000"/>
            </a:ln>
            <a:effectLst/>
          </p:spPr>
        </p:pic>
        <p:sp>
          <p:nvSpPr>
            <p:cNvPr id="2015" name="Shape 2015"/>
            <p:cNvSpPr/>
            <p:nvPr/>
          </p:nvSpPr>
          <p:spPr>
            <a:xfrm>
              <a:off x="10887913" y="425687"/>
              <a:ext cx="817474"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200"/>
              </a:lvl1pPr>
            </a:lstStyle>
            <a:p>
              <a:pPr/>
              <a:r>
                <a:t>*418,000X</a:t>
              </a:r>
            </a:p>
          </p:txBody>
        </p:sp>
      </p:grpSp>
      <p:sp>
        <p:nvSpPr>
          <p:cNvPr id="2017" name="Shape 2017"/>
          <p:cNvSpPr/>
          <p:nvPr>
            <p:ph type="title"/>
          </p:nvPr>
        </p:nvSpPr>
        <p:spPr>
          <a:prstGeom prst="rect">
            <a:avLst/>
          </a:prstGeom>
        </p:spPr>
        <p:txBody>
          <a:bodyPr/>
          <a:lstStyle/>
          <a:p>
            <a:pPr/>
            <a:r>
              <a:t>RQ2: Overhead</a:t>
            </a:r>
          </a:p>
        </p:txBody>
      </p:sp>
      <p:grpSp>
        <p:nvGrpSpPr>
          <p:cNvPr id="2020" name="Group 2020"/>
          <p:cNvGrpSpPr/>
          <p:nvPr/>
        </p:nvGrpSpPr>
        <p:grpSpPr>
          <a:xfrm>
            <a:off x="1460138" y="4554147"/>
            <a:ext cx="10084524" cy="1778001"/>
            <a:chOff x="0" y="0"/>
            <a:chExt cx="10084522" cy="1778000"/>
          </a:xfrm>
        </p:grpSpPr>
        <p:sp>
          <p:nvSpPr>
            <p:cNvPr id="2019" name="Shape 2019"/>
            <p:cNvSpPr/>
            <p:nvPr/>
          </p:nvSpPr>
          <p:spPr>
            <a:xfrm>
              <a:off x="215900" y="139700"/>
              <a:ext cx="9652723" cy="1219200"/>
            </a:xfrm>
            <a:prstGeom prst="rect">
              <a:avLst/>
            </a:prstGeom>
            <a:solidFill>
              <a:srgbClr val="FFFFFF">
                <a:alpha val="8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r>
                <a:t>On average, ElectricTest is 885X faster than running all tests pairwise</a:t>
              </a:r>
            </a:p>
          </p:txBody>
        </p:sp>
        <p:pic>
          <p:nvPicPr>
            <p:cNvPr id="2018" name=""/>
            <p:cNvPicPr>
              <a:picLocks noChangeAspect="0"/>
            </p:cNvPicPr>
            <p:nvPr/>
          </p:nvPicPr>
          <p:blipFill>
            <a:blip r:embed="rId4">
              <a:extLst/>
            </a:blip>
            <a:stretch>
              <a:fillRect/>
            </a:stretch>
          </p:blipFill>
          <p:spPr>
            <a:xfrm>
              <a:off x="-1" y="-1"/>
              <a:ext cx="10084524" cy="1778001"/>
            </a:xfrm>
            <a:prstGeom prst="rect">
              <a:avLst/>
            </a:prstGeom>
            <a:effectLst/>
          </p:spPr>
        </p:pic>
      </p:grpSp>
      <p:sp>
        <p:nvSpPr>
          <p:cNvPr id="2021" name="Shape 2021"/>
          <p:cNvSpPr/>
          <p:nvPr/>
        </p:nvSpPr>
        <p:spPr>
          <a:xfrm>
            <a:off x="2084745" y="8715293"/>
            <a:ext cx="9776958"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vl1pPr>
          </a:lstStyle>
          <a:p>
            <a:pPr/>
            <a:r>
              <a:t>Slowdown relative to a single test suite execution (lower is better)</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20" grpId="1"/>
    </p:bldLst>
  </p:timing>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25" name="pasted-image.pdf"/>
          <p:cNvPicPr>
            <a:picLocks noChangeAspect="1"/>
          </p:cNvPicPr>
          <p:nvPr/>
        </p:nvPicPr>
        <p:blipFill>
          <a:blip r:embed="rId3">
            <a:extLst/>
          </a:blip>
          <a:stretch>
            <a:fillRect/>
          </a:stretch>
        </p:blipFill>
        <p:spPr>
          <a:xfrm>
            <a:off x="12135" y="2194946"/>
            <a:ext cx="13004801" cy="6800299"/>
          </a:xfrm>
          <a:prstGeom prst="rect">
            <a:avLst/>
          </a:prstGeom>
          <a:ln w="12700">
            <a:miter lim="400000"/>
          </a:ln>
        </p:spPr>
      </p:pic>
      <p:sp>
        <p:nvSpPr>
          <p:cNvPr id="2026" name="Shape 2026"/>
          <p:cNvSpPr/>
          <p:nvPr>
            <p:ph type="title"/>
          </p:nvPr>
        </p:nvSpPr>
        <p:spPr>
          <a:prstGeom prst="rect">
            <a:avLst/>
          </a:prstGeom>
        </p:spPr>
        <p:txBody>
          <a:bodyPr/>
          <a:lstStyle/>
          <a:p>
            <a:pPr/>
            <a:r>
              <a:t>RQ2: Overhead</a:t>
            </a:r>
          </a:p>
        </p:txBody>
      </p:sp>
      <p:grpSp>
        <p:nvGrpSpPr>
          <p:cNvPr id="2029" name="Group 2029"/>
          <p:cNvGrpSpPr/>
          <p:nvPr/>
        </p:nvGrpSpPr>
        <p:grpSpPr>
          <a:xfrm>
            <a:off x="3751579" y="2457585"/>
            <a:ext cx="2909713" cy="6275021"/>
            <a:chOff x="0" y="0"/>
            <a:chExt cx="2909711" cy="6275020"/>
          </a:xfrm>
        </p:grpSpPr>
        <p:sp>
          <p:nvSpPr>
            <p:cNvPr id="2027" name="Shape 2027"/>
            <p:cNvSpPr/>
            <p:nvPr/>
          </p:nvSpPr>
          <p:spPr>
            <a:xfrm flipV="1">
              <a:off x="-1" y="0"/>
              <a:ext cx="2" cy="6275021"/>
            </a:xfrm>
            <a:prstGeom prst="line">
              <a:avLst/>
            </a:prstGeom>
            <a:noFill/>
            <a:ln w="76200" cap="flat">
              <a:solidFill>
                <a:schemeClr val="accent2"/>
              </a:solidFill>
              <a:prstDash val="solid"/>
              <a:miter lim="400000"/>
            </a:ln>
            <a:effectLst/>
          </p:spPr>
          <p:txBody>
            <a:bodyPr wrap="square" lIns="50800" tIns="50800" rIns="50800" bIns="50800" numCol="1" anchor="ctr">
              <a:noAutofit/>
            </a:bodyPr>
            <a:lstStyle/>
            <a:p>
              <a:pPr>
                <a:defRPr sz="2400"/>
              </a:pPr>
            </a:p>
          </p:txBody>
        </p:sp>
        <p:sp>
          <p:nvSpPr>
            <p:cNvPr id="2028" name="Shape 2028"/>
            <p:cNvSpPr/>
            <p:nvPr/>
          </p:nvSpPr>
          <p:spPr>
            <a:xfrm>
              <a:off x="67168" y="2593204"/>
              <a:ext cx="2842544"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pPr/>
              <a:r>
                <a:t>Average 36X</a:t>
              </a:r>
            </a:p>
          </p:txBody>
        </p:sp>
      </p:grpSp>
      <p:sp>
        <p:nvSpPr>
          <p:cNvPr id="2030" name="Shape 2030"/>
          <p:cNvSpPr/>
          <p:nvPr/>
        </p:nvSpPr>
        <p:spPr>
          <a:xfrm>
            <a:off x="5776659" y="3253740"/>
            <a:ext cx="6871842" cy="1739901"/>
          </a:xfrm>
          <a:prstGeom prst="rect">
            <a:avLst/>
          </a:prstGeom>
          <a:solidFill>
            <a:srgbClr val="FFFFFF">
              <a:alpha val="62000"/>
            </a:srgb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latin typeface="Helvetica"/>
                <a:ea typeface="Helvetica"/>
                <a:cs typeface="Helvetica"/>
                <a:sym typeface="Helvetica"/>
              </a:defRPr>
            </a:pPr>
            <a:r>
              <a:t>A lot of fast running tests:</a:t>
            </a:r>
          </a:p>
          <a:p>
            <a:pPr>
              <a:defRPr b="1">
                <a:latin typeface="Helvetica"/>
                <a:ea typeface="Helvetica"/>
                <a:cs typeface="Helvetica"/>
                <a:sym typeface="Helvetica"/>
              </a:defRPr>
            </a:pPr>
            <a:r>
              <a:t>Runtime dominated by pauses</a:t>
            </a:r>
          </a:p>
          <a:p>
            <a:pPr>
              <a:defRPr b="1">
                <a:latin typeface="Helvetica"/>
                <a:ea typeface="Helvetica"/>
                <a:cs typeface="Helvetica"/>
                <a:sym typeface="Helvetica"/>
              </a:defRPr>
            </a:pPr>
            <a:r>
              <a:t>between tests (gc)</a:t>
            </a:r>
          </a:p>
        </p:txBody>
      </p:sp>
      <p:sp>
        <p:nvSpPr>
          <p:cNvPr id="2031" name="Shape 2031"/>
          <p:cNvSpPr/>
          <p:nvPr/>
        </p:nvSpPr>
        <p:spPr>
          <a:xfrm>
            <a:off x="2978501" y="8754152"/>
            <a:ext cx="9776958"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vl1pPr>
          </a:lstStyle>
          <a:p>
            <a:pPr/>
            <a:r>
              <a:t>Slowdown relative to a single test suite execution (lower is better)</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30" grpId="1"/>
    </p:bldLst>
  </p:timing>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5" name="Shape 2035"/>
          <p:cNvSpPr/>
          <p:nvPr>
            <p:ph type="title"/>
          </p:nvPr>
        </p:nvSpPr>
        <p:spPr>
          <a:prstGeom prst="rect">
            <a:avLst/>
          </a:prstGeom>
        </p:spPr>
        <p:txBody>
          <a:bodyPr/>
          <a:lstStyle>
            <a:lvl1pPr defTabSz="490727">
              <a:defRPr sz="6719"/>
            </a:lvl1pPr>
          </a:lstStyle>
          <a:p>
            <a:pPr/>
            <a:r>
              <a:t>Electric Test Detects Extra Dependencies</a:t>
            </a:r>
          </a:p>
        </p:txBody>
      </p:sp>
      <p:graphicFrame>
        <p:nvGraphicFramePr>
          <p:cNvPr id="2036" name="Table 2036"/>
          <p:cNvGraphicFramePr/>
          <p:nvPr/>
        </p:nvGraphicFramePr>
        <p:xfrm>
          <a:off x="1183994" y="3399160"/>
          <a:ext cx="10636812" cy="4707880"/>
        </p:xfrm>
        <a:graphic xmlns:a="http://schemas.openxmlformats.org/drawingml/2006/main">
          <a:graphicData uri="http://schemas.openxmlformats.org/drawingml/2006/table">
            <a:tbl>
              <a:tblPr firstCol="1" firstRow="0" lastCol="0" lastRow="0" bandCol="0" bandRow="1" rtl="0">
                <a:tableStyleId>{4C3C2611-4C71-4FC5-86AE-919BDF0F9419}</a:tableStyleId>
              </a:tblPr>
              <a:tblGrid>
                <a:gridCol w="2141617"/>
                <a:gridCol w="1678718"/>
                <a:gridCol w="1678718"/>
                <a:gridCol w="1678718"/>
                <a:gridCol w="101600"/>
                <a:gridCol w="1678718"/>
                <a:gridCol w="1678718"/>
              </a:tblGrid>
              <a:tr h="426164">
                <a:tc>
                  <a:txBody>
                    <a:bodyPr/>
                    <a:lstStyle/>
                    <a:p>
                      <a:pPr defTabSz="914400">
                        <a:defRPr sz="2600">
                          <a:sym typeface="Helvetica"/>
                        </a:defRPr>
                      </a:pPr>
                    </a:p>
                  </a:txBody>
                  <a:tcPr marL="50800" marR="50800" marT="50800" marB="50800" anchor="ctr" anchorCtr="0" horzOverflow="overflow">
                    <a:lnL w="0">
                      <a:miter lim="400000"/>
                    </a:lnL>
                    <a:lnB w="38100">
                      <a:solidFill>
                        <a:srgbClr val="FFFFFF"/>
                      </a:solidFill>
                      <a:miter lim="400000"/>
                    </a:lnB>
                    <a:solidFill>
                      <a:schemeClr val="accent1"/>
                    </a:solidFill>
                  </a:tcPr>
                </a:tc>
                <a:tc gridSpan="3">
                  <a:txBody>
                    <a:bodyPr/>
                    <a:lstStyle/>
                    <a:p>
                      <a:pPr defTabSz="914400"/>
                      <a:r>
                        <a:rPr b="1" sz="2600">
                          <a:solidFill>
                            <a:srgbClr val="FFFFFF"/>
                          </a:solidFill>
                          <a:latin typeface="Helvetica"/>
                          <a:ea typeface="Helvetica"/>
                          <a:cs typeface="Helvetica"/>
                          <a:sym typeface="Helvetica"/>
                        </a:rPr>
                        <a:t>Dependencies Detected</a:t>
                      </a:r>
                    </a:p>
                  </a:txBody>
                  <a:tcPr marL="50800" marR="50800" marT="50800" marB="50800" anchor="ctr" anchorCtr="0" horzOverflow="overflow">
                    <a:lnR w="0">
                      <a:miter lim="400000"/>
                    </a:lnR>
                    <a:lnB w="38100">
                      <a:solidFill>
                        <a:srgbClr val="FFFFFF"/>
                      </a:solidFill>
                      <a:miter lim="400000"/>
                    </a:lnB>
                    <a:solidFill>
                      <a:schemeClr val="accent1"/>
                    </a:solidFill>
                  </a:tcPr>
                </a:tc>
                <a:tc hMerge="1">
                  <a:tcPr/>
                </a:tc>
                <a:tc hMerge="1">
                  <a:tcPr/>
                </a:tc>
                <a:tc>
                  <a:txBody>
                    <a:bodyPr/>
                    <a:lstStyle/>
                    <a:p>
                      <a:pPr defTabSz="914400">
                        <a:defRPr b="1" sz="2600">
                          <a:solidFill>
                            <a:srgbClr val="FFFFFF"/>
                          </a:solidFill>
                          <a:latin typeface="Helvetica"/>
                          <a:ea typeface="Helvetica"/>
                          <a:cs typeface="Helvetica"/>
                          <a:sym typeface="Helvetica"/>
                        </a:defRPr>
                      </a:pPr>
                    </a:p>
                  </a:txBody>
                  <a:tcPr marL="50800" marR="50800" marT="50800" marB="50800" anchor="ctr" anchorCtr="0" horzOverflow="overflow">
                    <a:lnL w="0">
                      <a:miter lim="400000"/>
                    </a:lnL>
                    <a:lnR w="0">
                      <a:miter lim="400000"/>
                    </a:lnR>
                    <a:lnB w="0">
                      <a:miter lim="400000"/>
                    </a:lnB>
                    <a:solidFill>
                      <a:schemeClr val="accent1"/>
                    </a:solidFill>
                  </a:tcPr>
                </a:tc>
                <a:tc gridSpan="2">
                  <a:txBody>
                    <a:bodyPr/>
                    <a:lstStyle/>
                    <a:p>
                      <a:pPr defTabSz="914400"/>
                      <a:r>
                        <a:rPr b="1" sz="2600">
                          <a:solidFill>
                            <a:srgbClr val="FFFFFF"/>
                          </a:solidFill>
                          <a:latin typeface="Helvetica"/>
                          <a:ea typeface="Helvetica"/>
                          <a:cs typeface="Helvetica"/>
                          <a:sym typeface="Helvetica"/>
                        </a:rPr>
                        <a:t>ElectricTest Shared</a:t>
                      </a:r>
                    </a:p>
                  </a:txBody>
                  <a:tcPr marL="50800" marR="50800" marT="50800" marB="50800" anchor="ctr" anchorCtr="0" horzOverflow="overflow">
                    <a:lnL w="0">
                      <a:miter lim="400000"/>
                    </a:lnL>
                    <a:lnR w="0">
                      <a:miter lim="400000"/>
                    </a:lnR>
                    <a:lnB w="0">
                      <a:miter lim="400000"/>
                    </a:lnB>
                    <a:solidFill>
                      <a:schemeClr val="accent1"/>
                    </a:solidFill>
                  </a:tcPr>
                </a:tc>
                <a:tc hMerge="1">
                  <a:tcPr/>
                </a:tc>
              </a:tr>
              <a:tr h="508000">
                <a:tc>
                  <a:txBody>
                    <a:bodyPr/>
                    <a:lstStyle/>
                    <a:p>
                      <a:pPr defTabSz="914400">
                        <a:defRPr sz="2600">
                          <a:sym typeface="Helvetica"/>
                        </a:defRPr>
                      </a:pPr>
                    </a:p>
                  </a:txBody>
                  <a:tcPr marL="50800" marR="50800" marT="50800" marB="50800" anchor="ctr" anchorCtr="0" horzOverflow="overflow">
                    <a:lnL w="0">
                      <a:miter lim="400000"/>
                    </a:lnL>
                    <a:lnT w="38100">
                      <a:solidFill>
                        <a:srgbClr val="FFFFFF"/>
                      </a:solidFill>
                      <a:miter lim="400000"/>
                    </a:lnT>
                    <a:lnB w="38100">
                      <a:solidFill>
                        <a:srgbClr val="FFFFFF"/>
                      </a:solidFill>
                      <a:miter lim="400000"/>
                    </a:lnB>
                    <a:solidFill>
                      <a:schemeClr val="accent1"/>
                    </a:solidFill>
                  </a:tcPr>
                </a:tc>
                <a:tc rowSpan="2">
                  <a:txBody>
                    <a:bodyPr/>
                    <a:lstStyle/>
                    <a:p>
                      <a:pPr defTabSz="914400"/>
                      <a:r>
                        <a:rPr b="1" sz="2600">
                          <a:solidFill>
                            <a:srgbClr val="FFFFFF"/>
                          </a:solidFill>
                          <a:latin typeface="Helvetica"/>
                          <a:ea typeface="Helvetica"/>
                          <a:cs typeface="Helvetica"/>
                          <a:sym typeface="Helvetica"/>
                        </a:rPr>
                        <a:t>Ground Truth</a:t>
                      </a:r>
                    </a:p>
                  </a:txBody>
                  <a:tcPr marL="50800" marR="50800" marT="50800" marB="50800" anchor="ctr" anchorCtr="0" horzOverflow="overflow">
                    <a:lnT w="38100">
                      <a:solidFill>
                        <a:srgbClr val="FFFFFF"/>
                      </a:solidFill>
                      <a:miter lim="400000"/>
                    </a:lnT>
                    <a:lnB w="0">
                      <a:miter lim="400000"/>
                    </a:lnB>
                    <a:solidFill>
                      <a:schemeClr val="accent1"/>
                    </a:solidFill>
                  </a:tcPr>
                </a:tc>
                <a:tc gridSpan="2">
                  <a:txBody>
                    <a:bodyPr/>
                    <a:lstStyle/>
                    <a:p>
                      <a:pPr defTabSz="914400"/>
                      <a:r>
                        <a:rPr b="1" sz="2600">
                          <a:solidFill>
                            <a:srgbClr val="FFFFFF"/>
                          </a:solidFill>
                          <a:latin typeface="Helvetica"/>
                          <a:ea typeface="Helvetica"/>
                          <a:cs typeface="Helvetica"/>
                          <a:sym typeface="Helvetica"/>
                        </a:rPr>
                        <a:t>ElectricTest</a:t>
                      </a:r>
                    </a:p>
                  </a:txBody>
                  <a:tcPr marL="50800" marR="50800" marT="50800" marB="50800" anchor="ctr" anchorCtr="0" horzOverflow="overflow">
                    <a:lnR w="0">
                      <a:miter lim="400000"/>
                    </a:lnR>
                    <a:lnT w="38100">
                      <a:solidFill>
                        <a:srgbClr val="FFFFFF"/>
                      </a:solidFill>
                      <a:miter lim="400000"/>
                    </a:lnT>
                    <a:lnB w="38100">
                      <a:solidFill>
                        <a:srgbClr val="FFFFFF"/>
                      </a:solidFill>
                      <a:miter lim="400000"/>
                    </a:lnB>
                    <a:solidFill>
                      <a:schemeClr val="accent1"/>
                    </a:solidFill>
                  </a:tcPr>
                </a:tc>
                <a:tc hMerge="1">
                  <a:tcPr/>
                </a:tc>
                <a:tc>
                  <a:txBody>
                    <a:bodyPr/>
                    <a:lstStyle/>
                    <a:p>
                      <a:pPr defTabSz="914400">
                        <a:defRPr b="1" sz="2600">
                          <a:solidFill>
                            <a:srgbClr val="FFFFFF"/>
                          </a:solidFill>
                          <a:latin typeface="Helvetica"/>
                          <a:ea typeface="Helvetica"/>
                          <a:cs typeface="Helvetica"/>
                          <a:sym typeface="Helvetica"/>
                        </a:defRPr>
                      </a:pPr>
                    </a:p>
                  </a:txBody>
                  <a:tcPr marL="50800" marR="50800" marT="50800" marB="50800" anchor="ctr" anchorCtr="0" horzOverflow="overflow">
                    <a:lnL w="0">
                      <a:miter lim="400000"/>
                    </a:lnL>
                    <a:lnR w="0">
                      <a:miter lim="400000"/>
                    </a:lnR>
                    <a:lnT w="0">
                      <a:miter lim="400000"/>
                    </a:lnT>
                    <a:lnB w="0">
                      <a:miter lim="400000"/>
                    </a:lnB>
                    <a:solidFill>
                      <a:schemeClr val="accent1"/>
                    </a:solidFill>
                  </a:tcPr>
                </a:tc>
                <a:tc gridSpan="2">
                  <a:txBody>
                    <a:bodyPr/>
                    <a:lstStyle/>
                    <a:p>
                      <a:pPr defTabSz="914400"/>
                      <a:r>
                        <a:rPr b="1" sz="2600">
                          <a:solidFill>
                            <a:srgbClr val="FFFFFF"/>
                          </a:solidFill>
                          <a:latin typeface="Helvetica"/>
                          <a:ea typeface="Helvetica"/>
                          <a:cs typeface="Helvetica"/>
                          <a:sym typeface="Helvetica"/>
                        </a:rPr>
                        <a:t>Resource Locations</a:t>
                      </a:r>
                    </a:p>
                  </a:txBody>
                  <a:tcPr marL="50800" marR="50800" marT="50800" marB="50800" anchor="ctr" anchorCtr="0" horzOverflow="overflow">
                    <a:lnL w="0">
                      <a:miter lim="400000"/>
                    </a:lnL>
                    <a:lnR w="0">
                      <a:miter lim="400000"/>
                    </a:lnR>
                    <a:lnT w="0">
                      <a:miter lim="400000"/>
                    </a:lnT>
                    <a:lnB w="38100">
                      <a:solidFill>
                        <a:srgbClr val="FFFFFF"/>
                      </a:solidFill>
                      <a:miter lim="400000"/>
                    </a:lnB>
                    <a:solidFill>
                      <a:schemeClr val="accent1"/>
                    </a:solidFill>
                  </a:tcPr>
                </a:tc>
                <a:tc hMerge="1">
                  <a:tcPr/>
                </a:tc>
              </a:tr>
              <a:tr h="508000">
                <a:tc>
                  <a:txBody>
                    <a:bodyPr/>
                    <a:lstStyle/>
                    <a:p>
                      <a:pPr defTabSz="914400">
                        <a:defRPr b="0">
                          <a:solidFill>
                            <a:srgbClr val="000000"/>
                          </a:solidFill>
                        </a:defRPr>
                      </a:pPr>
                      <a:r>
                        <a:rPr b="1" sz="2600">
                          <a:solidFill>
                            <a:srgbClr val="FFFFFF"/>
                          </a:solidFill>
                          <a:sym typeface="Helvetica"/>
                        </a:rPr>
                        <a:t>Project</a:t>
                      </a:r>
                    </a:p>
                  </a:txBody>
                  <a:tcPr marL="50800" marR="50800" marT="50800" marB="50800" anchor="ctr" anchorCtr="0" horzOverflow="overflow">
                    <a:lnL w="0">
                      <a:miter lim="400000"/>
                    </a:lnL>
                    <a:lnT w="38100">
                      <a:solidFill>
                        <a:srgbClr val="FFFFFF"/>
                      </a:solidFill>
                      <a:miter lim="400000"/>
                    </a:lnT>
                    <a:lnB w="0">
                      <a:miter lim="400000"/>
                    </a:lnB>
                    <a:solidFill>
                      <a:schemeClr val="accent1"/>
                    </a:solidFill>
                  </a:tcPr>
                </a:tc>
                <a:tc vMerge="1">
                  <a:tcPr/>
                </a:tc>
                <a:tc>
                  <a:txBody>
                    <a:bodyPr/>
                    <a:lstStyle/>
                    <a:p>
                      <a:pPr defTabSz="914400"/>
                      <a:r>
                        <a:rPr b="1" sz="2600">
                          <a:solidFill>
                            <a:srgbClr val="FFFFFF"/>
                          </a:solidFill>
                          <a:latin typeface="Helvetica"/>
                          <a:ea typeface="Helvetica"/>
                          <a:cs typeface="Helvetica"/>
                          <a:sym typeface="Helvetica"/>
                        </a:rPr>
                        <a:t>Writers</a:t>
                      </a:r>
                    </a:p>
                  </a:txBody>
                  <a:tcPr marL="50800" marR="50800" marT="50800" marB="50800" anchor="ctr" anchorCtr="0" horzOverflow="overflow">
                    <a:lnT w="38100">
                      <a:solidFill>
                        <a:srgbClr val="FFFFFF"/>
                      </a:solidFill>
                      <a:miter lim="400000"/>
                    </a:lnT>
                    <a:lnB w="0">
                      <a:miter lim="400000"/>
                    </a:lnB>
                    <a:solidFill>
                      <a:schemeClr val="accent1"/>
                    </a:solidFill>
                  </a:tcPr>
                </a:tc>
                <a:tc>
                  <a:txBody>
                    <a:bodyPr/>
                    <a:lstStyle/>
                    <a:p>
                      <a:pPr defTabSz="914400"/>
                      <a:r>
                        <a:rPr b="1" sz="2600">
                          <a:solidFill>
                            <a:srgbClr val="FFFFFF"/>
                          </a:solidFill>
                          <a:latin typeface="Helvetica"/>
                          <a:ea typeface="Helvetica"/>
                          <a:cs typeface="Helvetica"/>
                          <a:sym typeface="Helvetica"/>
                        </a:rPr>
                        <a:t>Readers</a:t>
                      </a:r>
                    </a:p>
                  </a:txBody>
                  <a:tcPr marL="50800" marR="50800" marT="50800" marB="50800" anchor="ctr" anchorCtr="0" horzOverflow="overflow">
                    <a:lnR w="0">
                      <a:miter lim="400000"/>
                    </a:lnR>
                    <a:lnT w="38100">
                      <a:solidFill>
                        <a:srgbClr val="FFFFFF"/>
                      </a:solidFill>
                      <a:miter lim="400000"/>
                    </a:lnT>
                    <a:lnB w="0">
                      <a:miter lim="400000"/>
                    </a:lnB>
                    <a:solidFill>
                      <a:schemeClr val="accent1"/>
                    </a:solidFill>
                  </a:tcPr>
                </a:tc>
                <a:tc>
                  <a:txBody>
                    <a:bodyPr/>
                    <a:lstStyle/>
                    <a:p>
                      <a:pPr defTabSz="914400">
                        <a:defRPr b="1" sz="2600">
                          <a:solidFill>
                            <a:srgbClr val="FFFFFF"/>
                          </a:solidFill>
                          <a:latin typeface="Helvetica"/>
                          <a:ea typeface="Helvetica"/>
                          <a:cs typeface="Helvetica"/>
                          <a:sym typeface="Helvetica"/>
                        </a:defRPr>
                      </a:pPr>
                    </a:p>
                  </a:txBody>
                  <a:tcPr marL="50800" marR="50800" marT="50800" marB="50800" anchor="ctr" anchorCtr="0" horzOverflow="overflow">
                    <a:lnL w="0">
                      <a:miter lim="400000"/>
                    </a:lnL>
                    <a:lnR w="0">
                      <a:miter lim="400000"/>
                    </a:lnR>
                    <a:lnT w="0">
                      <a:miter lim="400000"/>
                    </a:lnT>
                    <a:lnB w="0">
                      <a:miter lim="400000"/>
                    </a:lnB>
                    <a:solidFill>
                      <a:schemeClr val="accent1"/>
                    </a:solidFill>
                  </a:tcPr>
                </a:tc>
                <a:tc>
                  <a:txBody>
                    <a:bodyPr/>
                    <a:lstStyle/>
                    <a:p>
                      <a:pPr defTabSz="914400"/>
                      <a:r>
                        <a:rPr b="1" sz="2600">
                          <a:solidFill>
                            <a:srgbClr val="FFFFFF"/>
                          </a:solidFill>
                          <a:latin typeface="Helvetica"/>
                          <a:ea typeface="Helvetica"/>
                          <a:cs typeface="Helvetica"/>
                          <a:sym typeface="Helvetica"/>
                        </a:rPr>
                        <a:t>App</a:t>
                      </a:r>
                    </a:p>
                  </a:txBody>
                  <a:tcPr marL="50800" marR="50800" marT="50800" marB="50800" anchor="ctr" anchorCtr="0" horzOverflow="overflow">
                    <a:lnL w="0">
                      <a:miter lim="400000"/>
                    </a:lnL>
                    <a:lnT w="38100">
                      <a:solidFill>
                        <a:srgbClr val="FFFFFF"/>
                      </a:solidFill>
                      <a:miter lim="400000"/>
                    </a:lnT>
                    <a:lnB w="0">
                      <a:miter lim="400000"/>
                    </a:lnB>
                    <a:solidFill>
                      <a:schemeClr val="accent1"/>
                    </a:solidFill>
                  </a:tcPr>
                </a:tc>
                <a:tc>
                  <a:txBody>
                    <a:bodyPr/>
                    <a:lstStyle/>
                    <a:p>
                      <a:pPr defTabSz="914400"/>
                      <a:r>
                        <a:rPr b="1" sz="2600">
                          <a:solidFill>
                            <a:srgbClr val="FFFFFF"/>
                          </a:solidFill>
                          <a:latin typeface="Helvetica"/>
                          <a:ea typeface="Helvetica"/>
                          <a:cs typeface="Helvetica"/>
                          <a:sym typeface="Helvetica"/>
                        </a:rPr>
                        <a:t>Library</a:t>
                      </a:r>
                    </a:p>
                  </a:txBody>
                  <a:tcPr marL="50800" marR="50800" marT="50800" marB="50800" anchor="ctr" anchorCtr="0" horzOverflow="overflow">
                    <a:lnR w="0">
                      <a:miter lim="400000"/>
                    </a:lnR>
                    <a:lnT w="38100">
                      <a:solidFill>
                        <a:srgbClr val="FFFFFF"/>
                      </a:solidFill>
                      <a:miter lim="400000"/>
                    </a:lnT>
                    <a:lnB w="0">
                      <a:miter lim="400000"/>
                    </a:lnB>
                    <a:solidFill>
                      <a:schemeClr val="accent1"/>
                    </a:solidFill>
                  </a:tcPr>
                </a:tc>
              </a:tr>
              <a:tr h="816428">
                <a:tc>
                  <a:txBody>
                    <a:bodyPr/>
                    <a:lstStyle/>
                    <a:p>
                      <a:pPr defTabSz="914400">
                        <a:defRPr b="0">
                          <a:solidFill>
                            <a:srgbClr val="000000"/>
                          </a:solidFill>
                        </a:defRPr>
                      </a:pPr>
                      <a:r>
                        <a:rPr b="1" sz="2600">
                          <a:solidFill>
                            <a:srgbClr val="FFFFFF"/>
                          </a:solidFill>
                          <a:sym typeface="Helvetica"/>
                        </a:rPr>
                        <a:t>Joda</a:t>
                      </a:r>
                    </a:p>
                  </a:txBody>
                  <a:tcPr marL="50800" marR="50800" marT="50800" marB="50800" anchor="ctr" anchorCtr="0" horzOverflow="overflow">
                    <a:lnL w="0">
                      <a:miter lim="400000"/>
                    </a:lnL>
                    <a:lnT w="0">
                      <a:miter lim="400000"/>
                    </a:lnT>
                  </a:tcPr>
                </a:tc>
                <a:tc>
                  <a:txBody>
                    <a:bodyPr/>
                    <a:lstStyle/>
                    <a:p>
                      <a:pPr defTabSz="914400"/>
                      <a:r>
                        <a:rPr sz="2600"/>
                        <a:t>2</a:t>
                      </a:r>
                    </a:p>
                  </a:txBody>
                  <a:tcPr marL="50800" marR="50800" marT="50800" marB="50800" anchor="ctr" anchorCtr="0" horzOverflow="overflow">
                    <a:lnT w="0">
                      <a:miter lim="400000"/>
                    </a:lnT>
                    <a:solidFill>
                      <a:srgbClr val="FFFFFF"/>
                    </a:solidFill>
                  </a:tcPr>
                </a:tc>
                <a:tc>
                  <a:txBody>
                    <a:bodyPr/>
                    <a:lstStyle/>
                    <a:p>
                      <a:pPr defTabSz="914400"/>
                      <a:r>
                        <a:rPr sz="2600"/>
                        <a:t>15</a:t>
                      </a:r>
                    </a:p>
                  </a:txBody>
                  <a:tcPr marL="50800" marR="50800" marT="50800" marB="50800" anchor="ctr" anchorCtr="0" horzOverflow="overflow">
                    <a:lnT w="0">
                      <a:miter lim="400000"/>
                    </a:lnT>
                    <a:solidFill>
                      <a:srgbClr val="FFFFFF"/>
                    </a:solidFill>
                  </a:tcPr>
                </a:tc>
                <a:tc>
                  <a:txBody>
                    <a:bodyPr/>
                    <a:lstStyle/>
                    <a:p>
                      <a:pPr defTabSz="914400"/>
                      <a:r>
                        <a:rPr sz="2600"/>
                        <a:t>121</a:t>
                      </a:r>
                    </a:p>
                  </a:txBody>
                  <a:tcPr marL="50800" marR="50800" marT="50800" marB="50800" anchor="ctr" anchorCtr="0" horzOverflow="overflow">
                    <a:lnR w="0">
                      <a:miter lim="400000"/>
                    </a:lnR>
                    <a:lnT w="0">
                      <a:miter lim="400000"/>
                    </a:lnT>
                    <a:solidFill>
                      <a:srgbClr val="FFFFFF"/>
                    </a:solidFill>
                  </a:tcPr>
                </a:tc>
                <a:tc>
                  <a:txBody>
                    <a:bodyPr/>
                    <a:lstStyle/>
                    <a:p>
                      <a:pPr defTabSz="914400">
                        <a:defRPr sz="2600"/>
                      </a:pPr>
                    </a:p>
                  </a:txBody>
                  <a:tcPr marL="50800" marR="50800" marT="50800" marB="50800" anchor="ctr" anchorCtr="0" horzOverflow="overflow">
                    <a:lnL w="0">
                      <a:miter lim="400000"/>
                    </a:lnL>
                    <a:lnR w="0">
                      <a:miter lim="400000"/>
                    </a:lnR>
                    <a:lnT w="0">
                      <a:miter lim="400000"/>
                    </a:lnT>
                    <a:solidFill>
                      <a:srgbClr val="FFFFFF"/>
                    </a:solidFill>
                  </a:tcPr>
                </a:tc>
                <a:tc>
                  <a:txBody>
                    <a:bodyPr/>
                    <a:lstStyle/>
                    <a:p>
                      <a:pPr defTabSz="914400"/>
                      <a:r>
                        <a:rPr sz="2600"/>
                        <a:t>39</a:t>
                      </a:r>
                    </a:p>
                  </a:txBody>
                  <a:tcPr marL="50800" marR="50800" marT="50800" marB="50800" anchor="ctr" anchorCtr="0" horzOverflow="overflow">
                    <a:lnL w="0">
                      <a:miter lim="400000"/>
                    </a:lnL>
                    <a:lnT w="0">
                      <a:miter lim="400000"/>
                    </a:lnT>
                    <a:solidFill>
                      <a:srgbClr val="FFFFFF"/>
                    </a:solidFill>
                  </a:tcPr>
                </a:tc>
                <a:tc>
                  <a:txBody>
                    <a:bodyPr/>
                    <a:lstStyle/>
                    <a:p>
                      <a:pPr defTabSz="914400"/>
                      <a:r>
                        <a:rPr sz="2600"/>
                        <a:t>12</a:t>
                      </a:r>
                    </a:p>
                  </a:txBody>
                  <a:tcPr marL="50800" marR="50800" marT="50800" marB="50800" anchor="ctr" anchorCtr="0" horzOverflow="overflow">
                    <a:lnR w="0">
                      <a:miter lim="400000"/>
                    </a:lnR>
                    <a:lnT w="0">
                      <a:miter lim="400000"/>
                    </a:lnT>
                    <a:solidFill>
                      <a:srgbClr val="FFFFFF"/>
                    </a:solidFill>
                  </a:tcPr>
                </a:tc>
              </a:tr>
              <a:tr h="816428">
                <a:tc>
                  <a:txBody>
                    <a:bodyPr/>
                    <a:lstStyle/>
                    <a:p>
                      <a:pPr defTabSz="914400">
                        <a:defRPr b="0">
                          <a:solidFill>
                            <a:srgbClr val="000000"/>
                          </a:solidFill>
                        </a:defRPr>
                      </a:pPr>
                      <a:r>
                        <a:rPr b="1" sz="2600">
                          <a:solidFill>
                            <a:srgbClr val="FFFFFF"/>
                          </a:solidFill>
                          <a:sym typeface="Helvetica"/>
                        </a:rPr>
                        <a:t>XMLSecurity</a:t>
                      </a:r>
                    </a:p>
                  </a:txBody>
                  <a:tcPr marL="50800" marR="50800" marT="50800" marB="50800" anchor="ctr" anchorCtr="0" horzOverflow="overflow">
                    <a:lnL w="0">
                      <a:miter lim="400000"/>
                    </a:lnL>
                  </a:tcPr>
                </a:tc>
                <a:tc>
                  <a:txBody>
                    <a:bodyPr/>
                    <a:lstStyle/>
                    <a:p>
                      <a:pPr defTabSz="914400"/>
                      <a:r>
                        <a:rPr sz="2600"/>
                        <a:t>4</a:t>
                      </a:r>
                    </a:p>
                  </a:txBody>
                  <a:tcPr marL="50800" marR="50800" marT="50800" marB="50800" anchor="ctr" anchorCtr="0" horzOverflow="overflow">
                    <a:solidFill>
                      <a:srgbClr val="E3E5E8"/>
                    </a:solidFill>
                  </a:tcPr>
                </a:tc>
                <a:tc>
                  <a:txBody>
                    <a:bodyPr/>
                    <a:lstStyle/>
                    <a:p>
                      <a:pPr defTabSz="914400"/>
                      <a:r>
                        <a:rPr sz="2600"/>
                        <a:t>3</a:t>
                      </a:r>
                    </a:p>
                  </a:txBody>
                  <a:tcPr marL="50800" marR="50800" marT="50800" marB="50800" anchor="ctr" anchorCtr="0" horzOverflow="overflow">
                    <a:solidFill>
                      <a:srgbClr val="E3E5E8"/>
                    </a:solidFill>
                  </a:tcPr>
                </a:tc>
                <a:tc>
                  <a:txBody>
                    <a:bodyPr/>
                    <a:lstStyle/>
                    <a:p>
                      <a:pPr defTabSz="914400"/>
                      <a:r>
                        <a:rPr sz="2600"/>
                        <a:t>103</a:t>
                      </a:r>
                    </a:p>
                  </a:txBody>
                  <a:tcPr marL="50800" marR="50800" marT="50800" marB="50800" anchor="ctr" anchorCtr="0" horzOverflow="overflow">
                    <a:lnR w="0">
                      <a:miter lim="400000"/>
                    </a:lnR>
                    <a:solidFill>
                      <a:srgbClr val="E3E5E8"/>
                    </a:solidFill>
                  </a:tcPr>
                </a:tc>
                <a:tc>
                  <a:txBody>
                    <a:bodyPr/>
                    <a:lstStyle/>
                    <a:p>
                      <a:pPr defTabSz="914400">
                        <a:defRPr sz="2600"/>
                      </a:pPr>
                    </a:p>
                  </a:txBody>
                  <a:tcPr marL="50800" marR="50800" marT="50800" marB="50800" anchor="ctr" anchorCtr="0" horzOverflow="overflow">
                    <a:lnL w="0">
                      <a:miter lim="400000"/>
                    </a:lnL>
                    <a:lnR w="0">
                      <a:miter lim="400000"/>
                    </a:lnR>
                    <a:solidFill>
                      <a:srgbClr val="E3E5E8"/>
                    </a:solidFill>
                  </a:tcPr>
                </a:tc>
                <a:tc>
                  <a:txBody>
                    <a:bodyPr/>
                    <a:lstStyle/>
                    <a:p>
                      <a:pPr defTabSz="914400"/>
                      <a:r>
                        <a:rPr sz="2600"/>
                        <a:t>3</a:t>
                      </a:r>
                    </a:p>
                  </a:txBody>
                  <a:tcPr marL="50800" marR="50800" marT="50800" marB="50800" anchor="ctr" anchorCtr="0" horzOverflow="overflow">
                    <a:lnL w="0">
                      <a:miter lim="400000"/>
                    </a:lnL>
                    <a:solidFill>
                      <a:srgbClr val="E3E5E8"/>
                    </a:solidFill>
                  </a:tcPr>
                </a:tc>
                <a:tc>
                  <a:txBody>
                    <a:bodyPr/>
                    <a:lstStyle/>
                    <a:p>
                      <a:pPr defTabSz="914400"/>
                      <a:r>
                        <a:rPr sz="2600"/>
                        <a:t>15</a:t>
                      </a:r>
                    </a:p>
                  </a:txBody>
                  <a:tcPr marL="50800" marR="50800" marT="50800" marB="50800" anchor="ctr" anchorCtr="0" horzOverflow="overflow">
                    <a:lnR w="0">
                      <a:miter lim="400000"/>
                    </a:lnR>
                    <a:solidFill>
                      <a:srgbClr val="E3E5E8"/>
                    </a:solidFill>
                  </a:tcPr>
                </a:tc>
              </a:tr>
              <a:tr h="816428">
                <a:tc>
                  <a:txBody>
                    <a:bodyPr/>
                    <a:lstStyle/>
                    <a:p>
                      <a:pPr defTabSz="914400">
                        <a:defRPr b="0">
                          <a:solidFill>
                            <a:srgbClr val="000000"/>
                          </a:solidFill>
                        </a:defRPr>
                      </a:pPr>
                      <a:r>
                        <a:rPr b="1" sz="2600">
                          <a:solidFill>
                            <a:srgbClr val="FFFFFF"/>
                          </a:solidFill>
                          <a:sym typeface="Helvetica"/>
                        </a:rPr>
                        <a:t>Crystal</a:t>
                      </a:r>
                    </a:p>
                  </a:txBody>
                  <a:tcPr marL="50800" marR="50800" marT="50800" marB="50800" anchor="ctr" anchorCtr="0" horzOverflow="overflow">
                    <a:lnL w="0">
                      <a:miter lim="400000"/>
                    </a:lnL>
                  </a:tcPr>
                </a:tc>
                <a:tc>
                  <a:txBody>
                    <a:bodyPr/>
                    <a:lstStyle/>
                    <a:p>
                      <a:pPr defTabSz="914400"/>
                      <a:r>
                        <a:rPr sz="2600"/>
                        <a:t>18</a:t>
                      </a:r>
                    </a:p>
                  </a:txBody>
                  <a:tcPr marL="50800" marR="50800" marT="50800" marB="50800" anchor="ctr" anchorCtr="0" horzOverflow="overflow">
                    <a:solidFill>
                      <a:srgbClr val="FFFFFF"/>
                    </a:solidFill>
                  </a:tcPr>
                </a:tc>
                <a:tc>
                  <a:txBody>
                    <a:bodyPr/>
                    <a:lstStyle/>
                    <a:p>
                      <a:pPr defTabSz="914400"/>
                      <a:r>
                        <a:rPr sz="2600"/>
                        <a:t>15</a:t>
                      </a:r>
                    </a:p>
                  </a:txBody>
                  <a:tcPr marL="50800" marR="50800" marT="50800" marB="50800" anchor="ctr" anchorCtr="0" horzOverflow="overflow">
                    <a:solidFill>
                      <a:srgbClr val="FFFFFF"/>
                    </a:solidFill>
                  </a:tcPr>
                </a:tc>
                <a:tc>
                  <a:txBody>
                    <a:bodyPr/>
                    <a:lstStyle/>
                    <a:p>
                      <a:pPr defTabSz="914400"/>
                      <a:r>
                        <a:rPr sz="2600"/>
                        <a:t>39</a:t>
                      </a:r>
                    </a:p>
                  </a:txBody>
                  <a:tcPr marL="50800" marR="50800" marT="50800" marB="50800" anchor="ctr" anchorCtr="0" horzOverflow="overflow">
                    <a:lnR w="0">
                      <a:miter lim="400000"/>
                    </a:lnR>
                    <a:solidFill>
                      <a:srgbClr val="FFFFFF"/>
                    </a:solidFill>
                  </a:tcPr>
                </a:tc>
                <a:tc>
                  <a:txBody>
                    <a:bodyPr/>
                    <a:lstStyle/>
                    <a:p>
                      <a:pPr defTabSz="914400">
                        <a:defRPr sz="2600"/>
                      </a:pPr>
                    </a:p>
                  </a:txBody>
                  <a:tcPr marL="50800" marR="50800" marT="50800" marB="50800" anchor="ctr" anchorCtr="0" horzOverflow="overflow">
                    <a:lnL w="0">
                      <a:miter lim="400000"/>
                    </a:lnL>
                    <a:lnR w="0">
                      <a:miter lim="400000"/>
                    </a:lnR>
                    <a:solidFill>
                      <a:srgbClr val="FFFFFF"/>
                    </a:solidFill>
                  </a:tcPr>
                </a:tc>
                <a:tc>
                  <a:txBody>
                    <a:bodyPr/>
                    <a:lstStyle/>
                    <a:p>
                      <a:pPr defTabSz="914400"/>
                      <a:r>
                        <a:rPr sz="2600"/>
                        <a:t>4</a:t>
                      </a:r>
                    </a:p>
                  </a:txBody>
                  <a:tcPr marL="50800" marR="50800" marT="50800" marB="50800" anchor="ctr" anchorCtr="0" horzOverflow="overflow">
                    <a:lnL w="0">
                      <a:miter lim="400000"/>
                    </a:lnL>
                    <a:solidFill>
                      <a:srgbClr val="FFFFFF"/>
                    </a:solidFill>
                  </a:tcPr>
                </a:tc>
                <a:tc>
                  <a:txBody>
                    <a:bodyPr/>
                    <a:lstStyle/>
                    <a:p>
                      <a:pPr defTabSz="914400"/>
                      <a:r>
                        <a:rPr sz="2600"/>
                        <a:t>19</a:t>
                      </a:r>
                    </a:p>
                  </a:txBody>
                  <a:tcPr marL="50800" marR="50800" marT="50800" marB="50800" anchor="ctr" anchorCtr="0" horzOverflow="overflow">
                    <a:lnR w="0">
                      <a:miter lim="400000"/>
                    </a:lnR>
                    <a:solidFill>
                      <a:srgbClr val="FFFFFF"/>
                    </a:solidFill>
                  </a:tcPr>
                </a:tc>
              </a:tr>
              <a:tr h="816428">
                <a:tc>
                  <a:txBody>
                    <a:bodyPr/>
                    <a:lstStyle/>
                    <a:p>
                      <a:pPr defTabSz="914400">
                        <a:defRPr b="0">
                          <a:solidFill>
                            <a:srgbClr val="000000"/>
                          </a:solidFill>
                        </a:defRPr>
                      </a:pPr>
                      <a:r>
                        <a:rPr b="1" sz="2600">
                          <a:solidFill>
                            <a:srgbClr val="FFFFFF"/>
                          </a:solidFill>
                          <a:sym typeface="Helvetica"/>
                        </a:rPr>
                        <a:t>Synoptic</a:t>
                      </a:r>
                    </a:p>
                  </a:txBody>
                  <a:tcPr marL="50800" marR="50800" marT="50800" marB="50800" anchor="ctr" anchorCtr="0" horzOverflow="overflow">
                    <a:lnL w="0">
                      <a:miter lim="400000"/>
                    </a:lnL>
                    <a:lnB w="0">
                      <a:miter lim="400000"/>
                    </a:lnB>
                  </a:tcPr>
                </a:tc>
                <a:tc>
                  <a:txBody>
                    <a:bodyPr/>
                    <a:lstStyle/>
                    <a:p>
                      <a:pPr defTabSz="914400"/>
                      <a:r>
                        <a:rPr sz="2600"/>
                        <a:t>1</a:t>
                      </a:r>
                    </a:p>
                  </a:txBody>
                  <a:tcPr marL="50800" marR="50800" marT="50800" marB="50800" anchor="ctr" anchorCtr="0" horzOverflow="overflow">
                    <a:lnB w="0">
                      <a:miter lim="400000"/>
                    </a:lnB>
                    <a:solidFill>
                      <a:srgbClr val="E3E5E8"/>
                    </a:solidFill>
                  </a:tcPr>
                </a:tc>
                <a:tc>
                  <a:txBody>
                    <a:bodyPr/>
                    <a:lstStyle/>
                    <a:p>
                      <a:pPr defTabSz="914400"/>
                      <a:r>
                        <a:rPr sz="2600"/>
                        <a:t>10</a:t>
                      </a:r>
                    </a:p>
                  </a:txBody>
                  <a:tcPr marL="50800" marR="50800" marT="50800" marB="50800" anchor="ctr" anchorCtr="0" horzOverflow="overflow">
                    <a:lnB w="0">
                      <a:miter lim="400000"/>
                    </a:lnB>
                    <a:solidFill>
                      <a:srgbClr val="E3E5E8"/>
                    </a:solidFill>
                  </a:tcPr>
                </a:tc>
                <a:tc>
                  <a:txBody>
                    <a:bodyPr/>
                    <a:lstStyle/>
                    <a:p>
                      <a:pPr defTabSz="914400"/>
                      <a:r>
                        <a:rPr sz="2600"/>
                        <a:t>117</a:t>
                      </a:r>
                    </a:p>
                  </a:txBody>
                  <a:tcPr marL="50800" marR="50800" marT="50800" marB="50800" anchor="ctr" anchorCtr="0" horzOverflow="overflow">
                    <a:lnR w="0">
                      <a:miter lim="400000"/>
                    </a:lnR>
                    <a:lnB w="0">
                      <a:miter lim="400000"/>
                    </a:lnB>
                    <a:solidFill>
                      <a:srgbClr val="E3E5E8"/>
                    </a:solidFill>
                  </a:tcPr>
                </a:tc>
                <a:tc>
                  <a:txBody>
                    <a:bodyPr/>
                    <a:lstStyle/>
                    <a:p>
                      <a:pPr defTabSz="914400">
                        <a:defRPr sz="2600"/>
                      </a:pPr>
                    </a:p>
                  </a:txBody>
                  <a:tcPr marL="50800" marR="50800" marT="50800" marB="50800" anchor="ctr" anchorCtr="0" horzOverflow="overflow">
                    <a:lnL w="0">
                      <a:miter lim="400000"/>
                    </a:lnL>
                    <a:lnR w="0">
                      <a:miter lim="400000"/>
                    </a:lnR>
                    <a:lnB w="0">
                      <a:miter lim="400000"/>
                    </a:lnB>
                    <a:solidFill>
                      <a:srgbClr val="E3E5E8"/>
                    </a:solidFill>
                  </a:tcPr>
                </a:tc>
                <a:tc>
                  <a:txBody>
                    <a:bodyPr/>
                    <a:lstStyle/>
                    <a:p>
                      <a:pPr defTabSz="914400"/>
                      <a:r>
                        <a:rPr sz="2600"/>
                        <a:t>3</a:t>
                      </a:r>
                    </a:p>
                  </a:txBody>
                  <a:tcPr marL="50800" marR="50800" marT="50800" marB="50800" anchor="ctr" anchorCtr="0" horzOverflow="overflow">
                    <a:lnL w="0">
                      <a:miter lim="400000"/>
                    </a:lnL>
                    <a:lnB w="0">
                      <a:miter lim="400000"/>
                    </a:lnB>
                    <a:solidFill>
                      <a:srgbClr val="E3E5E8"/>
                    </a:solidFill>
                  </a:tcPr>
                </a:tc>
                <a:tc>
                  <a:txBody>
                    <a:bodyPr/>
                    <a:lstStyle/>
                    <a:p>
                      <a:pPr defTabSz="914400"/>
                      <a:r>
                        <a:rPr sz="2600"/>
                        <a:t>14</a:t>
                      </a:r>
                    </a:p>
                  </a:txBody>
                  <a:tcPr marL="50800" marR="50800" marT="50800" marB="50800" anchor="ctr" anchorCtr="0" horzOverflow="overflow">
                    <a:lnR w="0">
                      <a:miter lim="400000"/>
                    </a:lnR>
                    <a:lnB w="0">
                      <a:miter lim="400000"/>
                    </a:lnB>
                    <a:solidFill>
                      <a:srgbClr val="E3E5E8"/>
                    </a:solidFill>
                  </a:tcPr>
                </a:tc>
              </a:tr>
            </a:tbl>
          </a:graphicData>
        </a:graphic>
      </p:graphicFrame>
    </p:spTree>
  </p:cSld>
  <p:clrMapOvr>
    <a:masterClrMapping/>
  </p:clrMapOvr>
  <p:transition xmlns:p14="http://schemas.microsoft.com/office/powerpoint/2010/main" spd="med" advClick="1" p14:dur="1000"/>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0" name="Shape 2040"/>
          <p:cNvSpPr/>
          <p:nvPr>
            <p:ph type="title"/>
          </p:nvPr>
        </p:nvSpPr>
        <p:spPr>
          <a:xfrm>
            <a:off x="581841" y="444500"/>
            <a:ext cx="11841118" cy="2159000"/>
          </a:xfrm>
          <a:prstGeom prst="rect">
            <a:avLst/>
          </a:prstGeom>
        </p:spPr>
        <p:txBody>
          <a:bodyPr/>
          <a:lstStyle>
            <a:lvl1pPr defTabSz="496570">
              <a:defRPr sz="6800"/>
            </a:lvl1pPr>
          </a:lstStyle>
          <a:p>
            <a:pPr/>
            <a:r>
              <a:t>Understanding Dependencies</a:t>
            </a:r>
          </a:p>
        </p:txBody>
      </p:sp>
      <p:sp>
        <p:nvSpPr>
          <p:cNvPr id="2041" name="Shape 2041"/>
          <p:cNvSpPr/>
          <p:nvPr>
            <p:ph type="body" idx="1"/>
          </p:nvPr>
        </p:nvSpPr>
        <p:spPr>
          <a:prstGeom prst="rect">
            <a:avLst/>
          </a:prstGeom>
        </p:spPr>
        <p:txBody>
          <a:bodyPr/>
          <a:lstStyle/>
          <a:p>
            <a:pPr/>
            <a:r>
              <a:t>What should a developer do about test dependencies?</a:t>
            </a:r>
          </a:p>
          <a:p>
            <a:pPr/>
            <a:r>
              <a:t>Might be intentional (e.g. cache shared state)</a:t>
            </a:r>
          </a:p>
          <a:p>
            <a:pPr/>
            <a:r>
              <a:t>Might be unintentional but OK (e.g. loggers)</a:t>
            </a:r>
          </a:p>
          <a:p>
            <a:pPr/>
            <a:r>
              <a:t>Might be unintentional and bad (e.g. bug)</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4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204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2041">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041" grpId="1"/>
    </p:bldLst>
  </p:timing>
</p:sld>
</file>

<file path=ppt/slides/slide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5" name="Shape 2045"/>
          <p:cNvSpPr/>
          <p:nvPr>
            <p:ph type="title"/>
          </p:nvPr>
        </p:nvSpPr>
        <p:spPr>
          <a:prstGeom prst="rect">
            <a:avLst/>
          </a:prstGeom>
        </p:spPr>
        <p:txBody>
          <a:bodyPr/>
          <a:lstStyle/>
          <a:p>
            <a:pPr/>
            <a:r>
              <a:t>Assisting Debugging</a:t>
            </a:r>
          </a:p>
        </p:txBody>
      </p:sp>
      <p:grpSp>
        <p:nvGrpSpPr>
          <p:cNvPr id="2048" name="Group 2048"/>
          <p:cNvGrpSpPr/>
          <p:nvPr/>
        </p:nvGrpSpPr>
        <p:grpSpPr>
          <a:xfrm>
            <a:off x="2715497" y="5741306"/>
            <a:ext cx="7573806" cy="1778001"/>
            <a:chOff x="0" y="0"/>
            <a:chExt cx="7573805" cy="1778000"/>
          </a:xfrm>
        </p:grpSpPr>
        <p:sp>
          <p:nvSpPr>
            <p:cNvPr id="2047" name="Shape 2047"/>
            <p:cNvSpPr/>
            <p:nvPr/>
          </p:nvSpPr>
          <p:spPr>
            <a:xfrm>
              <a:off x="215900" y="139700"/>
              <a:ext cx="7142006" cy="121920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r>
                <a:t>Debugging information reported by the previous technique</a:t>
              </a:r>
            </a:p>
          </p:txBody>
        </p:sp>
        <p:pic>
          <p:nvPicPr>
            <p:cNvPr id="2046" name=""/>
            <p:cNvPicPr>
              <a:picLocks noChangeAspect="0"/>
            </p:cNvPicPr>
            <p:nvPr/>
          </p:nvPicPr>
          <p:blipFill>
            <a:blip r:embed="rId2">
              <a:extLst/>
            </a:blip>
            <a:stretch>
              <a:fillRect/>
            </a:stretch>
          </p:blipFill>
          <p:spPr>
            <a:xfrm>
              <a:off x="0" y="-1"/>
              <a:ext cx="7573806" cy="1778001"/>
            </a:xfrm>
            <a:prstGeom prst="rect">
              <a:avLst/>
            </a:prstGeom>
            <a:effectLst/>
          </p:spPr>
        </p:pic>
      </p:grpSp>
      <p:grpSp>
        <p:nvGrpSpPr>
          <p:cNvPr id="2051" name="Group 2051"/>
          <p:cNvGrpSpPr/>
          <p:nvPr/>
        </p:nvGrpSpPr>
        <p:grpSpPr>
          <a:xfrm>
            <a:off x="3163224" y="3567765"/>
            <a:ext cx="1519733" cy="1976122"/>
            <a:chOff x="0" y="0"/>
            <a:chExt cx="1519732" cy="1976120"/>
          </a:xfrm>
        </p:grpSpPr>
        <p:sp>
          <p:nvSpPr>
            <p:cNvPr id="2049" name="Shape 2049"/>
            <p:cNvSpPr/>
            <p:nvPr/>
          </p:nvSpPr>
          <p:spPr>
            <a:xfrm>
              <a:off x="0" y="0"/>
              <a:ext cx="1519733" cy="1976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3</a:t>
              </a:r>
            </a:p>
          </p:txBody>
        </p:sp>
        <p:sp>
          <p:nvSpPr>
            <p:cNvPr id="2050" name="Shape 2050"/>
            <p:cNvSpPr/>
            <p:nvPr/>
          </p:nvSpPr>
          <p:spPr>
            <a:xfrm>
              <a:off x="1104883" y="0"/>
              <a:ext cx="414850" cy="4148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2054" name="Group 2054"/>
          <p:cNvGrpSpPr/>
          <p:nvPr/>
        </p:nvGrpSpPr>
        <p:grpSpPr>
          <a:xfrm>
            <a:off x="8321843" y="3567765"/>
            <a:ext cx="1519733" cy="1976122"/>
            <a:chOff x="0" y="0"/>
            <a:chExt cx="1519732" cy="1976120"/>
          </a:xfrm>
        </p:grpSpPr>
        <p:sp>
          <p:nvSpPr>
            <p:cNvPr id="2052" name="Shape 2052"/>
            <p:cNvSpPr/>
            <p:nvPr/>
          </p:nvSpPr>
          <p:spPr>
            <a:xfrm>
              <a:off x="0" y="0"/>
              <a:ext cx="1519733" cy="1976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pPr/>
              <a:r>
                <a:t>Test 1</a:t>
              </a:r>
            </a:p>
          </p:txBody>
        </p:sp>
        <p:sp>
          <p:nvSpPr>
            <p:cNvPr id="2053" name="Shape 2053"/>
            <p:cNvSpPr/>
            <p:nvPr/>
          </p:nvSpPr>
          <p:spPr>
            <a:xfrm>
              <a:off x="1104883" y="0"/>
              <a:ext cx="414850" cy="4148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sp>
        <p:nvSpPr>
          <p:cNvPr id="2055" name="Shape 2055"/>
          <p:cNvSpPr/>
          <p:nvPr/>
        </p:nvSpPr>
        <p:spPr>
          <a:xfrm>
            <a:off x="4752298" y="4582643"/>
            <a:ext cx="3500204" cy="1"/>
          </a:xfrm>
          <a:prstGeom prst="line">
            <a:avLst/>
          </a:prstGeom>
          <a:ln w="88900">
            <a:solidFill>
              <a:srgbClr val="000000"/>
            </a:solidFill>
            <a:miter lim="400000"/>
            <a:tailEnd type="triangle"/>
          </a:ln>
        </p:spPr>
        <p:txBody>
          <a:bodyPr lIns="50800" tIns="50800" rIns="50800" bIns="50800" anchor="ctr"/>
          <a:lstStyle/>
          <a:p>
            <a:pPr>
              <a:defRPr sz="2400"/>
            </a:pPr>
          </a:p>
        </p:txBody>
      </p:sp>
      <p:sp>
        <p:nvSpPr>
          <p:cNvPr id="2056" name="Shape 2056"/>
          <p:cNvSpPr/>
          <p:nvPr/>
        </p:nvSpPr>
        <p:spPr>
          <a:xfrm>
            <a:off x="5187492" y="3848553"/>
            <a:ext cx="262981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Depends on</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title"/>
          </p:nvPr>
        </p:nvSpPr>
        <p:spPr>
          <a:prstGeom prst="rect">
            <a:avLst/>
          </a:prstGeom>
        </p:spPr>
        <p:txBody>
          <a:bodyPr/>
          <a:lstStyle/>
          <a:p>
            <a:pPr/>
            <a:r>
              <a:t>Test Suite Minimization</a:t>
            </a:r>
          </a:p>
        </p:txBody>
      </p:sp>
      <p:grpSp>
        <p:nvGrpSpPr>
          <p:cNvPr id="252" name="Group 252"/>
          <p:cNvGrpSpPr/>
          <p:nvPr/>
        </p:nvGrpSpPr>
        <p:grpSpPr>
          <a:xfrm>
            <a:off x="4064094" y="3364045"/>
            <a:ext cx="1004200" cy="1305768"/>
            <a:chOff x="0" y="0"/>
            <a:chExt cx="1004198" cy="1305767"/>
          </a:xfrm>
        </p:grpSpPr>
        <p:sp>
          <p:nvSpPr>
            <p:cNvPr id="250" name="Shape 250"/>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a:t>
              </a:r>
            </a:p>
          </p:txBody>
        </p:sp>
        <p:sp>
          <p:nvSpPr>
            <p:cNvPr id="251" name="Shape 251"/>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255" name="Group 255"/>
          <p:cNvGrpSpPr/>
          <p:nvPr/>
        </p:nvGrpSpPr>
        <p:grpSpPr>
          <a:xfrm>
            <a:off x="5276038" y="3364045"/>
            <a:ext cx="1004199" cy="1305768"/>
            <a:chOff x="0" y="0"/>
            <a:chExt cx="1004198" cy="1305767"/>
          </a:xfrm>
        </p:grpSpPr>
        <p:sp>
          <p:nvSpPr>
            <p:cNvPr id="253" name="Shape 253"/>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2</a:t>
              </a:r>
            </a:p>
          </p:txBody>
        </p:sp>
        <p:sp>
          <p:nvSpPr>
            <p:cNvPr id="254" name="Shape 254"/>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258" name="Group 258"/>
          <p:cNvGrpSpPr/>
          <p:nvPr/>
        </p:nvGrpSpPr>
        <p:grpSpPr>
          <a:xfrm>
            <a:off x="6487980" y="3364045"/>
            <a:ext cx="1004199" cy="1305768"/>
            <a:chOff x="0" y="0"/>
            <a:chExt cx="1004198" cy="1305767"/>
          </a:xfrm>
        </p:grpSpPr>
        <p:sp>
          <p:nvSpPr>
            <p:cNvPr id="256" name="Shape 256"/>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3</a:t>
              </a:r>
            </a:p>
          </p:txBody>
        </p:sp>
        <p:sp>
          <p:nvSpPr>
            <p:cNvPr id="257" name="Shape 257"/>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261" name="Group 261"/>
          <p:cNvGrpSpPr/>
          <p:nvPr/>
        </p:nvGrpSpPr>
        <p:grpSpPr>
          <a:xfrm>
            <a:off x="4039904" y="5083788"/>
            <a:ext cx="1004199" cy="1305768"/>
            <a:chOff x="0" y="0"/>
            <a:chExt cx="1004198" cy="1305767"/>
          </a:xfrm>
        </p:grpSpPr>
        <p:sp>
          <p:nvSpPr>
            <p:cNvPr id="259" name="Shape 259"/>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8</a:t>
              </a:r>
            </a:p>
          </p:txBody>
        </p:sp>
        <p:sp>
          <p:nvSpPr>
            <p:cNvPr id="260" name="Shape 260"/>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264" name="Group 264"/>
          <p:cNvGrpSpPr/>
          <p:nvPr/>
        </p:nvGrpSpPr>
        <p:grpSpPr>
          <a:xfrm>
            <a:off x="5251847" y="5083788"/>
            <a:ext cx="1004199" cy="1305768"/>
            <a:chOff x="0" y="0"/>
            <a:chExt cx="1004198" cy="1305767"/>
          </a:xfrm>
        </p:grpSpPr>
        <p:sp>
          <p:nvSpPr>
            <p:cNvPr id="262" name="Shape 262"/>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9</a:t>
              </a:r>
            </a:p>
          </p:txBody>
        </p:sp>
        <p:sp>
          <p:nvSpPr>
            <p:cNvPr id="263" name="Shape 263"/>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267" name="Group 267"/>
          <p:cNvGrpSpPr/>
          <p:nvPr/>
        </p:nvGrpSpPr>
        <p:grpSpPr>
          <a:xfrm>
            <a:off x="6463790" y="5083788"/>
            <a:ext cx="1004199" cy="1305768"/>
            <a:chOff x="0" y="0"/>
            <a:chExt cx="1004198" cy="1305767"/>
          </a:xfrm>
        </p:grpSpPr>
        <p:sp>
          <p:nvSpPr>
            <p:cNvPr id="265" name="Shape 265"/>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10</a:t>
              </a:r>
            </a:p>
          </p:txBody>
        </p:sp>
        <p:sp>
          <p:nvSpPr>
            <p:cNvPr id="266" name="Shape 266"/>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270" name="Group 270"/>
          <p:cNvGrpSpPr/>
          <p:nvPr/>
        </p:nvGrpSpPr>
        <p:grpSpPr>
          <a:xfrm>
            <a:off x="7699923" y="3364045"/>
            <a:ext cx="1004200" cy="1305768"/>
            <a:chOff x="0" y="0"/>
            <a:chExt cx="1004198" cy="1305767"/>
          </a:xfrm>
        </p:grpSpPr>
        <p:sp>
          <p:nvSpPr>
            <p:cNvPr id="268" name="Shape 268"/>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4</a:t>
              </a:r>
            </a:p>
          </p:txBody>
        </p:sp>
        <p:sp>
          <p:nvSpPr>
            <p:cNvPr id="269" name="Shape 269"/>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273" name="Group 273"/>
          <p:cNvGrpSpPr/>
          <p:nvPr/>
        </p:nvGrpSpPr>
        <p:grpSpPr>
          <a:xfrm>
            <a:off x="8911866" y="3364045"/>
            <a:ext cx="1004200" cy="1305768"/>
            <a:chOff x="0" y="0"/>
            <a:chExt cx="1004198" cy="1305767"/>
          </a:xfrm>
        </p:grpSpPr>
        <p:sp>
          <p:nvSpPr>
            <p:cNvPr id="271" name="Shape 271"/>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5</a:t>
              </a:r>
            </a:p>
          </p:txBody>
        </p:sp>
        <p:sp>
          <p:nvSpPr>
            <p:cNvPr id="272" name="Shape 272"/>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276" name="Group 276"/>
          <p:cNvGrpSpPr/>
          <p:nvPr/>
        </p:nvGrpSpPr>
        <p:grpSpPr>
          <a:xfrm>
            <a:off x="10123809" y="3364045"/>
            <a:ext cx="1004200" cy="1305768"/>
            <a:chOff x="0" y="0"/>
            <a:chExt cx="1004198" cy="1305767"/>
          </a:xfrm>
        </p:grpSpPr>
        <p:sp>
          <p:nvSpPr>
            <p:cNvPr id="274" name="Shape 274"/>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6</a:t>
              </a:r>
            </a:p>
          </p:txBody>
        </p:sp>
        <p:sp>
          <p:nvSpPr>
            <p:cNvPr id="275" name="Shape 275"/>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279" name="Group 279"/>
          <p:cNvGrpSpPr/>
          <p:nvPr/>
        </p:nvGrpSpPr>
        <p:grpSpPr>
          <a:xfrm>
            <a:off x="11335753" y="3364045"/>
            <a:ext cx="1004199" cy="1305768"/>
            <a:chOff x="0" y="0"/>
            <a:chExt cx="1004198" cy="1305767"/>
          </a:xfrm>
        </p:grpSpPr>
        <p:sp>
          <p:nvSpPr>
            <p:cNvPr id="277" name="Shape 277"/>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7</a:t>
              </a:r>
            </a:p>
          </p:txBody>
        </p:sp>
        <p:sp>
          <p:nvSpPr>
            <p:cNvPr id="278" name="Shape 278"/>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282" name="Group 282"/>
          <p:cNvGrpSpPr/>
          <p:nvPr/>
        </p:nvGrpSpPr>
        <p:grpSpPr>
          <a:xfrm>
            <a:off x="7675733" y="5083788"/>
            <a:ext cx="1004199" cy="1305768"/>
            <a:chOff x="0" y="0"/>
            <a:chExt cx="1004198" cy="1305767"/>
          </a:xfrm>
        </p:grpSpPr>
        <p:sp>
          <p:nvSpPr>
            <p:cNvPr id="280" name="Shape 280"/>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11</a:t>
              </a:r>
            </a:p>
          </p:txBody>
        </p:sp>
        <p:sp>
          <p:nvSpPr>
            <p:cNvPr id="281" name="Shape 281"/>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285" name="Group 285"/>
          <p:cNvGrpSpPr/>
          <p:nvPr/>
        </p:nvGrpSpPr>
        <p:grpSpPr>
          <a:xfrm>
            <a:off x="8911866" y="5083788"/>
            <a:ext cx="1004200" cy="1305768"/>
            <a:chOff x="0" y="0"/>
            <a:chExt cx="1004198" cy="1305767"/>
          </a:xfrm>
        </p:grpSpPr>
        <p:sp>
          <p:nvSpPr>
            <p:cNvPr id="283" name="Shape 283"/>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12</a:t>
              </a:r>
            </a:p>
          </p:txBody>
        </p:sp>
        <p:sp>
          <p:nvSpPr>
            <p:cNvPr id="284" name="Shape 284"/>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288" name="Group 288"/>
          <p:cNvGrpSpPr/>
          <p:nvPr/>
        </p:nvGrpSpPr>
        <p:grpSpPr>
          <a:xfrm>
            <a:off x="10099619" y="5083788"/>
            <a:ext cx="1004199" cy="1305768"/>
            <a:chOff x="0" y="0"/>
            <a:chExt cx="1004198" cy="1305767"/>
          </a:xfrm>
        </p:grpSpPr>
        <p:sp>
          <p:nvSpPr>
            <p:cNvPr id="286" name="Shape 286"/>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13</a:t>
              </a:r>
            </a:p>
          </p:txBody>
        </p:sp>
        <p:sp>
          <p:nvSpPr>
            <p:cNvPr id="287" name="Shape 287"/>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291" name="Group 291"/>
          <p:cNvGrpSpPr/>
          <p:nvPr/>
        </p:nvGrpSpPr>
        <p:grpSpPr>
          <a:xfrm>
            <a:off x="11335753" y="5083788"/>
            <a:ext cx="1004199" cy="1305768"/>
            <a:chOff x="0" y="0"/>
            <a:chExt cx="1004198" cy="1305767"/>
          </a:xfrm>
        </p:grpSpPr>
        <p:sp>
          <p:nvSpPr>
            <p:cNvPr id="289" name="Shape 289"/>
            <p:cNvSpPr/>
            <p:nvPr/>
          </p:nvSpPr>
          <p:spPr>
            <a:xfrm>
              <a:off x="0" y="0"/>
              <a:ext cx="1004199" cy="13057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pPr/>
              <a:r>
                <a:t>Test 14</a:t>
              </a:r>
            </a:p>
          </p:txBody>
        </p:sp>
        <p:sp>
          <p:nvSpPr>
            <p:cNvPr id="290" name="Shape 290"/>
            <p:cNvSpPr/>
            <p:nvPr/>
          </p:nvSpPr>
          <p:spPr>
            <a:xfrm>
              <a:off x="730077" y="0"/>
              <a:ext cx="274122" cy="2741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blipFill rotWithShape="1">
              <a:blip r:embed="rId3"/>
              <a:srcRect l="0" t="0" r="0" b="0"/>
              <a:tile tx="0" ty="0" sx="100000" sy="100000" flip="none" algn="tl"/>
            </a:blipFill>
            <a:ln w="12700" cap="flat">
              <a:noFill/>
              <a:miter lim="400000"/>
            </a:ln>
            <a:effectLst>
              <a:outerShdw sx="100000" sy="100000" kx="0" ky="0" algn="b" rotWithShape="0" blurRad="63500" dist="54367" dir="7918891">
                <a:srgbClr val="000000">
                  <a:alpha val="83238"/>
                </a:srgbClr>
              </a:outerShdw>
            </a:effectLst>
          </p:spPr>
          <p:txBody>
            <a:bodyPr wrap="square" lIns="50800" tIns="50800" rIns="50800" bIns="50800" numCol="1" anchor="ctr">
              <a:noAutofit/>
            </a:bodyPr>
            <a:lstStyle/>
            <a:p>
              <a:pPr>
                <a:defRPr sz="2400">
                  <a:solidFill>
                    <a:srgbClr val="FFFFFF"/>
                  </a:solidFill>
                </a:defRPr>
              </a:pPr>
            </a:p>
          </p:txBody>
        </p:sp>
      </p:grpSp>
      <p:grpSp>
        <p:nvGrpSpPr>
          <p:cNvPr id="294" name="Group 294"/>
          <p:cNvGrpSpPr/>
          <p:nvPr/>
        </p:nvGrpSpPr>
        <p:grpSpPr>
          <a:xfrm>
            <a:off x="1372580" y="3757622"/>
            <a:ext cx="1721405" cy="2238356"/>
            <a:chOff x="0" y="0"/>
            <a:chExt cx="1721403" cy="2238355"/>
          </a:xfrm>
        </p:grpSpPr>
        <p:sp>
          <p:nvSpPr>
            <p:cNvPr id="292" name="Shape 292"/>
            <p:cNvSpPr/>
            <p:nvPr/>
          </p:nvSpPr>
          <p:spPr>
            <a:xfrm>
              <a:off x="0" y="0"/>
              <a:ext cx="1721404" cy="2238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15879" y="0"/>
                  </a:lnTo>
                  <a:lnTo>
                    <a:pt x="21600" y="4443"/>
                  </a:lnTo>
                  <a:lnTo>
                    <a:pt x="21600" y="21496"/>
                  </a:lnTo>
                  <a:lnTo>
                    <a:pt x="0" y="21600"/>
                  </a:lnTo>
                  <a:close/>
                </a:path>
              </a:pathLst>
            </a:custGeom>
            <a:gradFill flip="none" rotWithShape="1">
              <a:gsLst>
                <a:gs pos="0">
                  <a:srgbClr val="FBFBFB"/>
                </a:gs>
                <a:gs pos="100000">
                  <a:srgbClr val="BEBEBE"/>
                </a:gs>
              </a:gsLst>
              <a:lin ang="5400000" scaled="0"/>
            </a:gra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600"/>
              </a:lvl1pPr>
            </a:lstStyle>
            <a:p>
              <a:pPr/>
              <a:r>
                <a:t>&lt; /&gt; Code</a:t>
              </a:r>
            </a:p>
          </p:txBody>
        </p:sp>
        <p:sp>
          <p:nvSpPr>
            <p:cNvPr id="293" name="Shape 293"/>
            <p:cNvSpPr/>
            <p:nvPr/>
          </p:nvSpPr>
          <p:spPr>
            <a:xfrm>
              <a:off x="1251503" y="0"/>
              <a:ext cx="469901" cy="469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gradFill flip="none" rotWithShape="1">
              <a:gsLst>
                <a:gs pos="0">
                  <a:srgbClr val="FBFBFB"/>
                </a:gs>
                <a:gs pos="100000">
                  <a:srgbClr val="BEBEBE"/>
                </a:gs>
              </a:gsLst>
              <a:lin ang="5400000" scaled="0"/>
            </a:gra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sz="2400"/>
              </a:pPr>
            </a:p>
          </p:txBody>
        </p:sp>
      </p:grpSp>
      <p:sp>
        <p:nvSpPr>
          <p:cNvPr id="295" name="Shape 295"/>
          <p:cNvSpPr/>
          <p:nvPr/>
        </p:nvSpPr>
        <p:spPr>
          <a:xfrm>
            <a:off x="-25400" y="7456896"/>
            <a:ext cx="13055601" cy="143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spcBef>
                <a:spcPts val="4200"/>
              </a:spcBef>
              <a:defRPr sz="2900"/>
            </a:pPr>
            <a:r>
              <a:t>Hao et al. [ICSE ’12]; Orso et al. [ICSE ’09]; Jeffrey et al. [TSE ’07]; Tallam et al. [PASTE ’05]; Jones et al. [TOSEM ’03]; Harrold et al. [TOSEM ’93]; Chen et al. [IST ’98]; Wong et al. [ICSE ’95] and more</a:t>
            </a:r>
          </a:p>
        </p:txBody>
      </p:sp>
      <p:grpSp>
        <p:nvGrpSpPr>
          <p:cNvPr id="298" name="Group 298"/>
          <p:cNvGrpSpPr/>
          <p:nvPr/>
        </p:nvGrpSpPr>
        <p:grpSpPr>
          <a:xfrm>
            <a:off x="5190030" y="6481456"/>
            <a:ext cx="5975605" cy="1231901"/>
            <a:chOff x="0" y="0"/>
            <a:chExt cx="5975604" cy="1231900"/>
          </a:xfrm>
        </p:grpSpPr>
        <p:sp>
          <p:nvSpPr>
            <p:cNvPr id="297" name="Shape 297"/>
            <p:cNvSpPr/>
            <p:nvPr/>
          </p:nvSpPr>
          <p:spPr>
            <a:xfrm>
              <a:off x="215900" y="139700"/>
              <a:ext cx="5543804" cy="6731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Redundant tests: removed</a:t>
              </a:r>
            </a:p>
          </p:txBody>
        </p:sp>
        <p:pic>
          <p:nvPicPr>
            <p:cNvPr id="296" name=""/>
            <p:cNvPicPr>
              <a:picLocks noChangeAspect="0"/>
            </p:cNvPicPr>
            <p:nvPr/>
          </p:nvPicPr>
          <p:blipFill>
            <a:blip r:embed="rId4">
              <a:extLst/>
            </a:blip>
            <a:stretch>
              <a:fillRect/>
            </a:stretch>
          </p:blipFill>
          <p:spPr>
            <a:xfrm>
              <a:off x="-1" y="-1"/>
              <a:ext cx="5975606" cy="1231901"/>
            </a:xfrm>
            <a:prstGeom prst="rect">
              <a:avLst/>
            </a:prstGeom>
            <a:effectLst/>
          </p:spPr>
        </p:pic>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252"/>
                                        </p:tgtEl>
                                        <p:attrNameLst>
                                          <p:attrName>style.visibility</p:attrName>
                                        </p:attrNameLst>
                                      </p:cBhvr>
                                      <p:to>
                                        <p:strVal val="hidden"/>
                                      </p:to>
                                    </p:set>
                                  </p:childTnLst>
                                </p:cTn>
                              </p:par>
                            </p:childTnLst>
                          </p:cTn>
                        </p:par>
                        <p:par>
                          <p:cTn id="7" fill="hold">
                            <p:stCondLst>
                              <p:cond delay="0"/>
                            </p:stCondLst>
                            <p:childTnLst>
                              <p:par>
                                <p:cTn id="8" presetClass="exit" nodeType="afterEffect" presetSubtype="0" presetID="1" grpId="2" fill="hold">
                                  <p:stCondLst>
                                    <p:cond delay="0"/>
                                  </p:stCondLst>
                                  <p:iterate type="el" backwards="0">
                                    <p:tmAbs val="0"/>
                                  </p:iterate>
                                  <p:childTnLst>
                                    <p:set>
                                      <p:cBhvr>
                                        <p:cTn id="9" fill="hold">
                                          <p:stCondLst>
                                            <p:cond delay="0"/>
                                          </p:stCondLst>
                                        </p:cTn>
                                        <p:tgtEl>
                                          <p:spTgt spid="255"/>
                                        </p:tgtEl>
                                        <p:attrNameLst>
                                          <p:attrName>style.visibility</p:attrName>
                                        </p:attrNameLst>
                                      </p:cBhvr>
                                      <p:to>
                                        <p:strVal val="hidden"/>
                                      </p:to>
                                    </p:set>
                                  </p:childTnLst>
                                </p:cTn>
                              </p:par>
                            </p:childTnLst>
                          </p:cTn>
                        </p:par>
                        <p:par>
                          <p:cTn id="10" fill="hold">
                            <p:stCondLst>
                              <p:cond delay="0"/>
                            </p:stCondLst>
                            <p:childTnLst>
                              <p:par>
                                <p:cTn id="11" presetClass="exit" nodeType="afterEffect" presetSubtype="0" presetID="1" grpId="3" fill="hold">
                                  <p:stCondLst>
                                    <p:cond delay="0"/>
                                  </p:stCondLst>
                                  <p:iterate type="el" backwards="0">
                                    <p:tmAbs val="0"/>
                                  </p:iterate>
                                  <p:childTnLst>
                                    <p:set>
                                      <p:cBhvr>
                                        <p:cTn id="12" fill="hold">
                                          <p:stCondLst>
                                            <p:cond delay="0"/>
                                          </p:stCondLst>
                                        </p:cTn>
                                        <p:tgtEl>
                                          <p:spTgt spid="285"/>
                                        </p:tgtEl>
                                        <p:attrNameLst>
                                          <p:attrName>style.visibility</p:attrName>
                                        </p:attrNameLst>
                                      </p:cBhvr>
                                      <p:to>
                                        <p:strVal val="hidden"/>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2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2" grpId="1"/>
      <p:bldP build="whole" bldLvl="1" animBg="1" rev="0" advAuto="0" spid="298" grpId="4"/>
      <p:bldP build="whole" bldLvl="1" animBg="1" rev="0" advAuto="0" spid="285" grpId="3"/>
      <p:bldP build="whole" bldLvl="1" animBg="1" rev="0" advAuto="0" spid="255" grpId="2"/>
    </p:bldLst>
  </p:timing>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8" name="Shape 2058"/>
          <p:cNvSpPr/>
          <p:nvPr>
            <p:ph type="title"/>
          </p:nvPr>
        </p:nvSpPr>
        <p:spPr>
          <a:prstGeom prst="rect">
            <a:avLst/>
          </a:prstGeom>
        </p:spPr>
        <p:txBody>
          <a:bodyPr/>
          <a:lstStyle/>
          <a:p>
            <a:pPr/>
            <a:r>
              <a:t>Assisting Debugging</a:t>
            </a:r>
          </a:p>
        </p:txBody>
      </p:sp>
      <p:sp>
        <p:nvSpPr>
          <p:cNvPr id="2059" name="Shape 2059"/>
          <p:cNvSpPr/>
          <p:nvPr/>
        </p:nvSpPr>
        <p:spPr>
          <a:xfrm>
            <a:off x="425822" y="3397374"/>
            <a:ext cx="12153156" cy="2401504"/>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1" sz="2400">
                <a:solidFill>
                  <a:srgbClr val="5DFA62"/>
                </a:solidFill>
                <a:latin typeface="Consolas"/>
                <a:ea typeface="Consolas"/>
                <a:cs typeface="Consolas"/>
                <a:sym typeface="Consolas"/>
              </a:defRPr>
            </a:pPr>
            <a:r>
              <a:t>Exception in thread "main" </a:t>
            </a:r>
            <a:r>
              <a:rPr u="sng"/>
              <a:t>edu.columbia.cs.psl.testdepends.DependencyException</a:t>
            </a:r>
            <a:r>
              <a:t>: Static Field ClassA.FieldA member was previously written by Test 1, read here.</a:t>
            </a:r>
          </a:p>
          <a:p>
            <a:pPr algn="l" defTabSz="457200">
              <a:defRPr sz="1700">
                <a:solidFill>
                  <a:srgbClr val="5DFA62"/>
                </a:solidFill>
                <a:latin typeface="Consolas"/>
                <a:ea typeface="Consolas"/>
                <a:cs typeface="Consolas"/>
                <a:sym typeface="Consolas"/>
              </a:defRPr>
            </a:pPr>
            <a:r>
              <a:t>	at edu.columbia.cs.psl.testdepends.test.Example$NestedExample.dragons(</a:t>
            </a:r>
            <a:r>
              <a:rPr u="sng"/>
              <a:t>Example.java:20</a:t>
            </a:r>
            <a:r>
              <a:t>)</a:t>
            </a:r>
          </a:p>
          <a:p>
            <a:pPr algn="l" defTabSz="457200">
              <a:defRPr sz="1700">
                <a:solidFill>
                  <a:srgbClr val="5DFA62"/>
                </a:solidFill>
                <a:latin typeface="Consolas"/>
                <a:ea typeface="Consolas"/>
                <a:cs typeface="Consolas"/>
                <a:sym typeface="Consolas"/>
              </a:defRPr>
            </a:pPr>
            <a:r>
              <a:t>	at edu.columbia.cs.psl.testdepends.test.Example.moreMagic(</a:t>
            </a:r>
            <a:r>
              <a:rPr u="sng"/>
              <a:t>Example.java:12</a:t>
            </a:r>
            <a:r>
              <a:t>)</a:t>
            </a:r>
          </a:p>
          <a:p>
            <a:pPr algn="l" defTabSz="457200">
              <a:defRPr sz="1700">
                <a:solidFill>
                  <a:srgbClr val="5DFA62"/>
                </a:solidFill>
                <a:latin typeface="Consolas"/>
                <a:ea typeface="Consolas"/>
                <a:cs typeface="Consolas"/>
                <a:sym typeface="Consolas"/>
              </a:defRPr>
            </a:pPr>
            <a:r>
              <a:t>	at edu.columbia.cs.psl.testdepends.test.Example.magic(</a:t>
            </a:r>
            <a:r>
              <a:rPr u="sng"/>
              <a:t>Example.java:8</a:t>
            </a:r>
            <a:r>
              <a:t>)</a:t>
            </a:r>
          </a:p>
          <a:p>
            <a:pPr algn="l" defTabSz="457200">
              <a:defRPr sz="1700">
                <a:solidFill>
                  <a:srgbClr val="5DFA62"/>
                </a:solidFill>
                <a:latin typeface="Consolas"/>
                <a:ea typeface="Consolas"/>
                <a:cs typeface="Consolas"/>
                <a:sym typeface="Consolas"/>
              </a:defRPr>
            </a:pPr>
            <a:r>
              <a:t>	at edu.columbia.cs.psl.testdepends.test.Example.main(</a:t>
            </a:r>
            <a:r>
              <a:rPr u="sng"/>
              <a:t>Example.java:15</a:t>
            </a:r>
            <a:r>
              <a:t>)</a:t>
            </a:r>
          </a:p>
        </p:txBody>
      </p:sp>
      <p:grpSp>
        <p:nvGrpSpPr>
          <p:cNvPr id="2062" name="Group 2062"/>
          <p:cNvGrpSpPr/>
          <p:nvPr/>
        </p:nvGrpSpPr>
        <p:grpSpPr>
          <a:xfrm>
            <a:off x="4844592" y="6592751"/>
            <a:ext cx="3315616" cy="1231901"/>
            <a:chOff x="0" y="0"/>
            <a:chExt cx="3315614" cy="1231900"/>
          </a:xfrm>
        </p:grpSpPr>
        <p:sp>
          <p:nvSpPr>
            <p:cNvPr id="2061" name="Shape 2061"/>
            <p:cNvSpPr/>
            <p:nvPr/>
          </p:nvSpPr>
          <p:spPr>
            <a:xfrm>
              <a:off x="215899" y="139700"/>
              <a:ext cx="2883816" cy="6731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Really helpful</a:t>
              </a:r>
            </a:p>
          </p:txBody>
        </p:sp>
        <p:pic>
          <p:nvPicPr>
            <p:cNvPr id="2060" name=""/>
            <p:cNvPicPr>
              <a:picLocks noChangeAspect="0"/>
            </p:cNvPicPr>
            <p:nvPr/>
          </p:nvPicPr>
          <p:blipFill>
            <a:blip r:embed="rId3">
              <a:extLst/>
            </a:blip>
            <a:stretch>
              <a:fillRect/>
            </a:stretch>
          </p:blipFill>
          <p:spPr>
            <a:xfrm>
              <a:off x="0" y="-1"/>
              <a:ext cx="3315615" cy="1231901"/>
            </a:xfrm>
            <a:prstGeom prst="rect">
              <a:avLst/>
            </a:prstGeom>
            <a:effectLst/>
          </p:spPr>
        </p:pic>
      </p:grpSp>
      <p:grpSp>
        <p:nvGrpSpPr>
          <p:cNvPr id="2067" name="Group 2067"/>
          <p:cNvGrpSpPr/>
          <p:nvPr/>
        </p:nvGrpSpPr>
        <p:grpSpPr>
          <a:xfrm>
            <a:off x="6436571" y="2617046"/>
            <a:ext cx="4731106" cy="1500953"/>
            <a:chOff x="-215900" y="-139700"/>
            <a:chExt cx="4731105" cy="1500951"/>
          </a:xfrm>
        </p:grpSpPr>
        <p:grpSp>
          <p:nvGrpSpPr>
            <p:cNvPr id="2065" name="Group 2065"/>
            <p:cNvGrpSpPr/>
            <p:nvPr/>
          </p:nvGrpSpPr>
          <p:grpSpPr>
            <a:xfrm>
              <a:off x="-215900" y="-139701"/>
              <a:ext cx="4731106" cy="1231901"/>
              <a:chOff x="0" y="0"/>
              <a:chExt cx="4731105" cy="1231900"/>
            </a:xfrm>
          </p:grpSpPr>
          <p:sp>
            <p:nvSpPr>
              <p:cNvPr id="2064" name="Shape 2064"/>
              <p:cNvSpPr/>
              <p:nvPr/>
            </p:nvSpPr>
            <p:spPr>
              <a:xfrm>
                <a:off x="215899" y="139700"/>
                <a:ext cx="4299307" cy="673100"/>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Test that wrote value</a:t>
                </a:r>
              </a:p>
            </p:txBody>
          </p:sp>
          <p:pic>
            <p:nvPicPr>
              <p:cNvPr id="2063" name=""/>
              <p:cNvPicPr>
                <a:picLocks noChangeAspect="0"/>
              </p:cNvPicPr>
              <p:nvPr/>
            </p:nvPicPr>
            <p:blipFill>
              <a:blip r:embed="rId4">
                <a:extLst/>
              </a:blip>
              <a:stretch>
                <a:fillRect/>
              </a:stretch>
            </p:blipFill>
            <p:spPr>
              <a:xfrm>
                <a:off x="0" y="-1"/>
                <a:ext cx="4731106" cy="1231901"/>
              </a:xfrm>
              <a:prstGeom prst="rect">
                <a:avLst/>
              </a:prstGeom>
              <a:effectLst/>
            </p:spPr>
          </p:pic>
        </p:grpSp>
        <p:sp>
          <p:nvSpPr>
            <p:cNvPr id="2066" name="Shape 2066"/>
            <p:cNvSpPr/>
            <p:nvPr/>
          </p:nvSpPr>
          <p:spPr>
            <a:xfrm>
              <a:off x="2149652" y="640627"/>
              <a:ext cx="1" cy="720625"/>
            </a:xfrm>
            <a:prstGeom prst="line">
              <a:avLst/>
            </a:prstGeom>
            <a:noFill/>
            <a:ln w="88900" cap="flat">
              <a:solidFill>
                <a:schemeClr val="accent5"/>
              </a:solidFill>
              <a:prstDash val="solid"/>
              <a:miter lim="400000"/>
              <a:tailEnd type="triangle" w="med" len="med"/>
            </a:ln>
            <a:effectLst/>
          </p:spPr>
          <p:txBody>
            <a:bodyPr wrap="square" lIns="50800" tIns="50800" rIns="50800" bIns="50800" numCol="1" anchor="ctr">
              <a:noAutofit/>
            </a:bodyPr>
            <a:lstStyle/>
            <a:p>
              <a:pPr>
                <a:defRPr sz="2400"/>
              </a:pPr>
            </a:p>
          </p:txBody>
        </p:sp>
      </p:grpSp>
      <p:grpSp>
        <p:nvGrpSpPr>
          <p:cNvPr id="2072" name="Group 2072"/>
          <p:cNvGrpSpPr/>
          <p:nvPr/>
        </p:nvGrpSpPr>
        <p:grpSpPr>
          <a:xfrm>
            <a:off x="8016756" y="4864274"/>
            <a:ext cx="5170933" cy="1831046"/>
            <a:chOff x="-215900" y="0"/>
            <a:chExt cx="5170932" cy="1831044"/>
          </a:xfrm>
        </p:grpSpPr>
        <p:grpSp>
          <p:nvGrpSpPr>
            <p:cNvPr id="2070" name="Group 2070"/>
            <p:cNvGrpSpPr/>
            <p:nvPr/>
          </p:nvGrpSpPr>
          <p:grpSpPr>
            <a:xfrm>
              <a:off x="-215900" y="599144"/>
              <a:ext cx="5170933" cy="1231901"/>
              <a:chOff x="0" y="0"/>
              <a:chExt cx="5170932" cy="1231900"/>
            </a:xfrm>
          </p:grpSpPr>
          <p:sp>
            <p:nvSpPr>
              <p:cNvPr id="2069" name="Shape 2069"/>
              <p:cNvSpPr/>
              <p:nvPr/>
            </p:nvSpPr>
            <p:spPr>
              <a:xfrm>
                <a:off x="215899" y="139700"/>
                <a:ext cx="4739134" cy="673100"/>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Stack trace shows use</a:t>
                </a:r>
              </a:p>
            </p:txBody>
          </p:sp>
          <p:pic>
            <p:nvPicPr>
              <p:cNvPr id="2068" name=""/>
              <p:cNvPicPr>
                <a:picLocks noChangeAspect="0"/>
              </p:cNvPicPr>
              <p:nvPr/>
            </p:nvPicPr>
            <p:blipFill>
              <a:blip r:embed="rId5">
                <a:extLst/>
              </a:blip>
              <a:stretch>
                <a:fillRect/>
              </a:stretch>
            </p:blipFill>
            <p:spPr>
              <a:xfrm>
                <a:off x="0" y="-1"/>
                <a:ext cx="5170933" cy="1231901"/>
              </a:xfrm>
              <a:prstGeom prst="rect">
                <a:avLst/>
              </a:prstGeom>
              <a:effectLst/>
            </p:spPr>
          </p:pic>
        </p:grpSp>
        <p:sp>
          <p:nvSpPr>
            <p:cNvPr id="2071" name="Shape 2071"/>
            <p:cNvSpPr/>
            <p:nvPr/>
          </p:nvSpPr>
          <p:spPr>
            <a:xfrm flipH="1" flipV="1">
              <a:off x="2043393" y="-1"/>
              <a:ext cx="620915" cy="620915"/>
            </a:xfrm>
            <a:prstGeom prst="line">
              <a:avLst/>
            </a:prstGeom>
            <a:noFill/>
            <a:ln w="88900" cap="flat">
              <a:solidFill>
                <a:schemeClr val="accent5"/>
              </a:solidFill>
              <a:prstDash val="solid"/>
              <a:miter lim="400000"/>
              <a:tailEnd type="triangle" w="med" len="med"/>
            </a:ln>
            <a:effectLst/>
          </p:spPr>
          <p:txBody>
            <a:bodyPr wrap="square" lIns="50800" tIns="50800" rIns="50800" bIns="50800" numCol="1" anchor="ctr">
              <a:noAutofit/>
            </a:bodyPr>
            <a:lstStyle/>
            <a:p>
              <a:pPr>
                <a:defRPr sz="2400"/>
              </a:pPr>
            </a:p>
          </p:txBody>
        </p:sp>
      </p:grpSp>
      <p:grpSp>
        <p:nvGrpSpPr>
          <p:cNvPr id="2077" name="Group 2077"/>
          <p:cNvGrpSpPr/>
          <p:nvPr/>
        </p:nvGrpSpPr>
        <p:grpSpPr>
          <a:xfrm>
            <a:off x="564708" y="2617046"/>
            <a:ext cx="4095598" cy="1500953"/>
            <a:chOff x="101853" y="-139700"/>
            <a:chExt cx="4095597" cy="1500951"/>
          </a:xfrm>
        </p:grpSpPr>
        <p:grpSp>
          <p:nvGrpSpPr>
            <p:cNvPr id="2075" name="Group 2075"/>
            <p:cNvGrpSpPr/>
            <p:nvPr/>
          </p:nvGrpSpPr>
          <p:grpSpPr>
            <a:xfrm>
              <a:off x="101853" y="-139701"/>
              <a:ext cx="4095599" cy="1231901"/>
              <a:chOff x="0" y="0"/>
              <a:chExt cx="4095597" cy="1231900"/>
            </a:xfrm>
          </p:grpSpPr>
          <p:sp>
            <p:nvSpPr>
              <p:cNvPr id="2074" name="Shape 2074"/>
              <p:cNvSpPr/>
              <p:nvPr/>
            </p:nvSpPr>
            <p:spPr>
              <a:xfrm>
                <a:off x="215899" y="139700"/>
                <a:ext cx="3663799" cy="673100"/>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Value that is read</a:t>
                </a:r>
              </a:p>
            </p:txBody>
          </p:sp>
          <p:pic>
            <p:nvPicPr>
              <p:cNvPr id="2073" name=""/>
              <p:cNvPicPr>
                <a:picLocks noChangeAspect="0"/>
              </p:cNvPicPr>
              <p:nvPr/>
            </p:nvPicPr>
            <p:blipFill>
              <a:blip r:embed="rId6">
                <a:extLst/>
              </a:blip>
              <a:stretch>
                <a:fillRect/>
              </a:stretch>
            </p:blipFill>
            <p:spPr>
              <a:xfrm>
                <a:off x="0" y="-1"/>
                <a:ext cx="4095598" cy="1231901"/>
              </a:xfrm>
              <a:prstGeom prst="rect">
                <a:avLst/>
              </a:prstGeom>
              <a:effectLst/>
            </p:spPr>
          </p:pic>
        </p:grpSp>
        <p:sp>
          <p:nvSpPr>
            <p:cNvPr id="2076" name="Shape 2076"/>
            <p:cNvSpPr/>
            <p:nvPr/>
          </p:nvSpPr>
          <p:spPr>
            <a:xfrm>
              <a:off x="2149652" y="640627"/>
              <a:ext cx="1" cy="720625"/>
            </a:xfrm>
            <a:prstGeom prst="line">
              <a:avLst/>
            </a:prstGeom>
            <a:noFill/>
            <a:ln w="88900" cap="flat">
              <a:solidFill>
                <a:schemeClr val="accent5"/>
              </a:solidFill>
              <a:prstDash val="solid"/>
              <a:miter lim="400000"/>
              <a:tailEnd type="triangle" w="med" len="med"/>
            </a:ln>
            <a:effectLst/>
          </p:spPr>
          <p:txBody>
            <a:bodyPr wrap="square" lIns="50800" tIns="50800" rIns="50800" bIns="50800" numCol="1" anchor="ctr">
              <a:noAutofit/>
            </a:bodyPr>
            <a:lstStyle/>
            <a:p>
              <a:pPr>
                <a:defRPr sz="2400"/>
              </a:pPr>
            </a:p>
          </p:txBody>
        </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0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0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0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67" grpId="2"/>
      <p:bldP build="whole" bldLvl="1" animBg="1" rev="0" advAuto="0" spid="2062" grpId="4"/>
      <p:bldP build="whole" bldLvl="1" animBg="1" rev="0" advAuto="0" spid="2072" grpId="3"/>
      <p:bldP build="whole" bldLvl="1" animBg="1" rev="0" advAuto="0" spid="2077" grpId="1"/>
    </p:bldLst>
  </p:timing>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